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handoutMasterIdLst>
    <p:handoutMasterId r:id="rId117"/>
  </p:handoutMasterIdLst>
  <p:sldIdLst>
    <p:sldId id="579" r:id="rId2"/>
    <p:sldId id="650" r:id="rId3"/>
    <p:sldId id="652" r:id="rId4"/>
    <p:sldId id="593" r:id="rId5"/>
    <p:sldId id="653" r:id="rId6"/>
    <p:sldId id="654" r:id="rId7"/>
    <p:sldId id="655" r:id="rId8"/>
    <p:sldId id="656" r:id="rId9"/>
    <p:sldId id="657" r:id="rId10"/>
    <p:sldId id="658" r:id="rId11"/>
    <p:sldId id="659" r:id="rId12"/>
    <p:sldId id="660" r:id="rId13"/>
    <p:sldId id="664" r:id="rId14"/>
    <p:sldId id="665" r:id="rId15"/>
    <p:sldId id="666" r:id="rId16"/>
    <p:sldId id="668" r:id="rId17"/>
    <p:sldId id="667" r:id="rId18"/>
    <p:sldId id="669" r:id="rId19"/>
    <p:sldId id="670" r:id="rId20"/>
    <p:sldId id="671" r:id="rId21"/>
    <p:sldId id="675" r:id="rId22"/>
    <p:sldId id="676" r:id="rId23"/>
    <p:sldId id="598" r:id="rId24"/>
    <p:sldId id="622" r:id="rId25"/>
    <p:sldId id="674" r:id="rId26"/>
    <p:sldId id="673" r:id="rId27"/>
    <p:sldId id="599" r:id="rId28"/>
    <p:sldId id="679" r:id="rId29"/>
    <p:sldId id="680" r:id="rId30"/>
    <p:sldId id="681" r:id="rId31"/>
    <p:sldId id="651" r:id="rId32"/>
    <p:sldId id="682" r:id="rId33"/>
    <p:sldId id="684" r:id="rId34"/>
    <p:sldId id="685" r:id="rId35"/>
    <p:sldId id="686" r:id="rId36"/>
    <p:sldId id="688" r:id="rId37"/>
    <p:sldId id="689" r:id="rId38"/>
    <p:sldId id="735" r:id="rId39"/>
    <p:sldId id="683" r:id="rId40"/>
    <p:sldId id="690" r:id="rId41"/>
    <p:sldId id="699" r:id="rId42"/>
    <p:sldId id="732" r:id="rId43"/>
    <p:sldId id="698" r:id="rId44"/>
    <p:sldId id="701" r:id="rId45"/>
    <p:sldId id="702" r:id="rId46"/>
    <p:sldId id="703" r:id="rId47"/>
    <p:sldId id="704" r:id="rId48"/>
    <p:sldId id="708" r:id="rId49"/>
    <p:sldId id="709" r:id="rId50"/>
    <p:sldId id="728" r:id="rId51"/>
    <p:sldId id="712" r:id="rId52"/>
    <p:sldId id="713" r:id="rId53"/>
    <p:sldId id="714" r:id="rId54"/>
    <p:sldId id="715" r:id="rId55"/>
    <p:sldId id="716" r:id="rId56"/>
    <p:sldId id="734" r:id="rId57"/>
    <p:sldId id="717" r:id="rId58"/>
    <p:sldId id="718" r:id="rId59"/>
    <p:sldId id="719" r:id="rId60"/>
    <p:sldId id="720" r:id="rId61"/>
    <p:sldId id="721" r:id="rId62"/>
    <p:sldId id="722" r:id="rId63"/>
    <p:sldId id="705" r:id="rId64"/>
    <p:sldId id="730" r:id="rId65"/>
    <p:sldId id="706" r:id="rId66"/>
    <p:sldId id="707" r:id="rId67"/>
    <p:sldId id="527" r:id="rId68"/>
    <p:sldId id="677" r:id="rId69"/>
    <p:sldId id="615" r:id="rId70"/>
    <p:sldId id="623" r:id="rId71"/>
    <p:sldId id="627" r:id="rId72"/>
    <p:sldId id="636" r:id="rId73"/>
    <p:sldId id="628" r:id="rId74"/>
    <p:sldId id="629" r:id="rId75"/>
    <p:sldId id="630" r:id="rId76"/>
    <p:sldId id="631" r:id="rId77"/>
    <p:sldId id="586" r:id="rId78"/>
    <p:sldId id="646" r:id="rId79"/>
    <p:sldId id="632" r:id="rId80"/>
    <p:sldId id="641" r:id="rId81"/>
    <p:sldId id="633" r:id="rId82"/>
    <p:sldId id="645" r:id="rId83"/>
    <p:sldId id="635" r:id="rId84"/>
    <p:sldId id="648" r:id="rId85"/>
    <p:sldId id="634" r:id="rId86"/>
    <p:sldId id="649" r:id="rId87"/>
    <p:sldId id="619" r:id="rId88"/>
    <p:sldId id="620" r:id="rId89"/>
    <p:sldId id="621" r:id="rId90"/>
    <p:sldId id="637" r:id="rId91"/>
    <p:sldId id="638" r:id="rId92"/>
    <p:sldId id="618" r:id="rId93"/>
    <p:sldId id="603" r:id="rId94"/>
    <p:sldId id="591" r:id="rId95"/>
    <p:sldId id="604" r:id="rId96"/>
    <p:sldId id="605" r:id="rId97"/>
    <p:sldId id="606" r:id="rId98"/>
    <p:sldId id="607" r:id="rId99"/>
    <p:sldId id="608" r:id="rId100"/>
    <p:sldId id="609" r:id="rId101"/>
    <p:sldId id="610" r:id="rId102"/>
    <p:sldId id="611" r:id="rId103"/>
    <p:sldId id="612" r:id="rId104"/>
    <p:sldId id="613" r:id="rId105"/>
    <p:sldId id="614" r:id="rId106"/>
    <p:sldId id="590" r:id="rId107"/>
    <p:sldId id="661" r:id="rId108"/>
    <p:sldId id="662" r:id="rId109"/>
    <p:sldId id="663" r:id="rId110"/>
    <p:sldId id="723" r:id="rId111"/>
    <p:sldId id="724" r:id="rId112"/>
    <p:sldId id="725" r:id="rId113"/>
    <p:sldId id="726" r:id="rId114"/>
    <p:sldId id="727" r:id="rId115"/>
  </p:sldIdLst>
  <p:sldSz cx="9144000" cy="6858000" type="screen4x3"/>
  <p:notesSz cx="7099300" cy="10223500"/>
  <p:defaultTextStyle>
    <a:defPPr>
      <a:defRPr lang="pt-PT"/>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542A"/>
    <a:srgbClr val="FFCC99"/>
    <a:srgbClr val="FFCCCC"/>
    <a:srgbClr val="339933"/>
    <a:srgbClr val="00CC66"/>
    <a:srgbClr val="00CC99"/>
    <a:srgbClr val="FFFFCC"/>
    <a:srgbClr val="0000FF"/>
    <a:srgbClr val="00AC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51" autoAdjust="0"/>
    <p:restoredTop sz="96093" autoAdjust="0"/>
  </p:normalViewPr>
  <p:slideViewPr>
    <p:cSldViewPr snapToGrid="0" showGuides="1">
      <p:cViewPr>
        <p:scale>
          <a:sx n="96" d="100"/>
          <a:sy n="96" d="100"/>
        </p:scale>
        <p:origin x="-2064" y="-366"/>
      </p:cViewPr>
      <p:guideLst>
        <p:guide orient="horz" pos="4319"/>
        <p:guide pos="2875"/>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363" cy="511008"/>
          </a:xfrm>
          <a:prstGeom prst="rect">
            <a:avLst/>
          </a:prstGeom>
        </p:spPr>
        <p:txBody>
          <a:bodyPr vert="horz" lIns="95802" tIns="47901" rIns="95802" bIns="47901" rtlCol="0"/>
          <a:lstStyle>
            <a:lvl1pPr algn="l">
              <a:defRPr sz="1300" smtClean="0"/>
            </a:lvl1pPr>
          </a:lstStyle>
          <a:p>
            <a:pPr>
              <a:defRPr/>
            </a:pPr>
            <a:endParaRPr lang="pt-PT"/>
          </a:p>
        </p:txBody>
      </p:sp>
      <p:sp>
        <p:nvSpPr>
          <p:cNvPr id="3" name="Date Placeholder 2"/>
          <p:cNvSpPr>
            <a:spLocks noGrp="1"/>
          </p:cNvSpPr>
          <p:nvPr>
            <p:ph type="dt" sz="quarter" idx="1"/>
          </p:nvPr>
        </p:nvSpPr>
        <p:spPr>
          <a:xfrm>
            <a:off x="4021295" y="0"/>
            <a:ext cx="3076363" cy="511008"/>
          </a:xfrm>
          <a:prstGeom prst="rect">
            <a:avLst/>
          </a:prstGeom>
        </p:spPr>
        <p:txBody>
          <a:bodyPr vert="horz" lIns="95802" tIns="47901" rIns="95802" bIns="47901" rtlCol="0"/>
          <a:lstStyle>
            <a:lvl1pPr algn="r">
              <a:defRPr sz="1300" smtClean="0"/>
            </a:lvl1pPr>
          </a:lstStyle>
          <a:p>
            <a:pPr>
              <a:defRPr/>
            </a:pPr>
            <a:fld id="{D006393A-777E-46E1-B4D5-D39EDD8A3174}" type="datetimeFigureOut">
              <a:rPr lang="pt-PT"/>
              <a:pPr>
                <a:defRPr/>
              </a:pPr>
              <a:t>28-05-2015</a:t>
            </a:fld>
            <a:endParaRPr lang="pt-PT"/>
          </a:p>
        </p:txBody>
      </p:sp>
      <p:sp>
        <p:nvSpPr>
          <p:cNvPr id="4" name="Footer Placeholder 3"/>
          <p:cNvSpPr>
            <a:spLocks noGrp="1"/>
          </p:cNvSpPr>
          <p:nvPr>
            <p:ph type="ftr" sz="quarter" idx="2"/>
          </p:nvPr>
        </p:nvSpPr>
        <p:spPr>
          <a:xfrm>
            <a:off x="2" y="9710818"/>
            <a:ext cx="3076363" cy="511008"/>
          </a:xfrm>
          <a:prstGeom prst="rect">
            <a:avLst/>
          </a:prstGeom>
        </p:spPr>
        <p:txBody>
          <a:bodyPr vert="horz" lIns="95802" tIns="47901" rIns="95802" bIns="47901" rtlCol="0" anchor="b"/>
          <a:lstStyle>
            <a:lvl1pPr algn="l">
              <a:defRPr sz="1300" smtClean="0"/>
            </a:lvl1pPr>
          </a:lstStyle>
          <a:p>
            <a:pPr>
              <a:defRPr/>
            </a:pPr>
            <a:endParaRPr lang="pt-PT"/>
          </a:p>
        </p:txBody>
      </p:sp>
      <p:sp>
        <p:nvSpPr>
          <p:cNvPr id="5" name="Slide Number Placeholder 4"/>
          <p:cNvSpPr>
            <a:spLocks noGrp="1"/>
          </p:cNvSpPr>
          <p:nvPr>
            <p:ph type="sldNum" sz="quarter" idx="3"/>
          </p:nvPr>
        </p:nvSpPr>
        <p:spPr>
          <a:xfrm>
            <a:off x="4021295" y="9710818"/>
            <a:ext cx="3076363" cy="511008"/>
          </a:xfrm>
          <a:prstGeom prst="rect">
            <a:avLst/>
          </a:prstGeom>
        </p:spPr>
        <p:txBody>
          <a:bodyPr vert="horz" lIns="95802" tIns="47901" rIns="95802" bIns="47901" rtlCol="0" anchor="b"/>
          <a:lstStyle>
            <a:lvl1pPr algn="r">
              <a:defRPr sz="1300" smtClean="0"/>
            </a:lvl1pPr>
          </a:lstStyle>
          <a:p>
            <a:pPr>
              <a:defRPr/>
            </a:pPr>
            <a:fld id="{2066470F-0D4A-48B8-98E3-3881D824254F}" type="slidenum">
              <a:rPr lang="pt-PT"/>
              <a:pPr>
                <a:defRPr/>
              </a:pPr>
              <a:t>‹#›</a:t>
            </a:fld>
            <a:endParaRPr lang="pt-PT"/>
          </a:p>
        </p:txBody>
      </p:sp>
    </p:spTree>
    <p:extLst>
      <p:ext uri="{BB962C8B-B14F-4D97-AF65-F5344CB8AC3E}">
        <p14:creationId xmlns:p14="http://schemas.microsoft.com/office/powerpoint/2010/main" val="1274767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2" y="0"/>
            <a:ext cx="3076363" cy="511008"/>
          </a:xfrm>
          <a:prstGeom prst="rect">
            <a:avLst/>
          </a:prstGeom>
          <a:noFill/>
          <a:ln w="9525">
            <a:noFill/>
            <a:miter lim="800000"/>
            <a:headEnd/>
            <a:tailEnd/>
          </a:ln>
          <a:effectLst/>
        </p:spPr>
        <p:txBody>
          <a:bodyPr vert="horz" wrap="square" lIns="95802" tIns="47901" rIns="95802" bIns="47901" numCol="1" anchor="t" anchorCtr="0" compatLnSpc="1">
            <a:prstTxWarp prst="textNoShape">
              <a:avLst/>
            </a:prstTxWarp>
          </a:bodyPr>
          <a:lstStyle>
            <a:lvl1pPr>
              <a:defRPr sz="1300" smtClean="0"/>
            </a:lvl1pPr>
          </a:lstStyle>
          <a:p>
            <a:pPr>
              <a:defRPr/>
            </a:pPr>
            <a:endParaRPr lang="pt-PT"/>
          </a:p>
        </p:txBody>
      </p:sp>
      <p:sp>
        <p:nvSpPr>
          <p:cNvPr id="66563" name="Rectangle 3"/>
          <p:cNvSpPr>
            <a:spLocks noGrp="1" noChangeArrowheads="1"/>
          </p:cNvSpPr>
          <p:nvPr>
            <p:ph type="dt" idx="1"/>
          </p:nvPr>
        </p:nvSpPr>
        <p:spPr bwMode="auto">
          <a:xfrm>
            <a:off x="4021295" y="0"/>
            <a:ext cx="3076363" cy="511008"/>
          </a:xfrm>
          <a:prstGeom prst="rect">
            <a:avLst/>
          </a:prstGeom>
          <a:noFill/>
          <a:ln w="9525">
            <a:noFill/>
            <a:miter lim="800000"/>
            <a:headEnd/>
            <a:tailEnd/>
          </a:ln>
          <a:effectLst/>
        </p:spPr>
        <p:txBody>
          <a:bodyPr vert="horz" wrap="square" lIns="95802" tIns="47901" rIns="95802" bIns="47901" numCol="1" anchor="t" anchorCtr="0" compatLnSpc="1">
            <a:prstTxWarp prst="textNoShape">
              <a:avLst/>
            </a:prstTxWarp>
          </a:bodyPr>
          <a:lstStyle>
            <a:lvl1pPr algn="r">
              <a:defRPr sz="1300" smtClean="0"/>
            </a:lvl1pPr>
          </a:lstStyle>
          <a:p>
            <a:pPr>
              <a:defRPr/>
            </a:pPr>
            <a:endParaRPr lang="pt-PT"/>
          </a:p>
        </p:txBody>
      </p:sp>
      <p:sp>
        <p:nvSpPr>
          <p:cNvPr id="30724" name="Rectangle 4"/>
          <p:cNvSpPr>
            <a:spLocks noGrp="1" noRot="1" noChangeAspect="1" noChangeArrowheads="1" noTextEdit="1"/>
          </p:cNvSpPr>
          <p:nvPr>
            <p:ph type="sldImg" idx="2"/>
          </p:nvPr>
        </p:nvSpPr>
        <p:spPr bwMode="auto">
          <a:xfrm>
            <a:off x="993775" y="766763"/>
            <a:ext cx="5111750" cy="3833812"/>
          </a:xfrm>
          <a:prstGeom prst="rect">
            <a:avLst/>
          </a:prstGeom>
          <a:noFill/>
          <a:ln w="9525">
            <a:solidFill>
              <a:srgbClr val="000000"/>
            </a:solidFill>
            <a:miter lim="800000"/>
            <a:headEnd/>
            <a:tailEnd/>
          </a:ln>
        </p:spPr>
      </p:sp>
      <p:sp>
        <p:nvSpPr>
          <p:cNvPr id="66565" name="Rectangle 5"/>
          <p:cNvSpPr>
            <a:spLocks noGrp="1" noChangeArrowheads="1"/>
          </p:cNvSpPr>
          <p:nvPr>
            <p:ph type="body" sz="quarter" idx="3"/>
          </p:nvPr>
        </p:nvSpPr>
        <p:spPr bwMode="auto">
          <a:xfrm>
            <a:off x="709930" y="4855409"/>
            <a:ext cx="5679440" cy="4600743"/>
          </a:xfrm>
          <a:prstGeom prst="rect">
            <a:avLst/>
          </a:prstGeom>
          <a:noFill/>
          <a:ln w="9525">
            <a:noFill/>
            <a:miter lim="800000"/>
            <a:headEnd/>
            <a:tailEnd/>
          </a:ln>
          <a:effectLst/>
        </p:spPr>
        <p:txBody>
          <a:bodyPr vert="horz" wrap="square" lIns="95802" tIns="47901" rIns="95802" bIns="47901" numCol="1" anchor="t" anchorCtr="0" compatLnSpc="1">
            <a:prstTxWarp prst="textNoShape">
              <a:avLst/>
            </a:prstTxWarp>
          </a:bodyPr>
          <a:lstStyle/>
          <a:p>
            <a:pPr lvl="0"/>
            <a:r>
              <a:rPr lang="pt-PT" noProof="0" smtClean="0"/>
              <a:t>Click to edit Master text styles</a:t>
            </a:r>
          </a:p>
          <a:p>
            <a:pPr lvl="1"/>
            <a:r>
              <a:rPr lang="pt-PT" noProof="0" smtClean="0"/>
              <a:t>Second level</a:t>
            </a:r>
          </a:p>
          <a:p>
            <a:pPr lvl="2"/>
            <a:r>
              <a:rPr lang="pt-PT" noProof="0" smtClean="0"/>
              <a:t>Third level</a:t>
            </a:r>
          </a:p>
          <a:p>
            <a:pPr lvl="3"/>
            <a:r>
              <a:rPr lang="pt-PT" noProof="0" smtClean="0"/>
              <a:t>Fourth level</a:t>
            </a:r>
          </a:p>
          <a:p>
            <a:pPr lvl="4"/>
            <a:r>
              <a:rPr lang="pt-PT" noProof="0" smtClean="0"/>
              <a:t>Fifth level</a:t>
            </a:r>
          </a:p>
        </p:txBody>
      </p:sp>
      <p:sp>
        <p:nvSpPr>
          <p:cNvPr id="66566" name="Rectangle 6"/>
          <p:cNvSpPr>
            <a:spLocks noGrp="1" noChangeArrowheads="1"/>
          </p:cNvSpPr>
          <p:nvPr>
            <p:ph type="ftr" sz="quarter" idx="4"/>
          </p:nvPr>
        </p:nvSpPr>
        <p:spPr bwMode="auto">
          <a:xfrm>
            <a:off x="2" y="9710818"/>
            <a:ext cx="3076363" cy="511008"/>
          </a:xfrm>
          <a:prstGeom prst="rect">
            <a:avLst/>
          </a:prstGeom>
          <a:noFill/>
          <a:ln w="9525">
            <a:noFill/>
            <a:miter lim="800000"/>
            <a:headEnd/>
            <a:tailEnd/>
          </a:ln>
          <a:effectLst/>
        </p:spPr>
        <p:txBody>
          <a:bodyPr vert="horz" wrap="square" lIns="95802" tIns="47901" rIns="95802" bIns="47901" numCol="1" anchor="b" anchorCtr="0" compatLnSpc="1">
            <a:prstTxWarp prst="textNoShape">
              <a:avLst/>
            </a:prstTxWarp>
          </a:bodyPr>
          <a:lstStyle>
            <a:lvl1pPr>
              <a:defRPr sz="1300" smtClean="0"/>
            </a:lvl1pPr>
          </a:lstStyle>
          <a:p>
            <a:pPr>
              <a:defRPr/>
            </a:pPr>
            <a:endParaRPr lang="pt-PT"/>
          </a:p>
        </p:txBody>
      </p:sp>
      <p:sp>
        <p:nvSpPr>
          <p:cNvPr id="66567" name="Rectangle 7"/>
          <p:cNvSpPr>
            <a:spLocks noGrp="1" noChangeArrowheads="1"/>
          </p:cNvSpPr>
          <p:nvPr>
            <p:ph type="sldNum" sz="quarter" idx="5"/>
          </p:nvPr>
        </p:nvSpPr>
        <p:spPr bwMode="auto">
          <a:xfrm>
            <a:off x="4021295" y="9710818"/>
            <a:ext cx="3076363" cy="511008"/>
          </a:xfrm>
          <a:prstGeom prst="rect">
            <a:avLst/>
          </a:prstGeom>
          <a:noFill/>
          <a:ln w="9525">
            <a:noFill/>
            <a:miter lim="800000"/>
            <a:headEnd/>
            <a:tailEnd/>
          </a:ln>
          <a:effectLst/>
        </p:spPr>
        <p:txBody>
          <a:bodyPr vert="horz" wrap="square" lIns="95802" tIns="47901" rIns="95802" bIns="47901" numCol="1" anchor="b" anchorCtr="0" compatLnSpc="1">
            <a:prstTxWarp prst="textNoShape">
              <a:avLst/>
            </a:prstTxWarp>
          </a:bodyPr>
          <a:lstStyle>
            <a:lvl1pPr algn="r">
              <a:defRPr sz="1300" smtClean="0"/>
            </a:lvl1pPr>
          </a:lstStyle>
          <a:p>
            <a:pPr>
              <a:defRPr/>
            </a:pPr>
            <a:fld id="{41651BE0-C5F3-40F9-8DDD-A62093B7358A}" type="slidenum">
              <a:rPr lang="pt-PT"/>
              <a:pPr>
                <a:defRPr/>
              </a:pPr>
              <a:t>‹#›</a:t>
            </a:fld>
            <a:endParaRPr lang="pt-PT"/>
          </a:p>
        </p:txBody>
      </p:sp>
    </p:spTree>
    <p:extLst>
      <p:ext uri="{BB962C8B-B14F-4D97-AF65-F5344CB8AC3E}">
        <p14:creationId xmlns:p14="http://schemas.microsoft.com/office/powerpoint/2010/main" val="28455837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651BE0-C5F3-40F9-8DDD-A62093B7358A}" type="slidenum">
              <a:rPr lang="pt-PT" smtClean="0"/>
              <a:pPr>
                <a:defRPr/>
              </a:pPr>
              <a:t>4</a:t>
            </a:fld>
            <a:endParaRPr lang="pt-PT"/>
          </a:p>
        </p:txBody>
      </p:sp>
    </p:spTree>
    <p:extLst>
      <p:ext uri="{BB962C8B-B14F-4D97-AF65-F5344CB8AC3E}">
        <p14:creationId xmlns:p14="http://schemas.microsoft.com/office/powerpoint/2010/main" val="305855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48FB07E0-EA27-4B37-ACAF-C72E5865F092}" type="slidenum">
              <a:rPr lang="pt-PT" smtClean="0"/>
              <a:t>112</a:t>
            </a:fld>
            <a:endParaRPr lang="pt-PT"/>
          </a:p>
        </p:txBody>
      </p:sp>
    </p:spTree>
    <p:extLst>
      <p:ext uri="{BB962C8B-B14F-4D97-AF65-F5344CB8AC3E}">
        <p14:creationId xmlns:p14="http://schemas.microsoft.com/office/powerpoint/2010/main" val="2300777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pt-P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PT"/>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D622A9B5-2794-4378-8BED-DC8B60733EA4}" type="slidenum">
              <a:rPr lang="pt-PT"/>
              <a:pPr>
                <a:defRPr/>
              </a:pPr>
              <a:t>‹#›</a:t>
            </a:fld>
            <a:endParaRPr lang="pt-P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EF13EBA7-EE70-49BC-9E22-BAE8E901C9BF}" type="slidenum">
              <a:rPr lang="pt-PT"/>
              <a:pPr>
                <a:defRPr/>
              </a:pPr>
              <a:t>‹#›</a:t>
            </a:fld>
            <a:endParaRPr lang="pt-P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pt-P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E07BEC76-9635-41B4-B4D1-7D6B87204632}" type="slidenum">
              <a:rPr lang="pt-PT"/>
              <a:pPr>
                <a:defRPr/>
              </a:pPr>
              <a:t>‹#›</a:t>
            </a:fld>
            <a:endParaRPr lang="pt-P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306D008C-D43D-4F97-B520-7433585C959E}" type="slidenum">
              <a:rPr lang="pt-PT"/>
              <a:pPr>
                <a:defRPr/>
              </a:pPr>
              <a:t>‹#›</a:t>
            </a:fld>
            <a:endParaRPr lang="pt-PT"/>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pt-P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7BF653DF-CAB8-4806-B093-D8868E28B050}" type="slidenum">
              <a:rPr lang="pt-PT"/>
              <a:pPr>
                <a:defRPr/>
              </a:pPr>
              <a:t>‹#›</a:t>
            </a:fld>
            <a:endParaRPr lang="pt-P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F8CED249-D2C4-477F-B6B9-2C5C898D9932}" type="slidenum">
              <a:rPr lang="pt-PT"/>
              <a:pPr>
                <a:defRPr/>
              </a:pPr>
              <a:t>‹#›</a:t>
            </a:fld>
            <a:endParaRPr lang="pt-P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P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7" name="Rectangle 4"/>
          <p:cNvSpPr>
            <a:spLocks noGrp="1" noChangeArrowheads="1"/>
          </p:cNvSpPr>
          <p:nvPr>
            <p:ph type="dt" sz="half" idx="10"/>
          </p:nvPr>
        </p:nvSpPr>
        <p:spPr>
          <a:ln/>
        </p:spPr>
        <p:txBody>
          <a:bodyPr/>
          <a:lstStyle>
            <a:lvl1pPr>
              <a:defRPr/>
            </a:lvl1pPr>
          </a:lstStyle>
          <a:p>
            <a:pPr>
              <a:defRPr/>
            </a:pPr>
            <a:endParaRPr lang="pt-PT"/>
          </a:p>
        </p:txBody>
      </p:sp>
      <p:sp>
        <p:nvSpPr>
          <p:cNvPr id="8" name="Rectangle 5"/>
          <p:cNvSpPr>
            <a:spLocks noGrp="1" noChangeArrowheads="1"/>
          </p:cNvSpPr>
          <p:nvPr>
            <p:ph type="ftr" sz="quarter" idx="11"/>
          </p:nvPr>
        </p:nvSpPr>
        <p:spPr>
          <a:ln/>
        </p:spPr>
        <p:txBody>
          <a:bodyPr/>
          <a:lstStyle>
            <a:lvl1pPr>
              <a:defRPr/>
            </a:lvl1pPr>
          </a:lstStyle>
          <a:p>
            <a:pPr>
              <a:defRPr/>
            </a:pPr>
            <a:endParaRPr lang="pt-PT"/>
          </a:p>
        </p:txBody>
      </p:sp>
      <p:sp>
        <p:nvSpPr>
          <p:cNvPr id="9" name="Rectangle 6"/>
          <p:cNvSpPr>
            <a:spLocks noGrp="1" noChangeArrowheads="1"/>
          </p:cNvSpPr>
          <p:nvPr>
            <p:ph type="sldNum" sz="quarter" idx="12"/>
          </p:nvPr>
        </p:nvSpPr>
        <p:spPr>
          <a:ln/>
        </p:spPr>
        <p:txBody>
          <a:bodyPr/>
          <a:lstStyle>
            <a:lvl1pPr>
              <a:defRPr/>
            </a:lvl1pPr>
          </a:lstStyle>
          <a:p>
            <a:pPr>
              <a:defRPr/>
            </a:pPr>
            <a:fld id="{33576428-0BAA-4926-8739-5EB5CF899A1A}" type="slidenum">
              <a:rPr lang="pt-PT"/>
              <a:pPr>
                <a:defRPr/>
              </a:pPr>
              <a:t>‹#›</a:t>
            </a:fld>
            <a:endParaRPr lang="pt-P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Rectangle 4"/>
          <p:cNvSpPr>
            <a:spLocks noGrp="1" noChangeArrowheads="1"/>
          </p:cNvSpPr>
          <p:nvPr>
            <p:ph type="dt" sz="half" idx="10"/>
          </p:nvPr>
        </p:nvSpPr>
        <p:spPr>
          <a:ln/>
        </p:spPr>
        <p:txBody>
          <a:bodyPr/>
          <a:lstStyle>
            <a:lvl1pPr>
              <a:defRPr/>
            </a:lvl1pPr>
          </a:lstStyle>
          <a:p>
            <a:pPr>
              <a:defRPr/>
            </a:pPr>
            <a:endParaRPr lang="pt-PT"/>
          </a:p>
        </p:txBody>
      </p:sp>
      <p:sp>
        <p:nvSpPr>
          <p:cNvPr id="4" name="Rectangle 5"/>
          <p:cNvSpPr>
            <a:spLocks noGrp="1" noChangeArrowheads="1"/>
          </p:cNvSpPr>
          <p:nvPr>
            <p:ph type="ftr" sz="quarter" idx="11"/>
          </p:nvPr>
        </p:nvSpPr>
        <p:spPr>
          <a:ln/>
        </p:spPr>
        <p:txBody>
          <a:bodyPr/>
          <a:lstStyle>
            <a:lvl1pPr>
              <a:defRPr/>
            </a:lvl1pPr>
          </a:lstStyle>
          <a:p>
            <a:pPr>
              <a:defRPr/>
            </a:pPr>
            <a:endParaRPr lang="pt-PT"/>
          </a:p>
        </p:txBody>
      </p:sp>
      <p:sp>
        <p:nvSpPr>
          <p:cNvPr id="5" name="Rectangle 6"/>
          <p:cNvSpPr>
            <a:spLocks noGrp="1" noChangeArrowheads="1"/>
          </p:cNvSpPr>
          <p:nvPr>
            <p:ph type="sldNum" sz="quarter" idx="12"/>
          </p:nvPr>
        </p:nvSpPr>
        <p:spPr>
          <a:ln/>
        </p:spPr>
        <p:txBody>
          <a:bodyPr/>
          <a:lstStyle>
            <a:lvl1pPr>
              <a:defRPr/>
            </a:lvl1pPr>
          </a:lstStyle>
          <a:p>
            <a:pPr>
              <a:defRPr/>
            </a:pPr>
            <a:fld id="{F8D65D65-43ED-44B7-B301-4CABC2098517}" type="slidenum">
              <a:rPr lang="pt-PT"/>
              <a:pPr>
                <a:defRPr/>
              </a:pPr>
              <a:t>‹#›</a:t>
            </a:fld>
            <a:endParaRPr lang="pt-P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PT"/>
          </a:p>
        </p:txBody>
      </p:sp>
      <p:sp>
        <p:nvSpPr>
          <p:cNvPr id="3" name="Rectangle 5"/>
          <p:cNvSpPr>
            <a:spLocks noGrp="1" noChangeArrowheads="1"/>
          </p:cNvSpPr>
          <p:nvPr>
            <p:ph type="ftr" sz="quarter" idx="11"/>
          </p:nvPr>
        </p:nvSpPr>
        <p:spPr>
          <a:ln/>
        </p:spPr>
        <p:txBody>
          <a:bodyPr/>
          <a:lstStyle>
            <a:lvl1pPr>
              <a:defRPr/>
            </a:lvl1pPr>
          </a:lstStyle>
          <a:p>
            <a:pPr>
              <a:defRPr/>
            </a:pPr>
            <a:endParaRPr lang="pt-PT"/>
          </a:p>
        </p:txBody>
      </p:sp>
      <p:sp>
        <p:nvSpPr>
          <p:cNvPr id="4" name="Rectangle 6"/>
          <p:cNvSpPr>
            <a:spLocks noGrp="1" noChangeArrowheads="1"/>
          </p:cNvSpPr>
          <p:nvPr>
            <p:ph type="sldNum" sz="quarter" idx="12"/>
          </p:nvPr>
        </p:nvSpPr>
        <p:spPr>
          <a:ln/>
        </p:spPr>
        <p:txBody>
          <a:bodyPr/>
          <a:lstStyle>
            <a:lvl1pPr>
              <a:defRPr/>
            </a:lvl1pPr>
          </a:lstStyle>
          <a:p>
            <a:pPr>
              <a:defRPr/>
            </a:pPr>
            <a:fld id="{5574747D-3C4D-49BA-914F-384762C71191}" type="slidenum">
              <a:rPr lang="pt-PT"/>
              <a:pPr>
                <a:defRPr/>
              </a:pPr>
              <a:t>‹#›</a:t>
            </a:fld>
            <a:endParaRPr lang="pt-P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pt-P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3E31747D-DE8E-41F4-B550-888A46DFA684}" type="slidenum">
              <a:rPr lang="pt-PT"/>
              <a:pPr>
                <a:defRPr/>
              </a:pPr>
              <a:t>‹#›</a:t>
            </a:fld>
            <a:endParaRPr lang="pt-P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pt-P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P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40339E87-9150-4E3D-9D45-52756D8C35F0}" type="slidenum">
              <a:rPr lang="pt-PT"/>
              <a:pPr>
                <a:defRPr/>
              </a:pPr>
              <a:t>‹#›</a:t>
            </a:fld>
            <a:endParaRPr lang="pt-P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PT" smtClean="0"/>
              <a:t>Click to edit Master title style</a:t>
            </a:r>
          </a:p>
        </p:txBody>
      </p:sp>
      <p:sp>
        <p:nvSpPr>
          <p:cNvPr id="15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pt-P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pt-P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6908E62F-BC49-4B75-9CCA-73D6630BD617}" type="slidenum">
              <a:rPr lang="pt-PT"/>
              <a:pPr>
                <a:defRPr/>
              </a:pPr>
              <a:t>‹#›</a:t>
            </a:fld>
            <a:endParaRPr lang="pt-P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3.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400.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1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7.jpeg"/><Relationship Id="rId5" Type="http://schemas.microsoft.com/office/2007/relationships/hdphoto" Target="../media/hdphoto4.wdp"/><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7.xml"/><Relationship Id="rId5" Type="http://schemas.openxmlformats.org/officeDocument/2006/relationships/image" Target="../media/image78.jpg"/><Relationship Id="rId4" Type="http://schemas.openxmlformats.org/officeDocument/2006/relationships/image" Target="../media/image77.jpg"/></Relationships>
</file>

<file path=ppt/slides/_rels/slide8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 Id="rId5" Type="http://schemas.openxmlformats.org/officeDocument/2006/relationships/image" Target="../media/image82.jpg"/><Relationship Id="rId4" Type="http://schemas.openxmlformats.org/officeDocument/2006/relationships/image" Target="../media/image8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9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9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9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087" y="408577"/>
            <a:ext cx="8794750" cy="338554"/>
          </a:xfrm>
          <a:prstGeom prst="rect">
            <a:avLst/>
          </a:prstGeom>
          <a:solidFill>
            <a:srgbClr val="FFFFCC"/>
          </a:solidFill>
        </p:spPr>
        <p:txBody>
          <a:bodyPr wrap="square">
            <a:spAutoFit/>
          </a:bodyPr>
          <a:lstStyle/>
          <a:p>
            <a:r>
              <a:rPr lang="pt-PT" b="1" dirty="0" smtClean="0">
                <a:solidFill>
                  <a:srgbClr val="0000FF"/>
                </a:solidFill>
              </a:rPr>
              <a:t>13. Prevenção e Controlo de Ravinas</a:t>
            </a:r>
            <a:endParaRPr lang="pt-PT" dirty="0">
              <a:solidFill>
                <a:srgbClr val="0000FF"/>
              </a:solidFill>
            </a:endParaRPr>
          </a:p>
        </p:txBody>
      </p:sp>
      <p:sp>
        <p:nvSpPr>
          <p:cNvPr id="5" name="Rectangle 4"/>
          <p:cNvSpPr/>
          <p:nvPr/>
        </p:nvSpPr>
        <p:spPr>
          <a:xfrm>
            <a:off x="151651" y="710692"/>
            <a:ext cx="8794750" cy="338554"/>
          </a:xfrm>
          <a:prstGeom prst="rect">
            <a:avLst/>
          </a:prstGeom>
          <a:solidFill>
            <a:srgbClr val="FFFFCC"/>
          </a:solidFill>
        </p:spPr>
        <p:txBody>
          <a:bodyPr wrap="square">
            <a:spAutoFit/>
          </a:bodyPr>
          <a:lstStyle/>
          <a:p>
            <a:r>
              <a:rPr lang="pt-PT" b="1" dirty="0" smtClean="0"/>
              <a:t>13.1 Introdução</a:t>
            </a:r>
            <a:endParaRPr lang="pt-PT" b="1" dirty="0"/>
          </a:p>
        </p:txBody>
      </p:sp>
      <p:sp>
        <p:nvSpPr>
          <p:cNvPr id="6" name="Rectangle 5"/>
          <p:cNvSpPr/>
          <p:nvPr/>
        </p:nvSpPr>
        <p:spPr>
          <a:xfrm>
            <a:off x="139667" y="1017202"/>
            <a:ext cx="8806734" cy="584775"/>
          </a:xfrm>
          <a:prstGeom prst="rect">
            <a:avLst/>
          </a:prstGeom>
          <a:solidFill>
            <a:srgbClr val="FFFFCC"/>
          </a:solidFill>
        </p:spPr>
        <p:txBody>
          <a:bodyPr wrap="square">
            <a:spAutoFit/>
          </a:bodyPr>
          <a:lstStyle/>
          <a:p>
            <a:pPr algn="just"/>
            <a:r>
              <a:rPr lang="pt-PT" dirty="0" smtClean="0"/>
              <a:t>O</a:t>
            </a:r>
            <a:r>
              <a:rPr lang="pt-PT" b="1" dirty="0" smtClean="0"/>
              <a:t> </a:t>
            </a:r>
            <a:r>
              <a:rPr lang="pt-PT" dirty="0" smtClean="0"/>
              <a:t>controlo de ravinas é sempre difícil e caro e com frequência o custo da sua recuperação excede o valor da terra.</a:t>
            </a:r>
            <a:endParaRPr lang="pt-PT" dirty="0"/>
          </a:p>
        </p:txBody>
      </p:sp>
      <p:sp>
        <p:nvSpPr>
          <p:cNvPr id="7" name="Rectangle 6"/>
          <p:cNvSpPr/>
          <p:nvPr/>
        </p:nvSpPr>
        <p:spPr>
          <a:xfrm>
            <a:off x="158505" y="1549740"/>
            <a:ext cx="8806734" cy="584775"/>
          </a:xfrm>
          <a:prstGeom prst="rect">
            <a:avLst/>
          </a:prstGeom>
          <a:solidFill>
            <a:srgbClr val="FFFFCC"/>
          </a:solidFill>
        </p:spPr>
        <p:txBody>
          <a:bodyPr wrap="square">
            <a:spAutoFit/>
          </a:bodyPr>
          <a:lstStyle/>
          <a:p>
            <a:pPr algn="just"/>
            <a:r>
              <a:rPr lang="pt-PT" dirty="0" smtClean="0"/>
              <a:t>Este problema é mais evidente em zonas semi-áridas, onde o aparecimento de ravinas é mais frequente, mas em que os solos pobres conduzem a uma agricultura com pouco valor.</a:t>
            </a:r>
            <a:endParaRPr lang="pt-PT" dirty="0"/>
          </a:p>
        </p:txBody>
      </p:sp>
      <p:sp>
        <p:nvSpPr>
          <p:cNvPr id="8" name="Rectangle 7"/>
          <p:cNvSpPr/>
          <p:nvPr/>
        </p:nvSpPr>
        <p:spPr>
          <a:xfrm>
            <a:off x="146521" y="2092552"/>
            <a:ext cx="8806734" cy="584775"/>
          </a:xfrm>
          <a:prstGeom prst="rect">
            <a:avLst/>
          </a:prstGeom>
          <a:solidFill>
            <a:srgbClr val="FFFFCC"/>
          </a:solidFill>
        </p:spPr>
        <p:txBody>
          <a:bodyPr wrap="square">
            <a:spAutoFit/>
          </a:bodyPr>
          <a:lstStyle/>
          <a:p>
            <a:pPr algn="just"/>
            <a:r>
              <a:rPr lang="pt-PT" dirty="0" smtClean="0"/>
              <a:t>Os inconvenientes associados ao processo de ravinação não se limitam à perda de solo na zona da ravina e ao impedimento de circulação de </a:t>
            </a:r>
            <a:r>
              <a:rPr lang="pt-PT" dirty="0"/>
              <a:t>máquinas (Hudson, 1981</a:t>
            </a:r>
            <a:r>
              <a:rPr lang="pt-PT" dirty="0" smtClean="0"/>
              <a:t>):</a:t>
            </a:r>
          </a:p>
        </p:txBody>
      </p:sp>
      <p:sp>
        <p:nvSpPr>
          <p:cNvPr id="9" name="Rectangle 8"/>
          <p:cNvSpPr/>
          <p:nvPr/>
        </p:nvSpPr>
        <p:spPr>
          <a:xfrm>
            <a:off x="151585" y="2609310"/>
            <a:ext cx="8806734" cy="584775"/>
          </a:xfrm>
          <a:prstGeom prst="rect">
            <a:avLst/>
          </a:prstGeom>
          <a:solidFill>
            <a:srgbClr val="FFFFCC"/>
          </a:solidFill>
        </p:spPr>
        <p:txBody>
          <a:bodyPr wrap="square">
            <a:spAutoFit/>
          </a:bodyPr>
          <a:lstStyle/>
          <a:p>
            <a:pPr marL="285750" indent="-285750" algn="just">
              <a:buFont typeface="Arial" pitchFamily="34" charset="0"/>
              <a:buChar char="•"/>
            </a:pPr>
            <a:r>
              <a:rPr lang="pt-PT" dirty="0" smtClean="0"/>
              <a:t>A </a:t>
            </a:r>
            <a:r>
              <a:rPr lang="pt-PT" b="1" dirty="0" smtClean="0"/>
              <a:t>jusante</a:t>
            </a:r>
            <a:r>
              <a:rPr lang="pt-PT" dirty="0" smtClean="0"/>
              <a:t>, pode provocar o assoreamento de barragens ou ameaçar equipamentos para rega;</a:t>
            </a:r>
          </a:p>
        </p:txBody>
      </p:sp>
      <p:sp>
        <p:nvSpPr>
          <p:cNvPr id="10" name="Rectangle 9"/>
          <p:cNvSpPr/>
          <p:nvPr/>
        </p:nvSpPr>
        <p:spPr>
          <a:xfrm>
            <a:off x="153375" y="3167936"/>
            <a:ext cx="8806734" cy="584775"/>
          </a:xfrm>
          <a:prstGeom prst="rect">
            <a:avLst/>
          </a:prstGeom>
          <a:solidFill>
            <a:srgbClr val="FFFFCC"/>
          </a:solidFill>
        </p:spPr>
        <p:txBody>
          <a:bodyPr wrap="square">
            <a:spAutoFit/>
          </a:bodyPr>
          <a:lstStyle/>
          <a:p>
            <a:pPr marL="285750" indent="-285750" algn="just">
              <a:buFont typeface="Arial" pitchFamily="34" charset="0"/>
              <a:buChar char="•"/>
            </a:pPr>
            <a:r>
              <a:rPr lang="pt-PT" dirty="0" smtClean="0"/>
              <a:t>na </a:t>
            </a:r>
            <a:r>
              <a:rPr lang="pt-PT" b="1" dirty="0" smtClean="0"/>
              <a:t>zona da ravina</a:t>
            </a:r>
            <a:r>
              <a:rPr lang="pt-PT" dirty="0" smtClean="0"/>
              <a:t>, pode provocar a descida da toalha freática, interferir com sebes e estradas;</a:t>
            </a:r>
          </a:p>
        </p:txBody>
      </p:sp>
      <p:sp>
        <p:nvSpPr>
          <p:cNvPr id="11" name="Rectangle 10"/>
          <p:cNvSpPr/>
          <p:nvPr/>
        </p:nvSpPr>
        <p:spPr>
          <a:xfrm>
            <a:off x="143101" y="3669664"/>
            <a:ext cx="8806734" cy="338554"/>
          </a:xfrm>
          <a:prstGeom prst="rect">
            <a:avLst/>
          </a:prstGeom>
          <a:solidFill>
            <a:srgbClr val="FFFFCC"/>
          </a:solidFill>
        </p:spPr>
        <p:txBody>
          <a:bodyPr wrap="square">
            <a:spAutoFit/>
          </a:bodyPr>
          <a:lstStyle/>
          <a:p>
            <a:pPr marL="285750" indent="-285750" algn="just">
              <a:buFont typeface="Arial" pitchFamily="34" charset="0"/>
              <a:buChar char="•"/>
            </a:pPr>
            <a:r>
              <a:rPr lang="pt-PT" dirty="0" smtClean="0"/>
              <a:t>a </a:t>
            </a:r>
            <a:r>
              <a:rPr lang="pt-PT" b="1" dirty="0" smtClean="0"/>
              <a:t>montante</a:t>
            </a:r>
            <a:r>
              <a:rPr lang="pt-PT" dirty="0" smtClean="0"/>
              <a:t>, a ravina pode crescer e atingir estradas, pontes ou edifícios.</a:t>
            </a:r>
            <a:endParaRPr lang="pt-PT" dirty="0"/>
          </a:p>
        </p:txBody>
      </p:sp>
      <p:sp>
        <p:nvSpPr>
          <p:cNvPr id="12" name="Rectangle 11"/>
          <p:cNvSpPr/>
          <p:nvPr/>
        </p:nvSpPr>
        <p:spPr>
          <a:xfrm>
            <a:off x="158499" y="3984714"/>
            <a:ext cx="8806734" cy="338554"/>
          </a:xfrm>
          <a:prstGeom prst="rect">
            <a:avLst/>
          </a:prstGeom>
          <a:solidFill>
            <a:srgbClr val="FFFFCC"/>
          </a:solidFill>
        </p:spPr>
        <p:txBody>
          <a:bodyPr wrap="square">
            <a:spAutoFit/>
          </a:bodyPr>
          <a:lstStyle/>
          <a:p>
            <a:pPr algn="just"/>
            <a:r>
              <a:rPr lang="pt-PT" dirty="0" smtClean="0"/>
              <a:t>De uma forma simplificada, o controlo de ravinas passa por (FAO, 1986):</a:t>
            </a:r>
          </a:p>
        </p:txBody>
      </p:sp>
      <p:sp>
        <p:nvSpPr>
          <p:cNvPr id="13" name="Rectangle 12"/>
          <p:cNvSpPr/>
          <p:nvPr/>
        </p:nvSpPr>
        <p:spPr>
          <a:xfrm>
            <a:off x="146515" y="4264272"/>
            <a:ext cx="8806734" cy="584775"/>
          </a:xfrm>
          <a:prstGeom prst="rect">
            <a:avLst/>
          </a:prstGeom>
          <a:solidFill>
            <a:srgbClr val="FFFFCC"/>
          </a:solidFill>
        </p:spPr>
        <p:txBody>
          <a:bodyPr wrap="square">
            <a:spAutoFit/>
          </a:bodyPr>
          <a:lstStyle/>
          <a:p>
            <a:pPr marL="285750" indent="-285750" algn="just">
              <a:buFont typeface="Arial" pitchFamily="34" charset="0"/>
              <a:buChar char="•"/>
            </a:pPr>
            <a:r>
              <a:rPr lang="pt-PT" dirty="0" smtClean="0"/>
              <a:t>Actuar a nível da </a:t>
            </a:r>
            <a:r>
              <a:rPr lang="pt-PT" b="1" dirty="0" smtClean="0">
                <a:solidFill>
                  <a:srgbClr val="0000FF"/>
                </a:solidFill>
              </a:rPr>
              <a:t>bacia hidrográfica </a:t>
            </a:r>
            <a:r>
              <a:rPr lang="pt-PT" dirty="0" smtClean="0"/>
              <a:t>a montante da ravina, de modo a reduzir e regular os caudais de cheia;</a:t>
            </a:r>
          </a:p>
        </p:txBody>
      </p:sp>
      <p:sp>
        <p:nvSpPr>
          <p:cNvPr id="14" name="Rectangle 13"/>
          <p:cNvSpPr/>
          <p:nvPr/>
        </p:nvSpPr>
        <p:spPr>
          <a:xfrm>
            <a:off x="144805" y="4803236"/>
            <a:ext cx="8806734" cy="338554"/>
          </a:xfrm>
          <a:prstGeom prst="rect">
            <a:avLst/>
          </a:prstGeom>
          <a:solidFill>
            <a:srgbClr val="FFFFCC"/>
          </a:solidFill>
        </p:spPr>
        <p:txBody>
          <a:bodyPr wrap="square">
            <a:spAutoFit/>
          </a:bodyPr>
          <a:lstStyle/>
          <a:p>
            <a:pPr marL="285750" indent="-285750" algn="just">
              <a:buFont typeface="Arial" pitchFamily="34" charset="0"/>
              <a:buChar char="•"/>
            </a:pPr>
            <a:r>
              <a:rPr lang="pt-PT" b="1" dirty="0">
                <a:solidFill>
                  <a:srgbClr val="0000FF"/>
                </a:solidFill>
              </a:rPr>
              <a:t>d</a:t>
            </a:r>
            <a:r>
              <a:rPr lang="pt-PT" b="1" dirty="0" smtClean="0">
                <a:solidFill>
                  <a:srgbClr val="0000FF"/>
                </a:solidFill>
              </a:rPr>
              <a:t>esviar o escoamento superficial </a:t>
            </a:r>
            <a:r>
              <a:rPr lang="pt-PT" dirty="0" smtClean="0"/>
              <a:t>da área da(s) ravina(s);</a:t>
            </a:r>
          </a:p>
        </p:txBody>
      </p:sp>
      <p:sp>
        <p:nvSpPr>
          <p:cNvPr id="15" name="Rectangle 14"/>
          <p:cNvSpPr/>
          <p:nvPr/>
        </p:nvSpPr>
        <p:spPr>
          <a:xfrm>
            <a:off x="141311" y="5120025"/>
            <a:ext cx="8806734" cy="338554"/>
          </a:xfrm>
          <a:prstGeom prst="rect">
            <a:avLst/>
          </a:prstGeom>
          <a:solidFill>
            <a:srgbClr val="FFFFCC"/>
          </a:solidFill>
        </p:spPr>
        <p:txBody>
          <a:bodyPr wrap="square">
            <a:spAutoFit/>
          </a:bodyPr>
          <a:lstStyle/>
          <a:p>
            <a:pPr marL="285750" indent="-285750" algn="just">
              <a:buFont typeface="Arial" pitchFamily="34" charset="0"/>
              <a:buChar char="•"/>
            </a:pPr>
            <a:r>
              <a:rPr lang="pt-PT" dirty="0"/>
              <a:t>e</a:t>
            </a:r>
            <a:r>
              <a:rPr lang="pt-PT" dirty="0" smtClean="0"/>
              <a:t>stabilizar a ravina utilizando </a:t>
            </a:r>
            <a:r>
              <a:rPr lang="pt-PT" b="1" dirty="0" smtClean="0">
                <a:solidFill>
                  <a:srgbClr val="0000FF"/>
                </a:solidFill>
              </a:rPr>
              <a:t>medidas estruturais</a:t>
            </a:r>
            <a:r>
              <a:rPr lang="pt-PT" dirty="0" smtClean="0"/>
              <a:t>, acompanhadas de sua </a:t>
            </a:r>
            <a:r>
              <a:rPr lang="pt-PT" b="1" dirty="0" smtClean="0">
                <a:solidFill>
                  <a:srgbClr val="0000FF"/>
                </a:solidFill>
              </a:rPr>
              <a:t>vegetalização</a:t>
            </a:r>
            <a:r>
              <a:rPr lang="pt-PT" dirty="0" smtClean="0"/>
              <a:t>.</a:t>
            </a:r>
            <a:endParaRPr lang="pt-PT" dirty="0"/>
          </a:p>
        </p:txBody>
      </p:sp>
      <p:sp>
        <p:nvSpPr>
          <p:cNvPr id="16" name="Rectangle 15"/>
          <p:cNvSpPr/>
          <p:nvPr/>
        </p:nvSpPr>
        <p:spPr>
          <a:xfrm>
            <a:off x="136996" y="5439529"/>
            <a:ext cx="8806734" cy="830997"/>
          </a:xfrm>
          <a:prstGeom prst="rect">
            <a:avLst/>
          </a:prstGeom>
          <a:solidFill>
            <a:srgbClr val="FFFFCC"/>
          </a:solidFill>
        </p:spPr>
        <p:txBody>
          <a:bodyPr wrap="square">
            <a:spAutoFit/>
          </a:bodyPr>
          <a:lstStyle/>
          <a:p>
            <a:pPr algn="just"/>
            <a:r>
              <a:rPr lang="pt-PT" dirty="0"/>
              <a:t>FAO (1986) apresenta uma </a:t>
            </a:r>
            <a:r>
              <a:rPr lang="pt-PT" b="1" dirty="0"/>
              <a:t>forma sistemática </a:t>
            </a:r>
            <a:r>
              <a:rPr lang="pt-PT" dirty="0"/>
              <a:t>para escolha das medidas de controlo de ravinas contínuas, mas que implica o tratamento generalizado destas, como apresentado </a:t>
            </a:r>
            <a:r>
              <a:rPr lang="pt-PT" dirty="0" smtClean="0"/>
              <a:t>à frente em </a:t>
            </a:r>
            <a:r>
              <a:rPr lang="pt-PT" dirty="0"/>
              <a:t>medidas de controlo. </a:t>
            </a:r>
            <a:endParaRPr lang="pt-PT" dirty="0" smtClean="0"/>
          </a:p>
        </p:txBody>
      </p:sp>
    </p:spTree>
    <p:extLst>
      <p:ext uri="{BB962C8B-B14F-4D97-AF65-F5344CB8AC3E}">
        <p14:creationId xmlns:p14="http://schemas.microsoft.com/office/powerpoint/2010/main" val="173412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650" y="3324255"/>
            <a:ext cx="8640000" cy="2369880"/>
          </a:xfrm>
          <a:prstGeom prst="rect">
            <a:avLst/>
          </a:prstGeom>
          <a:ln w="19050">
            <a:solidFill>
              <a:schemeClr val="tx1"/>
            </a:solidFill>
          </a:ln>
        </p:spPr>
        <p:txBody>
          <a:bodyPr>
            <a:spAutoFit/>
          </a:bodyPr>
          <a:lstStyle/>
          <a:p>
            <a:endParaRPr lang="pt-PT" sz="800" dirty="0" smtClean="0"/>
          </a:p>
          <a:p>
            <a:r>
              <a:rPr lang="pt-PT" sz="1200" dirty="0" smtClean="0"/>
              <a:t>Localização __________________________________________________________________________________________</a:t>
            </a:r>
            <a:endParaRPr lang="pt-PT" sz="1200" dirty="0"/>
          </a:p>
          <a:p>
            <a:r>
              <a:rPr lang="pt-PT" sz="1200" dirty="0"/>
              <a:t>Aspecto </a:t>
            </a:r>
            <a:r>
              <a:rPr lang="pt-PT" sz="1200" dirty="0" smtClean="0"/>
              <a:t>_____________________________________________________________________________________________</a:t>
            </a:r>
            <a:endParaRPr lang="pt-PT" sz="1200" dirty="0"/>
          </a:p>
          <a:p>
            <a:r>
              <a:rPr lang="pt-PT" sz="1200" dirty="0"/>
              <a:t>Uso do solo (Estrada, caminho, encosta não alterada, outro) </a:t>
            </a:r>
            <a:r>
              <a:rPr lang="pt-PT" sz="1200" dirty="0" smtClean="0"/>
              <a:t>___________________________________________________</a:t>
            </a:r>
            <a:endParaRPr lang="pt-PT" sz="1200" dirty="0"/>
          </a:p>
          <a:p>
            <a:r>
              <a:rPr lang="pt-PT" sz="1200" dirty="0"/>
              <a:t>Erosão das margens – Grande (10); Pequena (0) </a:t>
            </a:r>
            <a:r>
              <a:rPr lang="pt-PT" sz="1200" dirty="0" smtClean="0"/>
              <a:t>____________________________________________________________</a:t>
            </a:r>
            <a:endParaRPr lang="pt-PT" sz="1200" dirty="0"/>
          </a:p>
          <a:p>
            <a:r>
              <a:rPr lang="pt-PT" sz="1200" dirty="0"/>
              <a:t>Há cabeceiras em escarpa _______________   Há rocha exposta </a:t>
            </a:r>
            <a:r>
              <a:rPr lang="pt-PT" sz="1200" dirty="0" smtClean="0"/>
              <a:t>_______________________________________________</a:t>
            </a:r>
            <a:endParaRPr lang="pt-PT" sz="1200" dirty="0"/>
          </a:p>
          <a:p>
            <a:r>
              <a:rPr lang="pt-PT" sz="1200" dirty="0"/>
              <a:t>Atingiu estradas (S ? N) </a:t>
            </a:r>
            <a:r>
              <a:rPr lang="pt-PT" sz="1200" dirty="0" smtClean="0"/>
              <a:t>________________________________________________________________________________</a:t>
            </a:r>
            <a:endParaRPr lang="pt-PT" sz="1200" dirty="0"/>
          </a:p>
          <a:p>
            <a:r>
              <a:rPr lang="pt-PT" sz="1200" dirty="0"/>
              <a:t>Profundidade máxima </a:t>
            </a:r>
            <a:r>
              <a:rPr lang="pt-PT" sz="1200" dirty="0" smtClean="0"/>
              <a:t>__________________________________________________________________________________</a:t>
            </a:r>
            <a:endParaRPr lang="pt-PT" sz="1200" dirty="0"/>
          </a:p>
          <a:p>
            <a:r>
              <a:rPr lang="pt-PT" sz="1200" dirty="0"/>
              <a:t>Largura máxima </a:t>
            </a:r>
            <a:r>
              <a:rPr lang="pt-PT" sz="1200" dirty="0" smtClean="0"/>
              <a:t>______________________________________________________________________________________</a:t>
            </a:r>
            <a:endParaRPr lang="pt-PT" sz="1200" dirty="0"/>
          </a:p>
          <a:p>
            <a:r>
              <a:rPr lang="pt-PT" sz="1200" dirty="0"/>
              <a:t>Erosão na encosta (cumeada, meio, base) </a:t>
            </a:r>
            <a:r>
              <a:rPr lang="pt-PT" sz="1200" dirty="0" smtClean="0"/>
              <a:t>_________________________________________________________________</a:t>
            </a:r>
            <a:endParaRPr lang="pt-PT" sz="1200" dirty="0"/>
          </a:p>
          <a:p>
            <a:r>
              <a:rPr lang="pt-PT" sz="1200" dirty="0"/>
              <a:t>Afluentes com ravinas (S ? N) </a:t>
            </a:r>
            <a:r>
              <a:rPr lang="pt-PT" sz="1200" dirty="0" smtClean="0"/>
              <a:t>___________________________________________________________________________</a:t>
            </a:r>
            <a:endParaRPr lang="pt-PT" sz="1200" dirty="0"/>
          </a:p>
          <a:p>
            <a:r>
              <a:rPr lang="pt-PT" sz="1200" dirty="0"/>
              <a:t>Outros </a:t>
            </a:r>
            <a:r>
              <a:rPr lang="pt-PT" sz="1200" dirty="0" smtClean="0"/>
              <a:t>______________________________________________________________________________________________</a:t>
            </a:r>
          </a:p>
          <a:p>
            <a:endParaRPr lang="pt-PT" sz="800" dirty="0"/>
          </a:p>
        </p:txBody>
      </p:sp>
      <p:sp>
        <p:nvSpPr>
          <p:cNvPr id="3" name="Rectangle 2"/>
          <p:cNvSpPr/>
          <p:nvPr/>
        </p:nvSpPr>
        <p:spPr>
          <a:xfrm>
            <a:off x="143287" y="300812"/>
            <a:ext cx="8829675" cy="1077218"/>
          </a:xfrm>
          <a:prstGeom prst="rect">
            <a:avLst/>
          </a:prstGeom>
          <a:solidFill>
            <a:srgbClr val="FFFFCC"/>
          </a:solidFill>
        </p:spPr>
        <p:txBody>
          <a:bodyPr wrap="square">
            <a:spAutoFit/>
          </a:bodyPr>
          <a:lstStyle/>
          <a:p>
            <a:pPr algn="just"/>
            <a:r>
              <a:rPr lang="pt-PT" dirty="0" smtClean="0"/>
              <a:t>Nos inventários detalhados deve </a:t>
            </a:r>
            <a:r>
              <a:rPr lang="pt-PT" dirty="0"/>
              <a:t>utilizar-se preferencialmente informação disponível em cartas militares, modelos digitais de terreno, fotografia e mesmo satélite, para identificação da bacia a caracterizar, do respectivo sistema de drenagem, das zonas com ravinas e, eventualmente, de algumas ravinas para caracterização detalhada (</a:t>
            </a:r>
            <a:r>
              <a:rPr lang="pt-PT" dirty="0" err="1"/>
              <a:t>Gellis</a:t>
            </a:r>
            <a:r>
              <a:rPr lang="pt-PT" dirty="0"/>
              <a:t>, 1995, </a:t>
            </a:r>
            <a:r>
              <a:rPr lang="pt-PT" dirty="0" err="1"/>
              <a:t>Radoane</a:t>
            </a:r>
            <a:r>
              <a:rPr lang="pt-PT" dirty="0"/>
              <a:t> </a:t>
            </a:r>
            <a:r>
              <a:rPr lang="pt-PT" i="1" dirty="0" err="1"/>
              <a:t>et</a:t>
            </a:r>
            <a:r>
              <a:rPr lang="pt-PT" i="1" dirty="0"/>
              <a:t> al</a:t>
            </a:r>
            <a:r>
              <a:rPr lang="pt-PT" dirty="0"/>
              <a:t>., 1995</a:t>
            </a:r>
            <a:r>
              <a:rPr lang="pt-PT" dirty="0" smtClean="0"/>
              <a:t>).</a:t>
            </a:r>
          </a:p>
        </p:txBody>
      </p:sp>
      <p:sp>
        <p:nvSpPr>
          <p:cNvPr id="4" name="Rectangle 3"/>
          <p:cNvSpPr/>
          <p:nvPr/>
        </p:nvSpPr>
        <p:spPr>
          <a:xfrm>
            <a:off x="133350" y="5728625"/>
            <a:ext cx="8839612" cy="307777"/>
          </a:xfrm>
          <a:prstGeom prst="rect">
            <a:avLst/>
          </a:prstGeom>
          <a:solidFill>
            <a:srgbClr val="FFFFCC"/>
          </a:solidFill>
        </p:spPr>
        <p:txBody>
          <a:bodyPr wrap="square">
            <a:spAutoFit/>
          </a:bodyPr>
          <a:lstStyle/>
          <a:p>
            <a:pPr algn="just"/>
            <a:r>
              <a:rPr lang="pt-PT" sz="1400" b="1" dirty="0" smtClean="0"/>
              <a:t>Figura 13.3 </a:t>
            </a:r>
            <a:r>
              <a:rPr lang="pt-PT" sz="1400" dirty="0"/>
              <a:t>Exemplo de ficha de campo para avaliação de ravinas </a:t>
            </a:r>
            <a:r>
              <a:rPr lang="pt-PT" sz="1200" dirty="0"/>
              <a:t>(Fonte: </a:t>
            </a:r>
            <a:r>
              <a:rPr lang="pt-PT" sz="1200" dirty="0" err="1"/>
              <a:t>Gellis</a:t>
            </a:r>
            <a:r>
              <a:rPr lang="pt-PT" sz="1200" dirty="0"/>
              <a:t>, 1995)</a:t>
            </a:r>
            <a:endParaRPr lang="en-US" sz="1100" dirty="0"/>
          </a:p>
        </p:txBody>
      </p:sp>
      <p:sp>
        <p:nvSpPr>
          <p:cNvPr id="5" name="Rectangle 4"/>
          <p:cNvSpPr/>
          <p:nvPr/>
        </p:nvSpPr>
        <p:spPr>
          <a:xfrm>
            <a:off x="133350" y="1510487"/>
            <a:ext cx="8829675" cy="830997"/>
          </a:xfrm>
          <a:prstGeom prst="rect">
            <a:avLst/>
          </a:prstGeom>
          <a:solidFill>
            <a:srgbClr val="FFFFCC"/>
          </a:solidFill>
        </p:spPr>
        <p:txBody>
          <a:bodyPr wrap="square">
            <a:spAutoFit/>
          </a:bodyPr>
          <a:lstStyle/>
          <a:p>
            <a:pPr algn="just"/>
            <a:r>
              <a:rPr lang="pt-PT" dirty="0" smtClean="0"/>
              <a:t>É </a:t>
            </a:r>
            <a:r>
              <a:rPr lang="pt-PT" dirty="0"/>
              <a:t>importante fazer um levantamento das </a:t>
            </a:r>
            <a:r>
              <a:rPr lang="pt-PT" b="1" dirty="0"/>
              <a:t>características </a:t>
            </a:r>
            <a:r>
              <a:rPr lang="pt-PT" b="1" dirty="0" err="1"/>
              <a:t>geomórficas</a:t>
            </a:r>
            <a:r>
              <a:rPr lang="pt-PT" b="1" dirty="0"/>
              <a:t> </a:t>
            </a:r>
            <a:r>
              <a:rPr lang="pt-PT" dirty="0"/>
              <a:t>das ravinas como: localização, aspecto, utilização e uso do solo, erosão, profundidade, etc. (Fig. </a:t>
            </a:r>
            <a:r>
              <a:rPr lang="pt-PT" dirty="0" smtClean="0"/>
              <a:t>13.3), </a:t>
            </a:r>
            <a:r>
              <a:rPr lang="pt-PT" dirty="0"/>
              <a:t>assim como uma avaliação quantitativa do </a:t>
            </a:r>
            <a:r>
              <a:rPr lang="pt-PT" b="1" dirty="0"/>
              <a:t>grau de erosão </a:t>
            </a:r>
            <a:r>
              <a:rPr lang="pt-PT" dirty="0"/>
              <a:t>a que as ravinas estão sujeitas.</a:t>
            </a:r>
          </a:p>
        </p:txBody>
      </p:sp>
    </p:spTree>
    <p:extLst>
      <p:ext uri="{BB962C8B-B14F-4D97-AF65-F5344CB8AC3E}">
        <p14:creationId xmlns:p14="http://schemas.microsoft.com/office/powerpoint/2010/main" val="219556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1744644"/>
            <a:ext cx="4067175"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933" y="2089112"/>
            <a:ext cx="4086225"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138303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986" y="1083441"/>
            <a:ext cx="5191125"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005875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71831"/>
            <a:ext cx="4110052" cy="3053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5932" y="1430767"/>
            <a:ext cx="4699916" cy="426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739126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850" y="1004888"/>
            <a:ext cx="4686300"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895989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263" y="923925"/>
            <a:ext cx="4943475" cy="501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412749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563" y="1081088"/>
            <a:ext cx="4714875" cy="469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187218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525" y="1147763"/>
            <a:ext cx="6076950"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629775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996" y="943150"/>
            <a:ext cx="8806734" cy="584775"/>
          </a:xfrm>
          <a:prstGeom prst="rect">
            <a:avLst/>
          </a:prstGeom>
          <a:solidFill>
            <a:srgbClr val="FFFFCC"/>
          </a:solidFill>
        </p:spPr>
        <p:txBody>
          <a:bodyPr wrap="square">
            <a:spAutoFit/>
          </a:bodyPr>
          <a:lstStyle/>
          <a:p>
            <a:pPr algn="just"/>
            <a:r>
              <a:rPr lang="pt-PT" dirty="0" smtClean="0"/>
              <a:t>Na caracterização dos processos de erosão abordaram-se as características da erosão em </a:t>
            </a:r>
            <a:r>
              <a:rPr lang="pt-PT" b="1" dirty="0" smtClean="0">
                <a:solidFill>
                  <a:srgbClr val="0000FF"/>
                </a:solidFill>
              </a:rPr>
              <a:t>ravina</a:t>
            </a:r>
            <a:r>
              <a:rPr lang="pt-PT" dirty="0" smtClean="0"/>
              <a:t>, em </a:t>
            </a:r>
            <a:r>
              <a:rPr lang="pt-PT" b="1" dirty="0" smtClean="0">
                <a:solidFill>
                  <a:srgbClr val="0000FF"/>
                </a:solidFill>
              </a:rPr>
              <a:t>cursos de água </a:t>
            </a:r>
            <a:r>
              <a:rPr lang="pt-PT" dirty="0" smtClean="0"/>
              <a:t>e em </a:t>
            </a:r>
            <a:r>
              <a:rPr lang="pt-PT" b="1" dirty="0" smtClean="0">
                <a:solidFill>
                  <a:srgbClr val="0000FF"/>
                </a:solidFill>
              </a:rPr>
              <a:t>massa</a:t>
            </a:r>
            <a:r>
              <a:rPr lang="pt-PT" dirty="0" smtClean="0"/>
              <a:t>.</a:t>
            </a:r>
          </a:p>
        </p:txBody>
      </p:sp>
      <p:sp>
        <p:nvSpPr>
          <p:cNvPr id="4" name="Rectangle 3"/>
          <p:cNvSpPr/>
          <p:nvPr/>
        </p:nvSpPr>
        <p:spPr>
          <a:xfrm>
            <a:off x="135286" y="1516784"/>
            <a:ext cx="8806734" cy="338554"/>
          </a:xfrm>
          <a:prstGeom prst="rect">
            <a:avLst/>
          </a:prstGeom>
          <a:solidFill>
            <a:srgbClr val="FFFFCC"/>
          </a:solidFill>
        </p:spPr>
        <p:txBody>
          <a:bodyPr wrap="square">
            <a:spAutoFit/>
          </a:bodyPr>
          <a:lstStyle/>
          <a:p>
            <a:pPr algn="just"/>
            <a:r>
              <a:rPr lang="pt-PT" dirty="0" smtClean="0"/>
              <a:t>Estes processos estão normalmente interligados (FAO, 1986):</a:t>
            </a:r>
          </a:p>
        </p:txBody>
      </p:sp>
      <p:sp>
        <p:nvSpPr>
          <p:cNvPr id="6" name="Rectangle 5"/>
          <p:cNvSpPr/>
          <p:nvPr/>
        </p:nvSpPr>
        <p:spPr>
          <a:xfrm>
            <a:off x="142126" y="177730"/>
            <a:ext cx="8794750" cy="338554"/>
          </a:xfrm>
          <a:prstGeom prst="rect">
            <a:avLst/>
          </a:prstGeom>
          <a:solidFill>
            <a:srgbClr val="FFFFCC"/>
          </a:solidFill>
        </p:spPr>
        <p:txBody>
          <a:bodyPr wrap="square">
            <a:spAutoFit/>
          </a:bodyPr>
          <a:lstStyle/>
          <a:p>
            <a:r>
              <a:rPr lang="pt-PT" b="1" dirty="0" smtClean="0"/>
              <a:t>Desenvolvimento e Classificação de Ravinas</a:t>
            </a:r>
            <a:endParaRPr lang="pt-PT" b="1" dirty="0"/>
          </a:p>
        </p:txBody>
      </p:sp>
      <p:sp>
        <p:nvSpPr>
          <p:cNvPr id="24" name="Rectangle 23"/>
          <p:cNvSpPr/>
          <p:nvPr/>
        </p:nvSpPr>
        <p:spPr>
          <a:xfrm>
            <a:off x="138698" y="1805329"/>
            <a:ext cx="8806734" cy="1323439"/>
          </a:xfrm>
          <a:prstGeom prst="rect">
            <a:avLst/>
          </a:prstGeom>
          <a:solidFill>
            <a:srgbClr val="FFFFCC"/>
          </a:solidFill>
        </p:spPr>
        <p:txBody>
          <a:bodyPr wrap="square">
            <a:spAutoFit/>
          </a:bodyPr>
          <a:lstStyle/>
          <a:p>
            <a:pPr marL="285750" indent="-285750" algn="just">
              <a:buFont typeface="Arial" pitchFamily="34" charset="0"/>
              <a:buChar char="•"/>
            </a:pPr>
            <a:r>
              <a:rPr lang="pt-PT" dirty="0" smtClean="0"/>
              <a:t>As ravinas formam-se tipicamente pelo desenvolvimento já descrito de concentração do escoamento, remoção do solo até atingir os horizontes B e C, avanço para jusante e recuo da cabeceira para montante, em que novas linhas de drenagem vão sendo interceptadas, conduzindo à formação de verdadeiras redes de ravinas, que podem ocupar grande parte da bacia hidrográfica;</a:t>
            </a:r>
          </a:p>
        </p:txBody>
      </p:sp>
      <p:sp>
        <p:nvSpPr>
          <p:cNvPr id="25" name="Rectangle 24"/>
          <p:cNvSpPr/>
          <p:nvPr/>
        </p:nvSpPr>
        <p:spPr>
          <a:xfrm>
            <a:off x="131854" y="3056850"/>
            <a:ext cx="8806734" cy="584775"/>
          </a:xfrm>
          <a:prstGeom prst="rect">
            <a:avLst/>
          </a:prstGeom>
          <a:solidFill>
            <a:srgbClr val="FFFFCC"/>
          </a:solidFill>
        </p:spPr>
        <p:txBody>
          <a:bodyPr wrap="square">
            <a:spAutoFit/>
          </a:bodyPr>
          <a:lstStyle/>
          <a:p>
            <a:pPr marL="285750" indent="-285750" algn="just">
              <a:buFont typeface="Arial" pitchFamily="34" charset="0"/>
              <a:buChar char="•"/>
            </a:pPr>
            <a:r>
              <a:rPr lang="pt-PT" dirty="0" smtClean="0"/>
              <a:t>a erosão do leito e margens do canal prossegue, com a ravina aumentando de comprimento e de profundidade, podendo a ravina principal atingir 1 km de comprimento;</a:t>
            </a:r>
          </a:p>
        </p:txBody>
      </p:sp>
      <p:sp>
        <p:nvSpPr>
          <p:cNvPr id="26" name="Rectangle 25"/>
          <p:cNvSpPr/>
          <p:nvPr/>
        </p:nvSpPr>
        <p:spPr>
          <a:xfrm>
            <a:off x="130137" y="3587584"/>
            <a:ext cx="8806734" cy="584775"/>
          </a:xfrm>
          <a:prstGeom prst="rect">
            <a:avLst/>
          </a:prstGeom>
          <a:solidFill>
            <a:srgbClr val="FFFFCC"/>
          </a:solidFill>
        </p:spPr>
        <p:txBody>
          <a:bodyPr wrap="square">
            <a:spAutoFit/>
          </a:bodyPr>
          <a:lstStyle/>
          <a:p>
            <a:pPr marL="285750" indent="-285750" algn="just">
              <a:buFont typeface="Arial" pitchFamily="34" charset="0"/>
              <a:buChar char="•"/>
            </a:pPr>
            <a:r>
              <a:rPr lang="pt-PT" dirty="0" smtClean="0"/>
              <a:t>durante a estação chuvosa, quando o solo está saturado, a erosão do leito e das margens conduz com frequência ao colapso de grandes massas de solo das margens.</a:t>
            </a:r>
          </a:p>
        </p:txBody>
      </p:sp>
      <p:sp>
        <p:nvSpPr>
          <p:cNvPr id="27" name="Rectangle 26"/>
          <p:cNvSpPr/>
          <p:nvPr/>
        </p:nvSpPr>
        <p:spPr>
          <a:xfrm>
            <a:off x="142140" y="4413422"/>
            <a:ext cx="8806734" cy="584775"/>
          </a:xfrm>
          <a:prstGeom prst="rect">
            <a:avLst/>
          </a:prstGeom>
          <a:solidFill>
            <a:srgbClr val="FFFFCC"/>
          </a:solidFill>
        </p:spPr>
        <p:txBody>
          <a:bodyPr wrap="square">
            <a:spAutoFit/>
          </a:bodyPr>
          <a:lstStyle/>
          <a:p>
            <a:pPr algn="just"/>
            <a:r>
              <a:rPr lang="pt-PT" dirty="0" smtClean="0"/>
              <a:t>Ocorrem processo idênticos em pequenas bacias de montanha, em que a conjugação de elevadas intensidades de precipitação com elevados declives conduz à formação de </a:t>
            </a:r>
            <a:r>
              <a:rPr lang="pt-PT" b="1" dirty="0" smtClean="0">
                <a:solidFill>
                  <a:srgbClr val="0000FF"/>
                </a:solidFill>
              </a:rPr>
              <a:t>torrentes</a:t>
            </a:r>
            <a:r>
              <a:rPr lang="pt-PT" dirty="0" smtClean="0"/>
              <a:t>.</a:t>
            </a:r>
          </a:p>
        </p:txBody>
      </p:sp>
      <p:sp>
        <p:nvSpPr>
          <p:cNvPr id="28" name="Rectangle 27"/>
          <p:cNvSpPr/>
          <p:nvPr/>
        </p:nvSpPr>
        <p:spPr>
          <a:xfrm>
            <a:off x="140430" y="4966508"/>
            <a:ext cx="8806734" cy="1077218"/>
          </a:xfrm>
          <a:prstGeom prst="rect">
            <a:avLst/>
          </a:prstGeom>
          <a:solidFill>
            <a:srgbClr val="FFFFCC"/>
          </a:solidFill>
        </p:spPr>
        <p:txBody>
          <a:bodyPr wrap="square">
            <a:spAutoFit/>
          </a:bodyPr>
          <a:lstStyle/>
          <a:p>
            <a:pPr algn="just"/>
            <a:r>
              <a:rPr lang="pt-PT" dirty="0" smtClean="0"/>
              <a:t>São entidades fluviais de pequena extensão, de declive acentuado e variável, de regime hídrico súbito e de elevada acção erosiva, sendo os cursos de água de maior interesse no estudo da erosão fluvial e objecto de estudo detalhado em hidráulica florestal (Sardinha e Macedo, 1981).</a:t>
            </a:r>
          </a:p>
        </p:txBody>
      </p:sp>
    </p:spTree>
    <p:extLst>
      <p:ext uri="{BB962C8B-B14F-4D97-AF65-F5344CB8AC3E}">
        <p14:creationId xmlns:p14="http://schemas.microsoft.com/office/powerpoint/2010/main" val="156797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24" grpId="0" animBg="1"/>
      <p:bldP spid="25" grpId="0" animBg="1"/>
      <p:bldP spid="26" grpId="0" animBg="1"/>
      <p:bldP spid="27" grpId="0" animBg="1"/>
      <p:bldP spid="2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104692" y="738131"/>
            <a:ext cx="5516880" cy="4559808"/>
          </a:xfrm>
          <a:prstGeom prst="rect">
            <a:avLst/>
          </a:prstGeom>
        </p:spPr>
      </p:pic>
      <p:sp>
        <p:nvSpPr>
          <p:cNvPr id="4" name="Rectangle 3"/>
          <p:cNvSpPr/>
          <p:nvPr/>
        </p:nvSpPr>
        <p:spPr>
          <a:xfrm>
            <a:off x="135286" y="324999"/>
            <a:ext cx="4212000" cy="830997"/>
          </a:xfrm>
          <a:prstGeom prst="rect">
            <a:avLst/>
          </a:prstGeom>
          <a:solidFill>
            <a:srgbClr val="FFFFCC"/>
          </a:solidFill>
        </p:spPr>
        <p:txBody>
          <a:bodyPr wrap="square">
            <a:spAutoFit/>
          </a:bodyPr>
          <a:lstStyle/>
          <a:p>
            <a:pPr algn="just"/>
            <a:r>
              <a:rPr lang="pt-PT" dirty="0" smtClean="0"/>
              <a:t>A Fig. 13.1 descreve de um modo esquemático a constituição de uma torrente (Sardinha e Macedo, 1981):</a:t>
            </a:r>
          </a:p>
        </p:txBody>
      </p:sp>
      <p:sp>
        <p:nvSpPr>
          <p:cNvPr id="5" name="Rectangle 4"/>
          <p:cNvSpPr/>
          <p:nvPr/>
        </p:nvSpPr>
        <p:spPr>
          <a:xfrm>
            <a:off x="138698" y="1116971"/>
            <a:ext cx="4212000" cy="1077218"/>
          </a:xfrm>
          <a:prstGeom prst="rect">
            <a:avLst/>
          </a:prstGeom>
          <a:solidFill>
            <a:srgbClr val="FFFFCC"/>
          </a:solidFill>
        </p:spPr>
        <p:txBody>
          <a:bodyPr wrap="square">
            <a:spAutoFit/>
          </a:bodyPr>
          <a:lstStyle/>
          <a:p>
            <a:pPr marL="360363" indent="-360363" algn="just"/>
            <a:r>
              <a:rPr lang="pt-PT" b="1" dirty="0" smtClean="0"/>
              <a:t>B</a:t>
            </a:r>
            <a:r>
              <a:rPr lang="pt-PT" dirty="0" smtClean="0"/>
              <a:t> - </a:t>
            </a:r>
            <a:r>
              <a:rPr lang="pt-PT" i="1" dirty="0" smtClean="0"/>
              <a:t>bacia de recepção </a:t>
            </a:r>
            <a:r>
              <a:rPr lang="pt-PT" dirty="0" smtClean="0"/>
              <a:t>– zona superior da torrente, onde aflui a maior parte da água de precipitação e materiais que a corrente carreja;</a:t>
            </a:r>
          </a:p>
        </p:txBody>
      </p:sp>
      <p:sp>
        <p:nvSpPr>
          <p:cNvPr id="6" name="Rectangle 5"/>
          <p:cNvSpPr/>
          <p:nvPr/>
        </p:nvSpPr>
        <p:spPr>
          <a:xfrm>
            <a:off x="138698" y="2152738"/>
            <a:ext cx="4212000" cy="1077218"/>
          </a:xfrm>
          <a:prstGeom prst="rect">
            <a:avLst/>
          </a:prstGeom>
          <a:solidFill>
            <a:srgbClr val="FFFFCC"/>
          </a:solidFill>
        </p:spPr>
        <p:txBody>
          <a:bodyPr wrap="square">
            <a:spAutoFit/>
          </a:bodyPr>
          <a:lstStyle/>
          <a:p>
            <a:pPr marL="360363" indent="-360363" algn="just"/>
            <a:r>
              <a:rPr lang="pt-PT" b="1" dirty="0" smtClean="0"/>
              <a:t>G</a:t>
            </a:r>
            <a:r>
              <a:rPr lang="pt-PT" dirty="0" smtClean="0"/>
              <a:t> - </a:t>
            </a:r>
            <a:r>
              <a:rPr lang="pt-PT" i="1" dirty="0" smtClean="0"/>
              <a:t>garganta</a:t>
            </a:r>
            <a:r>
              <a:rPr lang="pt-PT" dirty="0" smtClean="0"/>
              <a:t> – estreitamento situado a jusante da bacia de recepção, entre vertentes abruptas e sulcadas por numerosas ravinas;</a:t>
            </a:r>
          </a:p>
        </p:txBody>
      </p:sp>
      <p:sp>
        <p:nvSpPr>
          <p:cNvPr id="7" name="Rectangle 6"/>
          <p:cNvSpPr/>
          <p:nvPr/>
        </p:nvSpPr>
        <p:spPr>
          <a:xfrm>
            <a:off x="130139" y="3201043"/>
            <a:ext cx="4212000" cy="830997"/>
          </a:xfrm>
          <a:prstGeom prst="rect">
            <a:avLst/>
          </a:prstGeom>
          <a:solidFill>
            <a:srgbClr val="FFFFCC"/>
          </a:solidFill>
        </p:spPr>
        <p:txBody>
          <a:bodyPr wrap="square">
            <a:spAutoFit/>
          </a:bodyPr>
          <a:lstStyle/>
          <a:p>
            <a:pPr marL="360363" indent="-360363" algn="just"/>
            <a:r>
              <a:rPr lang="pt-PT" b="1" dirty="0" smtClean="0"/>
              <a:t>C</a:t>
            </a:r>
            <a:r>
              <a:rPr lang="pt-PT" dirty="0" smtClean="0"/>
              <a:t> - </a:t>
            </a:r>
            <a:r>
              <a:rPr lang="pt-PT" i="1" dirty="0" smtClean="0"/>
              <a:t>canal de condução </a:t>
            </a:r>
            <a:r>
              <a:rPr lang="pt-PT" dirty="0" smtClean="0"/>
              <a:t>– prolongamento da garganta, encaixado entre vertentes aprumadas, de declive acentuado;</a:t>
            </a:r>
          </a:p>
        </p:txBody>
      </p:sp>
      <p:sp>
        <p:nvSpPr>
          <p:cNvPr id="8" name="Rectangle 7"/>
          <p:cNvSpPr/>
          <p:nvPr/>
        </p:nvSpPr>
        <p:spPr>
          <a:xfrm>
            <a:off x="138703" y="4031527"/>
            <a:ext cx="4212000" cy="830997"/>
          </a:xfrm>
          <a:prstGeom prst="rect">
            <a:avLst/>
          </a:prstGeom>
          <a:solidFill>
            <a:srgbClr val="FFFFCC"/>
          </a:solidFill>
        </p:spPr>
        <p:txBody>
          <a:bodyPr wrap="square">
            <a:spAutoFit/>
          </a:bodyPr>
          <a:lstStyle/>
          <a:p>
            <a:pPr marL="360363" indent="-360363" algn="just"/>
            <a:r>
              <a:rPr lang="pt-PT" b="1" dirty="0" smtClean="0"/>
              <a:t>D</a:t>
            </a:r>
            <a:r>
              <a:rPr lang="pt-PT" dirty="0" smtClean="0"/>
              <a:t> - </a:t>
            </a:r>
            <a:r>
              <a:rPr lang="pt-PT" i="1" dirty="0" smtClean="0"/>
              <a:t>cone de dejecção </a:t>
            </a:r>
            <a:r>
              <a:rPr lang="pt-PT" dirty="0" smtClean="0"/>
              <a:t>– zona plana, com a forma de um cone, onde se espraiam as águas e se depositam os carrejos;</a:t>
            </a:r>
          </a:p>
        </p:txBody>
      </p:sp>
      <p:sp>
        <p:nvSpPr>
          <p:cNvPr id="9" name="Rectangle 8"/>
          <p:cNvSpPr/>
          <p:nvPr/>
        </p:nvSpPr>
        <p:spPr>
          <a:xfrm>
            <a:off x="136993" y="4862011"/>
            <a:ext cx="4212000" cy="1323439"/>
          </a:xfrm>
          <a:prstGeom prst="rect">
            <a:avLst/>
          </a:prstGeom>
          <a:solidFill>
            <a:srgbClr val="FFFFCC"/>
          </a:solidFill>
        </p:spPr>
        <p:txBody>
          <a:bodyPr wrap="square">
            <a:spAutoFit/>
          </a:bodyPr>
          <a:lstStyle/>
          <a:p>
            <a:pPr marL="360363" indent="-360363" algn="just"/>
            <a:r>
              <a:rPr lang="pt-PT" b="1" dirty="0" smtClean="0"/>
              <a:t>E</a:t>
            </a:r>
            <a:r>
              <a:rPr lang="pt-PT" dirty="0" smtClean="0"/>
              <a:t> - </a:t>
            </a:r>
            <a:r>
              <a:rPr lang="pt-PT" i="1" dirty="0" smtClean="0"/>
              <a:t>canal de escoamento </a:t>
            </a:r>
            <a:r>
              <a:rPr lang="pt-PT" dirty="0" smtClean="0"/>
              <a:t>– ligação entre o cone de dejecção e um curso de água principal, constituído por um ou mais braços, onde circula a água já liberta de carrejos.</a:t>
            </a:r>
          </a:p>
        </p:txBody>
      </p:sp>
      <p:sp>
        <p:nvSpPr>
          <p:cNvPr id="10" name="Rectangle 9"/>
          <p:cNvSpPr/>
          <p:nvPr/>
        </p:nvSpPr>
        <p:spPr>
          <a:xfrm>
            <a:off x="4340429" y="5963801"/>
            <a:ext cx="4608000" cy="492443"/>
          </a:xfrm>
          <a:prstGeom prst="rect">
            <a:avLst/>
          </a:prstGeom>
          <a:solidFill>
            <a:srgbClr val="FFFFCC"/>
          </a:solidFill>
        </p:spPr>
        <p:txBody>
          <a:bodyPr wrap="square">
            <a:spAutoFit/>
          </a:bodyPr>
          <a:lstStyle/>
          <a:p>
            <a:pPr algn="just"/>
            <a:r>
              <a:rPr lang="pt-PT" sz="1400" b="1" dirty="0" smtClean="0"/>
              <a:t>Figura 13.1 </a:t>
            </a:r>
            <a:r>
              <a:rPr lang="pt-PT" sz="1400" dirty="0" smtClean="0"/>
              <a:t>Constituição de uma torrente </a:t>
            </a:r>
            <a:r>
              <a:rPr lang="pt-PT" sz="1200" dirty="0" smtClean="0"/>
              <a:t>(Fonte: Sardinha e Macedo, 1981):</a:t>
            </a:r>
          </a:p>
        </p:txBody>
      </p:sp>
    </p:spTree>
    <p:extLst>
      <p:ext uri="{BB962C8B-B14F-4D97-AF65-F5344CB8AC3E}">
        <p14:creationId xmlns:p14="http://schemas.microsoft.com/office/powerpoint/2010/main" val="413199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570" y="34634"/>
            <a:ext cx="8806734" cy="1323439"/>
          </a:xfrm>
          <a:prstGeom prst="rect">
            <a:avLst/>
          </a:prstGeom>
          <a:solidFill>
            <a:srgbClr val="FFFFCC"/>
          </a:solidFill>
        </p:spPr>
        <p:txBody>
          <a:bodyPr wrap="square">
            <a:spAutoFit/>
          </a:bodyPr>
          <a:lstStyle/>
          <a:p>
            <a:pPr algn="just"/>
            <a:r>
              <a:rPr lang="pt-PT" dirty="0" smtClean="0"/>
              <a:t>A formação de ravinas pode também ser desencadeada </a:t>
            </a:r>
            <a:r>
              <a:rPr lang="pt-PT" b="1" dirty="0" smtClean="0">
                <a:solidFill>
                  <a:srgbClr val="0000FF"/>
                </a:solidFill>
              </a:rPr>
              <a:t>directamente em cursos de água </a:t>
            </a:r>
            <a:r>
              <a:rPr lang="pt-PT" dirty="0" smtClean="0"/>
              <a:t>que não se desenvolveram de forma torrencial e que se encontram em </a:t>
            </a:r>
            <a:r>
              <a:rPr lang="pt-PT" dirty="0"/>
              <a:t>equilíbrio </a:t>
            </a:r>
            <a:r>
              <a:rPr lang="pt-PT" dirty="0" smtClean="0"/>
              <a:t>dinâmico, devido a uma </a:t>
            </a:r>
            <a:r>
              <a:rPr lang="pt-PT" dirty="0"/>
              <a:t>alteração que rompe </a:t>
            </a:r>
            <a:r>
              <a:rPr lang="pt-PT" dirty="0" smtClean="0"/>
              <a:t>esse estado </a:t>
            </a:r>
            <a:r>
              <a:rPr lang="pt-PT" dirty="0"/>
              <a:t>de equilíbrio, </a:t>
            </a:r>
            <a:r>
              <a:rPr lang="pt-PT" dirty="0" smtClean="0"/>
              <a:t>a qual se </a:t>
            </a:r>
            <a:r>
              <a:rPr lang="pt-PT" dirty="0"/>
              <a:t>traduz por um </a:t>
            </a:r>
            <a:r>
              <a:rPr lang="pt-PT" b="1" dirty="0"/>
              <a:t>aumento do escoamento </a:t>
            </a:r>
            <a:r>
              <a:rPr lang="pt-PT" dirty="0"/>
              <a:t>que o curso de água tem de transportar, ou por </a:t>
            </a:r>
            <a:r>
              <a:rPr lang="pt-PT" dirty="0" smtClean="0"/>
              <a:t>originar uma </a:t>
            </a:r>
            <a:r>
              <a:rPr lang="pt-PT" b="1" dirty="0"/>
              <a:t>alteração na sua capacidade de </a:t>
            </a:r>
            <a:r>
              <a:rPr lang="pt-PT" b="1" dirty="0" smtClean="0"/>
              <a:t>transporte </a:t>
            </a:r>
            <a:r>
              <a:rPr lang="pt-PT" dirty="0" smtClean="0"/>
              <a:t>(Hudson</a:t>
            </a:r>
            <a:r>
              <a:rPr lang="pt-PT" dirty="0"/>
              <a:t>, 1981</a:t>
            </a:r>
            <a:r>
              <a:rPr lang="pt-PT" dirty="0" smtClean="0"/>
              <a:t>).</a:t>
            </a:r>
          </a:p>
        </p:txBody>
      </p:sp>
      <p:sp>
        <p:nvSpPr>
          <p:cNvPr id="3" name="Rectangle 2"/>
          <p:cNvSpPr/>
          <p:nvPr/>
        </p:nvSpPr>
        <p:spPr>
          <a:xfrm>
            <a:off x="152332" y="3175193"/>
            <a:ext cx="8806734" cy="584775"/>
          </a:xfrm>
          <a:prstGeom prst="rect">
            <a:avLst/>
          </a:prstGeom>
          <a:solidFill>
            <a:srgbClr val="FFFFCC"/>
          </a:solidFill>
        </p:spPr>
        <p:txBody>
          <a:bodyPr wrap="square">
            <a:spAutoFit/>
          </a:bodyPr>
          <a:lstStyle/>
          <a:p>
            <a:pPr marL="630238" lvl="1" indent="-285750" algn="just">
              <a:buFont typeface="Wingdings" pitchFamily="2" charset="2"/>
              <a:buChar char="Ø"/>
            </a:pPr>
            <a:r>
              <a:rPr lang="pt-PT" u="sng" dirty="0"/>
              <a:t>a</a:t>
            </a:r>
            <a:r>
              <a:rPr lang="pt-PT" u="sng" dirty="0" smtClean="0"/>
              <a:t>umento da concentração do escoamento</a:t>
            </a:r>
            <a:r>
              <a:rPr lang="pt-PT" dirty="0" smtClean="0"/>
              <a:t> devido à entrada no curso de água do caudal vindo do evacuador de cheias de uma barragem.</a:t>
            </a:r>
            <a:endParaRPr lang="pt-PT" dirty="0"/>
          </a:p>
        </p:txBody>
      </p:sp>
      <p:sp>
        <p:nvSpPr>
          <p:cNvPr id="4" name="Rectangle 3"/>
          <p:cNvSpPr/>
          <p:nvPr/>
        </p:nvSpPr>
        <p:spPr>
          <a:xfrm>
            <a:off x="135286" y="1321578"/>
            <a:ext cx="8806734" cy="338554"/>
          </a:xfrm>
          <a:prstGeom prst="rect">
            <a:avLst/>
          </a:prstGeom>
          <a:solidFill>
            <a:srgbClr val="FFFFCC"/>
          </a:solidFill>
        </p:spPr>
        <p:txBody>
          <a:bodyPr wrap="square">
            <a:spAutoFit/>
          </a:bodyPr>
          <a:lstStyle/>
          <a:p>
            <a:pPr marL="285750" indent="-285750" algn="just">
              <a:buFont typeface="Arial" pitchFamily="34" charset="0"/>
              <a:buChar char="•"/>
            </a:pPr>
            <a:r>
              <a:rPr lang="pt-PT" dirty="0" smtClean="0"/>
              <a:t>O aumento do escoamento pode dever-se a:</a:t>
            </a:r>
          </a:p>
        </p:txBody>
      </p:sp>
      <p:sp>
        <p:nvSpPr>
          <p:cNvPr id="5" name="Rectangle 4"/>
          <p:cNvSpPr/>
          <p:nvPr/>
        </p:nvSpPr>
        <p:spPr>
          <a:xfrm>
            <a:off x="133562" y="1601123"/>
            <a:ext cx="8806734" cy="584775"/>
          </a:xfrm>
          <a:prstGeom prst="rect">
            <a:avLst/>
          </a:prstGeom>
          <a:solidFill>
            <a:srgbClr val="FFFFCC"/>
          </a:solidFill>
        </p:spPr>
        <p:txBody>
          <a:bodyPr wrap="square">
            <a:spAutoFit/>
          </a:bodyPr>
          <a:lstStyle/>
          <a:p>
            <a:pPr marL="630238" lvl="1" indent="-285750" algn="just">
              <a:buFont typeface="Wingdings" pitchFamily="2" charset="2"/>
              <a:buChar char="Ø"/>
            </a:pPr>
            <a:r>
              <a:rPr lang="pt-PT" u="sng" dirty="0" smtClean="0"/>
              <a:t>Alteração do uso do solo</a:t>
            </a:r>
            <a:r>
              <a:rPr lang="pt-PT" dirty="0" smtClean="0"/>
              <a:t>: excesso de cortes na actividade florestal, aumento da superfície agricultada, excesso de queimadas e de pastoreio;</a:t>
            </a:r>
          </a:p>
        </p:txBody>
      </p:sp>
      <p:sp>
        <p:nvSpPr>
          <p:cNvPr id="6" name="Rectangle 5"/>
          <p:cNvSpPr/>
          <p:nvPr/>
        </p:nvSpPr>
        <p:spPr>
          <a:xfrm>
            <a:off x="131852" y="2137540"/>
            <a:ext cx="8806734" cy="1077218"/>
          </a:xfrm>
          <a:prstGeom prst="rect">
            <a:avLst/>
          </a:prstGeom>
          <a:solidFill>
            <a:srgbClr val="FFFFCC"/>
          </a:solidFill>
        </p:spPr>
        <p:txBody>
          <a:bodyPr wrap="square">
            <a:spAutoFit/>
          </a:bodyPr>
          <a:lstStyle/>
          <a:p>
            <a:pPr marL="630238" lvl="1" indent="-285750" algn="just">
              <a:buFont typeface="Wingdings" pitchFamily="2" charset="2"/>
              <a:buChar char="Ø"/>
            </a:pPr>
            <a:r>
              <a:rPr lang="pt-PT" u="sng" dirty="0" smtClean="0"/>
              <a:t>aumento da área da bacia</a:t>
            </a:r>
            <a:r>
              <a:rPr lang="pt-PT" dirty="0" smtClean="0"/>
              <a:t>: desvio de pequenos cursos de água para um único aqueduto, para atravessar uma estrada, evitando a construção de um aqueduto para cada um; transferência de caudais de cheia de uma barragem para uma bacia hidrográfica contígua, por exemplo;</a:t>
            </a:r>
          </a:p>
        </p:txBody>
      </p:sp>
      <p:sp>
        <p:nvSpPr>
          <p:cNvPr id="7" name="Rectangle 6"/>
          <p:cNvSpPr/>
          <p:nvPr/>
        </p:nvSpPr>
        <p:spPr>
          <a:xfrm>
            <a:off x="155830" y="3746172"/>
            <a:ext cx="8806734" cy="584775"/>
          </a:xfrm>
          <a:prstGeom prst="rect">
            <a:avLst/>
          </a:prstGeom>
          <a:solidFill>
            <a:srgbClr val="FFFFCC"/>
          </a:solidFill>
        </p:spPr>
        <p:txBody>
          <a:bodyPr wrap="square">
            <a:spAutoFit/>
          </a:bodyPr>
          <a:lstStyle/>
          <a:p>
            <a:pPr marL="285750" indent="-285750" algn="just">
              <a:buFont typeface="Arial" pitchFamily="34" charset="0"/>
              <a:buChar char="•"/>
            </a:pPr>
            <a:r>
              <a:rPr lang="pt-PT" dirty="0"/>
              <a:t>A </a:t>
            </a:r>
            <a:r>
              <a:rPr lang="pt-PT" dirty="0" smtClean="0"/>
              <a:t>alteração da capacidade </a:t>
            </a:r>
            <a:r>
              <a:rPr lang="pt-PT" dirty="0"/>
              <a:t>de </a:t>
            </a:r>
            <a:r>
              <a:rPr lang="pt-PT" dirty="0" smtClean="0"/>
              <a:t>transporte do curso de água pode dever-se a todas as causas que alterem as suas característcas hidráulicas:</a:t>
            </a:r>
          </a:p>
        </p:txBody>
      </p:sp>
      <p:sp>
        <p:nvSpPr>
          <p:cNvPr id="8" name="Rectangle 7"/>
          <p:cNvSpPr/>
          <p:nvPr/>
        </p:nvSpPr>
        <p:spPr>
          <a:xfrm>
            <a:off x="135282" y="4300200"/>
            <a:ext cx="8806734" cy="1569660"/>
          </a:xfrm>
          <a:prstGeom prst="rect">
            <a:avLst/>
          </a:prstGeom>
          <a:solidFill>
            <a:srgbClr val="FFFFCC"/>
          </a:solidFill>
        </p:spPr>
        <p:txBody>
          <a:bodyPr wrap="square">
            <a:spAutoFit/>
          </a:bodyPr>
          <a:lstStyle/>
          <a:p>
            <a:pPr marL="630238" lvl="1" indent="-285750" algn="just">
              <a:buFont typeface="Wingdings" pitchFamily="2" charset="2"/>
              <a:buChar char="Ø"/>
            </a:pPr>
            <a:r>
              <a:rPr lang="pt-PT" dirty="0" smtClean="0"/>
              <a:t>O </a:t>
            </a:r>
            <a:r>
              <a:rPr lang="pt-PT" u="sng" dirty="0" smtClean="0"/>
              <a:t>aumento da densidade da vegetação</a:t>
            </a:r>
            <a:r>
              <a:rPr lang="pt-PT" dirty="0" smtClean="0"/>
              <a:t> conduz ao aumento do coeficiente de rugosidade, à diminuição da velocidade e subida da altura da água, que pode transbordar e dar origem a novos padrões erosivos: esse aumento de densidade pode dever-se a causas naturais (crescimento natural da vegetação bem adaptada) ou ser estimulado pela actividade humana (substituição da vegetação natural por vegetação com maior taxa crescimento, limitação do acesso de gado para pastoreio, por exemplo);</a:t>
            </a:r>
          </a:p>
        </p:txBody>
      </p:sp>
      <p:sp>
        <p:nvSpPr>
          <p:cNvPr id="9" name="Rectangle 8"/>
          <p:cNvSpPr/>
          <p:nvPr/>
        </p:nvSpPr>
        <p:spPr>
          <a:xfrm>
            <a:off x="135282" y="5845190"/>
            <a:ext cx="8806734" cy="338554"/>
          </a:xfrm>
          <a:prstGeom prst="rect">
            <a:avLst/>
          </a:prstGeom>
          <a:solidFill>
            <a:srgbClr val="FFFFCC"/>
          </a:solidFill>
        </p:spPr>
        <p:txBody>
          <a:bodyPr wrap="square">
            <a:spAutoFit/>
          </a:bodyPr>
          <a:lstStyle/>
          <a:p>
            <a:pPr marL="630238" lvl="1" indent="-285750" algn="just">
              <a:buFont typeface="Wingdings" pitchFamily="2" charset="2"/>
              <a:buChar char="Ø"/>
            </a:pPr>
            <a:r>
              <a:rPr lang="pt-PT" u="sng" dirty="0" smtClean="0"/>
              <a:t>diminuição do raio hidráulico</a:t>
            </a:r>
            <a:r>
              <a:rPr lang="pt-PT" dirty="0" smtClean="0"/>
              <a:t>, devido ao colapso de margens, por exemplo;</a:t>
            </a:r>
          </a:p>
        </p:txBody>
      </p:sp>
      <p:sp>
        <p:nvSpPr>
          <p:cNvPr id="10" name="Rectangle 9"/>
          <p:cNvSpPr/>
          <p:nvPr/>
        </p:nvSpPr>
        <p:spPr>
          <a:xfrm>
            <a:off x="143846" y="6182522"/>
            <a:ext cx="8806734" cy="584775"/>
          </a:xfrm>
          <a:prstGeom prst="rect">
            <a:avLst/>
          </a:prstGeom>
          <a:solidFill>
            <a:srgbClr val="FFFFCC"/>
          </a:solidFill>
        </p:spPr>
        <p:txBody>
          <a:bodyPr wrap="square">
            <a:spAutoFit/>
          </a:bodyPr>
          <a:lstStyle/>
          <a:p>
            <a:pPr marL="630238" lvl="1" indent="-285750" algn="just">
              <a:buFont typeface="Wingdings" pitchFamily="2" charset="2"/>
              <a:buChar char="Ø"/>
            </a:pPr>
            <a:r>
              <a:rPr lang="pt-PT" u="sng" dirty="0" smtClean="0"/>
              <a:t>limitação da secção transversal</a:t>
            </a:r>
            <a:r>
              <a:rPr lang="pt-PT" dirty="0" smtClean="0"/>
              <a:t>, devido </a:t>
            </a:r>
            <a:r>
              <a:rPr lang="pt-PT" dirty="0"/>
              <a:t>à </a:t>
            </a:r>
            <a:r>
              <a:rPr lang="pt-PT" dirty="0" smtClean="0"/>
              <a:t>construção </a:t>
            </a:r>
            <a:r>
              <a:rPr lang="pt-PT" dirty="0"/>
              <a:t>de </a:t>
            </a:r>
            <a:r>
              <a:rPr lang="pt-PT" dirty="0" smtClean="0"/>
              <a:t>pontes, por exemplo, que conduzem a um aumento de velocidade que pode dar origem à formação de ravina.</a:t>
            </a:r>
          </a:p>
        </p:txBody>
      </p:sp>
    </p:spTree>
    <p:extLst>
      <p:ext uri="{BB962C8B-B14F-4D97-AF65-F5344CB8AC3E}">
        <p14:creationId xmlns:p14="http://schemas.microsoft.com/office/powerpoint/2010/main" val="9331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813" y="1045399"/>
            <a:ext cx="8829675" cy="584775"/>
          </a:xfrm>
          <a:prstGeom prst="rect">
            <a:avLst/>
          </a:prstGeom>
          <a:solidFill>
            <a:srgbClr val="FFFFCC"/>
          </a:solidFill>
        </p:spPr>
        <p:txBody>
          <a:bodyPr wrap="square">
            <a:spAutoFit/>
          </a:bodyPr>
          <a:lstStyle/>
          <a:p>
            <a:pPr algn="just"/>
            <a:r>
              <a:rPr lang="pt-PT" dirty="0" smtClean="0"/>
              <a:t>A título de exemplo apresenta-se uma </a:t>
            </a:r>
            <a:r>
              <a:rPr lang="pt-PT" dirty="0"/>
              <a:t>classificação </a:t>
            </a:r>
            <a:r>
              <a:rPr lang="pt-PT" dirty="0" smtClean="0"/>
              <a:t>possível para </a:t>
            </a:r>
            <a:r>
              <a:rPr lang="pt-PT" dirty="0"/>
              <a:t>a magnitude da </a:t>
            </a:r>
            <a:r>
              <a:rPr lang="pt-PT" dirty="0" smtClean="0"/>
              <a:t>erosão (</a:t>
            </a:r>
            <a:r>
              <a:rPr lang="pt-PT" dirty="0" err="1" smtClean="0"/>
              <a:t>Gellis</a:t>
            </a:r>
            <a:r>
              <a:rPr lang="pt-PT" dirty="0" smtClean="0"/>
              <a:t>, 1995):</a:t>
            </a:r>
          </a:p>
        </p:txBody>
      </p:sp>
      <p:sp>
        <p:nvSpPr>
          <p:cNvPr id="4" name="Rectangle 3"/>
          <p:cNvSpPr/>
          <p:nvPr/>
        </p:nvSpPr>
        <p:spPr>
          <a:xfrm>
            <a:off x="161926" y="1591836"/>
            <a:ext cx="8829675" cy="584775"/>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b="1" dirty="0"/>
              <a:t>Classe I</a:t>
            </a:r>
            <a:r>
              <a:rPr lang="pt-PT" dirty="0"/>
              <a:t>: Erosão ligeira; sulcos ou pequena ravina a desenvolver-se nalguma parte da encosta. Representa um episódio ligeiro de erosão ou a ravina está estabilizada.</a:t>
            </a:r>
            <a:endParaRPr lang="pt-PT" dirty="0" smtClean="0"/>
          </a:p>
        </p:txBody>
      </p:sp>
      <p:sp>
        <p:nvSpPr>
          <p:cNvPr id="5" name="Rectangle 4"/>
          <p:cNvSpPr/>
          <p:nvPr/>
        </p:nvSpPr>
        <p:spPr>
          <a:xfrm>
            <a:off x="142876" y="2137648"/>
            <a:ext cx="8829675" cy="830997"/>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b="1" dirty="0"/>
              <a:t>Classe II </a:t>
            </a:r>
            <a:r>
              <a:rPr lang="pt-PT" dirty="0"/>
              <a:t>– Erosão moderada; ravina a desenvolver-se nalguma parte da encosta. Colapso das margens nalguns troços da ravina, mas os afluentes não estão erodidos. Representa um estado avançado de desenvolvimento da ravina.</a:t>
            </a:r>
            <a:endParaRPr lang="pt-PT" dirty="0" smtClean="0"/>
          </a:p>
        </p:txBody>
      </p:sp>
      <p:sp>
        <p:nvSpPr>
          <p:cNvPr id="6" name="Rectangle 5"/>
          <p:cNvSpPr/>
          <p:nvPr/>
        </p:nvSpPr>
        <p:spPr>
          <a:xfrm>
            <a:off x="142876" y="2930545"/>
            <a:ext cx="8829675" cy="1077218"/>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b="1" dirty="0"/>
              <a:t>Classe III </a:t>
            </a:r>
            <a:r>
              <a:rPr lang="pt-PT" dirty="0"/>
              <a:t>– Erosão intensa; todas as encostas estão num estado de ravinamento activo. Colapso das margens e existência de escarpas na maior parte dos troços. A ravina pode estar a alargar na parte central e inferior do troço. Afluentes podem estar com erosão. Representa um estado recente de desenvolvimento.</a:t>
            </a:r>
            <a:endParaRPr lang="pt-PT" dirty="0" smtClean="0"/>
          </a:p>
        </p:txBody>
      </p:sp>
      <p:sp>
        <p:nvSpPr>
          <p:cNvPr id="7" name="Rectangle 6"/>
          <p:cNvSpPr/>
          <p:nvPr/>
        </p:nvSpPr>
        <p:spPr>
          <a:xfrm>
            <a:off x="133352" y="3956061"/>
            <a:ext cx="8829675" cy="1323439"/>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b="1" dirty="0"/>
              <a:t>Classe IV </a:t>
            </a:r>
            <a:r>
              <a:rPr lang="pt-PT" dirty="0"/>
              <a:t>- Erosão severa; incisão profunda da ravina na maior parte da encosta. Escarpas na porção central e superior dos troços da ravina. Existência de grandes rochas no leito da ravina. Afluentes apresentam erosão activa. Embora as classes III e IV possam corresponder a estados iniciais de ravinamento, a classe IV diferencia-se pela magnitude da erosão.</a:t>
            </a:r>
            <a:endParaRPr lang="pt-PT" dirty="0" smtClean="0"/>
          </a:p>
        </p:txBody>
      </p:sp>
    </p:spTree>
    <p:extLst>
      <p:ext uri="{BB962C8B-B14F-4D97-AF65-F5344CB8AC3E}">
        <p14:creationId xmlns:p14="http://schemas.microsoft.com/office/powerpoint/2010/main" val="20710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905236" y="2255701"/>
            <a:ext cx="2520000" cy="3600409"/>
          </a:xfrm>
          <a:prstGeom prst="rect">
            <a:avLst/>
          </a:prstGeom>
        </p:spPr>
      </p:pic>
    </p:spTree>
    <p:extLst>
      <p:ext uri="{BB962C8B-B14F-4D97-AF65-F5344CB8AC3E}">
        <p14:creationId xmlns:p14="http://schemas.microsoft.com/office/powerpoint/2010/main" val="6132202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748" y="261104"/>
            <a:ext cx="6084000" cy="360000"/>
          </a:xfrm>
          <a:prstGeom prst="rect">
            <a:avLst/>
          </a:prstGeom>
          <a:solidFill>
            <a:srgbClr val="FFFFCC"/>
          </a:solidFill>
        </p:spPr>
        <p:txBody>
          <a:bodyPr wrap="square">
            <a:spAutoFit/>
          </a:bodyPr>
          <a:lstStyle/>
          <a:p>
            <a:pPr algn="just"/>
            <a:r>
              <a:rPr lang="pt-PT" b="1" dirty="0" smtClean="0"/>
              <a:t>Estruturas de controlo de sedimentos  </a:t>
            </a:r>
            <a:r>
              <a:rPr lang="pt-PT" dirty="0" smtClean="0"/>
              <a:t>(</a:t>
            </a:r>
            <a:r>
              <a:rPr lang="pt-PT" dirty="0" err="1" smtClean="0"/>
              <a:t>Huffman</a:t>
            </a:r>
            <a:r>
              <a:rPr lang="pt-PT" dirty="0" smtClean="0"/>
              <a:t> </a:t>
            </a:r>
            <a:r>
              <a:rPr lang="pt-PT" i="1" dirty="0" err="1"/>
              <a:t>et</a:t>
            </a:r>
            <a:r>
              <a:rPr lang="pt-PT" i="1" dirty="0"/>
              <a:t> al</a:t>
            </a:r>
            <a:r>
              <a:rPr lang="pt-PT" dirty="0"/>
              <a:t>., 20111)</a:t>
            </a:r>
          </a:p>
          <a:p>
            <a:pPr algn="just"/>
            <a:endParaRPr lang="pt-PT" b="1" dirty="0" smtClean="0"/>
          </a:p>
        </p:txBody>
      </p:sp>
    </p:spTree>
    <p:extLst>
      <p:ext uri="{BB962C8B-B14F-4D97-AF65-F5344CB8AC3E}">
        <p14:creationId xmlns:p14="http://schemas.microsoft.com/office/powerpoint/2010/main" val="129036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8312" y="145860"/>
            <a:ext cx="5317436" cy="338554"/>
          </a:xfrm>
          <a:prstGeom prst="rect">
            <a:avLst/>
          </a:prstGeom>
          <a:solidFill>
            <a:schemeClr val="bg1"/>
          </a:solidFill>
          <a:ln w="19050">
            <a:solidFill>
              <a:srgbClr val="3366FF"/>
            </a:solidFill>
          </a:ln>
        </p:spPr>
        <p:txBody>
          <a:bodyPr wrap="square" rtlCol="0">
            <a:spAutoFit/>
          </a:bodyPr>
          <a:lstStyle/>
          <a:p>
            <a:pPr algn="ctr"/>
            <a:r>
              <a:rPr lang="pt-PT" sz="1600" b="1" dirty="0"/>
              <a:t>Estruturas para Controlo da Água e dos Sedimentos</a:t>
            </a:r>
          </a:p>
        </p:txBody>
      </p:sp>
      <p:sp>
        <p:nvSpPr>
          <p:cNvPr id="4" name="TextBox 3"/>
          <p:cNvSpPr txBox="1"/>
          <p:nvPr/>
        </p:nvSpPr>
        <p:spPr>
          <a:xfrm>
            <a:off x="2839290" y="1500533"/>
            <a:ext cx="676808" cy="307777"/>
          </a:xfrm>
          <a:prstGeom prst="rect">
            <a:avLst/>
          </a:prstGeom>
          <a:noFill/>
          <a:ln w="19050">
            <a:noFill/>
          </a:ln>
        </p:spPr>
        <p:txBody>
          <a:bodyPr wrap="square" rtlCol="0">
            <a:spAutoFit/>
          </a:bodyPr>
          <a:lstStyle/>
          <a:p>
            <a:r>
              <a:rPr lang="pt-PT" sz="1400" b="1" i="1" dirty="0" smtClean="0"/>
              <a:t>Geral</a:t>
            </a:r>
            <a:endParaRPr lang="pt-PT" sz="1400" b="1" i="1" dirty="0"/>
          </a:p>
        </p:txBody>
      </p:sp>
      <p:sp>
        <p:nvSpPr>
          <p:cNvPr id="5" name="TextBox 4"/>
          <p:cNvSpPr txBox="1"/>
          <p:nvPr/>
        </p:nvSpPr>
        <p:spPr>
          <a:xfrm>
            <a:off x="2843485" y="2512716"/>
            <a:ext cx="2502816" cy="307777"/>
          </a:xfrm>
          <a:prstGeom prst="rect">
            <a:avLst/>
          </a:prstGeom>
          <a:noFill/>
          <a:ln w="19050">
            <a:noFill/>
          </a:ln>
        </p:spPr>
        <p:txBody>
          <a:bodyPr wrap="square" rtlCol="0">
            <a:spAutoFit/>
          </a:bodyPr>
          <a:lstStyle/>
          <a:p>
            <a:r>
              <a:rPr lang="pt-PT" sz="1400" b="1" i="1" dirty="0" smtClean="0"/>
              <a:t>Descarregadores de queda</a:t>
            </a:r>
            <a:endParaRPr lang="pt-PT" sz="1400" b="1" i="1" dirty="0"/>
          </a:p>
        </p:txBody>
      </p:sp>
      <p:sp>
        <p:nvSpPr>
          <p:cNvPr id="6" name="TextBox 5"/>
          <p:cNvSpPr txBox="1"/>
          <p:nvPr/>
        </p:nvSpPr>
        <p:spPr>
          <a:xfrm>
            <a:off x="5368258" y="1181735"/>
            <a:ext cx="3577171" cy="307777"/>
          </a:xfrm>
          <a:prstGeom prst="rect">
            <a:avLst/>
          </a:prstGeom>
          <a:noFill/>
          <a:ln w="19050">
            <a:noFill/>
          </a:ln>
        </p:spPr>
        <p:txBody>
          <a:bodyPr wrap="square" rtlCol="0">
            <a:spAutoFit/>
          </a:bodyPr>
          <a:lstStyle/>
          <a:p>
            <a:r>
              <a:rPr lang="pt-PT" sz="1400" b="1" dirty="0" smtClean="0">
                <a:solidFill>
                  <a:srgbClr val="0000FF"/>
                </a:solidFill>
              </a:rPr>
              <a:t>Estruturas permanentes e temporárias</a:t>
            </a:r>
            <a:endParaRPr lang="pt-PT" sz="1400" b="1" dirty="0">
              <a:solidFill>
                <a:srgbClr val="0000FF"/>
              </a:solidFill>
            </a:endParaRPr>
          </a:p>
        </p:txBody>
      </p:sp>
      <p:sp>
        <p:nvSpPr>
          <p:cNvPr id="7" name="TextBox 6"/>
          <p:cNvSpPr txBox="1"/>
          <p:nvPr/>
        </p:nvSpPr>
        <p:spPr>
          <a:xfrm>
            <a:off x="5368261" y="1823642"/>
            <a:ext cx="2140068" cy="307777"/>
          </a:xfrm>
          <a:prstGeom prst="rect">
            <a:avLst/>
          </a:prstGeom>
          <a:noFill/>
          <a:ln w="19050">
            <a:noFill/>
          </a:ln>
        </p:spPr>
        <p:txBody>
          <a:bodyPr wrap="square" rtlCol="0">
            <a:spAutoFit/>
          </a:bodyPr>
          <a:lstStyle/>
          <a:p>
            <a:r>
              <a:rPr lang="pt-PT" sz="1400" b="1" dirty="0" smtClean="0">
                <a:solidFill>
                  <a:srgbClr val="0000FF"/>
                </a:solidFill>
              </a:rPr>
              <a:t>Atributos de projecto</a:t>
            </a:r>
            <a:endParaRPr lang="pt-PT" sz="1400" b="1" dirty="0">
              <a:solidFill>
                <a:srgbClr val="0000FF"/>
              </a:solidFill>
            </a:endParaRPr>
          </a:p>
        </p:txBody>
      </p:sp>
      <p:sp>
        <p:nvSpPr>
          <p:cNvPr id="9" name="TextBox 8"/>
          <p:cNvSpPr txBox="1"/>
          <p:nvPr/>
        </p:nvSpPr>
        <p:spPr>
          <a:xfrm>
            <a:off x="5366374" y="2389947"/>
            <a:ext cx="2025321" cy="307777"/>
          </a:xfrm>
          <a:prstGeom prst="rect">
            <a:avLst/>
          </a:prstGeom>
          <a:noFill/>
          <a:ln w="19050">
            <a:noFill/>
          </a:ln>
        </p:spPr>
        <p:txBody>
          <a:bodyPr wrap="square" rtlCol="0">
            <a:spAutoFit/>
          </a:bodyPr>
          <a:lstStyle/>
          <a:p>
            <a:r>
              <a:rPr lang="pt-PT" sz="1400" b="1" dirty="0" smtClean="0">
                <a:solidFill>
                  <a:srgbClr val="0000FF"/>
                </a:solidFill>
              </a:rPr>
              <a:t>Função e limitações</a:t>
            </a:r>
            <a:endParaRPr lang="pt-PT" sz="1400" b="1" dirty="0">
              <a:solidFill>
                <a:srgbClr val="0000FF"/>
              </a:solidFill>
            </a:endParaRPr>
          </a:p>
        </p:txBody>
      </p:sp>
      <p:sp>
        <p:nvSpPr>
          <p:cNvPr id="13" name="TextBox 12"/>
          <p:cNvSpPr txBox="1"/>
          <p:nvPr/>
        </p:nvSpPr>
        <p:spPr>
          <a:xfrm>
            <a:off x="5378200" y="1506364"/>
            <a:ext cx="2216426" cy="307777"/>
          </a:xfrm>
          <a:prstGeom prst="rect">
            <a:avLst/>
          </a:prstGeom>
          <a:noFill/>
          <a:ln w="19050">
            <a:noFill/>
          </a:ln>
        </p:spPr>
        <p:txBody>
          <a:bodyPr wrap="square" rtlCol="0">
            <a:spAutoFit/>
          </a:bodyPr>
          <a:lstStyle/>
          <a:p>
            <a:r>
              <a:rPr lang="pt-PT" sz="1400" b="1" dirty="0" smtClean="0">
                <a:solidFill>
                  <a:srgbClr val="0000FF"/>
                </a:solidFill>
              </a:rPr>
              <a:t>Requisitos funcionais</a:t>
            </a:r>
            <a:endParaRPr lang="pt-PT" sz="1400" b="1" dirty="0">
              <a:solidFill>
                <a:srgbClr val="0000FF"/>
              </a:solidFill>
            </a:endParaRPr>
          </a:p>
        </p:txBody>
      </p:sp>
      <p:sp>
        <p:nvSpPr>
          <p:cNvPr id="14" name="TextBox 13"/>
          <p:cNvSpPr txBox="1"/>
          <p:nvPr/>
        </p:nvSpPr>
        <p:spPr>
          <a:xfrm>
            <a:off x="5372568" y="2709457"/>
            <a:ext cx="2019127" cy="307777"/>
          </a:xfrm>
          <a:prstGeom prst="rect">
            <a:avLst/>
          </a:prstGeom>
          <a:noFill/>
          <a:ln w="19050">
            <a:noFill/>
          </a:ln>
        </p:spPr>
        <p:txBody>
          <a:bodyPr wrap="square" rtlCol="0">
            <a:spAutoFit/>
          </a:bodyPr>
          <a:lstStyle/>
          <a:p>
            <a:r>
              <a:rPr lang="pt-PT" sz="1400" b="1" dirty="0">
                <a:solidFill>
                  <a:srgbClr val="0000FF"/>
                </a:solidFill>
              </a:rPr>
              <a:t>Atributos de projecto</a:t>
            </a:r>
          </a:p>
        </p:txBody>
      </p:sp>
      <p:sp>
        <p:nvSpPr>
          <p:cNvPr id="55" name="TextBox 54"/>
          <p:cNvSpPr txBox="1"/>
          <p:nvPr/>
        </p:nvSpPr>
        <p:spPr>
          <a:xfrm>
            <a:off x="2843488" y="3319788"/>
            <a:ext cx="1140249" cy="307777"/>
          </a:xfrm>
          <a:prstGeom prst="rect">
            <a:avLst/>
          </a:prstGeom>
          <a:noFill/>
          <a:ln w="19050">
            <a:noFill/>
          </a:ln>
        </p:spPr>
        <p:txBody>
          <a:bodyPr wrap="square" rtlCol="0">
            <a:spAutoFit/>
          </a:bodyPr>
          <a:lstStyle/>
          <a:p>
            <a:r>
              <a:rPr lang="pt-PT" sz="1400" b="1" i="1" dirty="0" smtClean="0"/>
              <a:t>Quedas</a:t>
            </a:r>
            <a:endParaRPr lang="pt-PT" sz="1400" b="1" i="1" dirty="0"/>
          </a:p>
        </p:txBody>
      </p:sp>
      <p:sp>
        <p:nvSpPr>
          <p:cNvPr id="57" name="TextBox 56"/>
          <p:cNvSpPr txBox="1"/>
          <p:nvPr/>
        </p:nvSpPr>
        <p:spPr>
          <a:xfrm>
            <a:off x="769527" y="3357968"/>
            <a:ext cx="1961891" cy="338554"/>
          </a:xfrm>
          <a:prstGeom prst="rect">
            <a:avLst/>
          </a:prstGeom>
          <a:solidFill>
            <a:schemeClr val="bg1"/>
          </a:solidFill>
          <a:ln w="19050">
            <a:noFill/>
          </a:ln>
        </p:spPr>
        <p:txBody>
          <a:bodyPr wrap="square" rtlCol="0">
            <a:spAutoFit/>
          </a:bodyPr>
          <a:lstStyle/>
          <a:p>
            <a:r>
              <a:rPr lang="pt-PT" sz="1600" b="1" u="sng" dirty="0"/>
              <a:t>Controlo da Água</a:t>
            </a:r>
            <a:endParaRPr lang="pt-PT" sz="1600" b="1" i="1" u="sng" dirty="0"/>
          </a:p>
        </p:txBody>
      </p:sp>
      <p:sp>
        <p:nvSpPr>
          <p:cNvPr id="29" name="Left Brace 28"/>
          <p:cNvSpPr/>
          <p:nvPr/>
        </p:nvSpPr>
        <p:spPr>
          <a:xfrm>
            <a:off x="5279203" y="1184258"/>
            <a:ext cx="180000" cy="936000"/>
          </a:xfrm>
          <a:prstGeom prst="leftBrace">
            <a:avLst/>
          </a:prstGeom>
          <a:noFill/>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30" name="Left Brace 29"/>
          <p:cNvSpPr/>
          <p:nvPr/>
        </p:nvSpPr>
        <p:spPr>
          <a:xfrm>
            <a:off x="5277892" y="2380370"/>
            <a:ext cx="180000" cy="612000"/>
          </a:xfrm>
          <a:prstGeom prst="leftBrace">
            <a:avLst/>
          </a:prstGeom>
          <a:noFill/>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grpSp>
        <p:nvGrpSpPr>
          <p:cNvPr id="19" name="Group 18"/>
          <p:cNvGrpSpPr/>
          <p:nvPr/>
        </p:nvGrpSpPr>
        <p:grpSpPr>
          <a:xfrm>
            <a:off x="2701740" y="1046556"/>
            <a:ext cx="226995" cy="5004000"/>
            <a:chOff x="1143151" y="569484"/>
            <a:chExt cx="226995" cy="6254107"/>
          </a:xfrm>
        </p:grpSpPr>
        <p:sp>
          <p:nvSpPr>
            <p:cNvPr id="28" name="Left Brace 27"/>
            <p:cNvSpPr/>
            <p:nvPr/>
          </p:nvSpPr>
          <p:spPr>
            <a:xfrm>
              <a:off x="1190146" y="569484"/>
              <a:ext cx="180000" cy="6192000"/>
            </a:xfrm>
            <a:prstGeom prst="leftBrace">
              <a:avLst/>
            </a:prstGeom>
            <a:noFill/>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mc:AlternateContent xmlns:mc="http://schemas.openxmlformats.org/markup-compatibility/2006" xmlns:a14="http://schemas.microsoft.com/office/drawing/2010/main">
          <mc:Choice Requires="a14">
            <p:sp>
              <p:nvSpPr>
                <p:cNvPr id="18" name="TextBox 17"/>
                <p:cNvSpPr txBox="1"/>
                <p:nvPr/>
              </p:nvSpPr>
              <p:spPr>
                <a:xfrm>
                  <a:off x="1143151" y="6300371"/>
                  <a:ext cx="226995"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PT" sz="2800" i="1" smtClean="0">
                            <a:latin typeface="Cambria Math"/>
                            <a:ea typeface="Cambria Math"/>
                          </a:rPr>
                          <m:t>⋮</m:t>
                        </m:r>
                      </m:oMath>
                    </m:oMathPara>
                  </a14:m>
                  <a:endParaRPr lang="pt-PT" sz="2800" dirty="0"/>
                </a:p>
              </p:txBody>
            </p:sp>
          </mc:Choice>
          <mc:Fallback xmlns="">
            <p:sp>
              <p:nvSpPr>
                <p:cNvPr id="18" name="TextBox 17"/>
                <p:cNvSpPr txBox="1">
                  <a:spLocks noRot="1" noChangeAspect="1" noMove="1" noResize="1" noEditPoints="1" noAdjustHandles="1" noChangeArrowheads="1" noChangeShapeType="1" noTextEdit="1"/>
                </p:cNvSpPr>
                <p:nvPr/>
              </p:nvSpPr>
              <p:spPr>
                <a:xfrm>
                  <a:off x="1143151" y="6300371"/>
                  <a:ext cx="226995" cy="523220"/>
                </a:xfrm>
                <a:prstGeom prst="rect">
                  <a:avLst/>
                </a:prstGeom>
                <a:blipFill rotWithShape="1">
                  <a:blip r:embed="rId3"/>
                  <a:stretch>
                    <a:fillRect/>
                  </a:stretch>
                </a:blipFill>
              </p:spPr>
              <p:txBody>
                <a:bodyPr/>
                <a:lstStyle/>
                <a:p>
                  <a:r>
                    <a:rPr lang="pt-PT">
                      <a:noFill/>
                    </a:rPr>
                    <a:t> </a:t>
                  </a:r>
                </a:p>
              </p:txBody>
            </p:sp>
          </mc:Fallback>
        </mc:AlternateContent>
      </p:grpSp>
      <p:sp>
        <p:nvSpPr>
          <p:cNvPr id="46" name="TextBox 45"/>
          <p:cNvSpPr txBox="1"/>
          <p:nvPr/>
        </p:nvSpPr>
        <p:spPr>
          <a:xfrm>
            <a:off x="2846803" y="4164305"/>
            <a:ext cx="2051334" cy="307777"/>
          </a:xfrm>
          <a:prstGeom prst="rect">
            <a:avLst/>
          </a:prstGeom>
          <a:noFill/>
          <a:ln w="19050">
            <a:noFill/>
          </a:ln>
        </p:spPr>
        <p:txBody>
          <a:bodyPr wrap="square" rtlCol="0">
            <a:spAutoFit/>
          </a:bodyPr>
          <a:lstStyle/>
          <a:p>
            <a:r>
              <a:rPr lang="pt-PT" sz="1400" b="1" i="1" dirty="0" smtClean="0"/>
              <a:t>Canais sem cofragem</a:t>
            </a:r>
            <a:endParaRPr lang="pt-PT" sz="1400" b="1" i="1" dirty="0"/>
          </a:p>
        </p:txBody>
      </p:sp>
      <p:sp>
        <p:nvSpPr>
          <p:cNvPr id="50" name="TextBox 49"/>
          <p:cNvSpPr txBox="1"/>
          <p:nvPr/>
        </p:nvSpPr>
        <p:spPr>
          <a:xfrm>
            <a:off x="2836862" y="4985015"/>
            <a:ext cx="2458839" cy="307777"/>
          </a:xfrm>
          <a:prstGeom prst="rect">
            <a:avLst/>
          </a:prstGeom>
          <a:noFill/>
          <a:ln w="19050">
            <a:noFill/>
          </a:ln>
        </p:spPr>
        <p:txBody>
          <a:bodyPr wrap="square" rtlCol="0">
            <a:spAutoFit/>
          </a:bodyPr>
          <a:lstStyle/>
          <a:p>
            <a:r>
              <a:rPr lang="pt-PT" sz="1400" b="1" i="1" dirty="0" smtClean="0"/>
              <a:t>Descarregadores  em tubo</a:t>
            </a:r>
            <a:endParaRPr lang="pt-PT" sz="1400" b="1" i="1" dirty="0"/>
          </a:p>
        </p:txBody>
      </p:sp>
      <p:sp>
        <p:nvSpPr>
          <p:cNvPr id="74" name="TextBox 73"/>
          <p:cNvSpPr txBox="1"/>
          <p:nvPr/>
        </p:nvSpPr>
        <p:spPr>
          <a:xfrm>
            <a:off x="5369689" y="3198321"/>
            <a:ext cx="2025321" cy="307777"/>
          </a:xfrm>
          <a:prstGeom prst="rect">
            <a:avLst/>
          </a:prstGeom>
          <a:noFill/>
          <a:ln w="19050">
            <a:noFill/>
          </a:ln>
        </p:spPr>
        <p:txBody>
          <a:bodyPr wrap="square" rtlCol="0">
            <a:spAutoFit/>
          </a:bodyPr>
          <a:lstStyle/>
          <a:p>
            <a:r>
              <a:rPr lang="pt-PT" sz="1400" b="1" dirty="0" smtClean="0">
                <a:solidFill>
                  <a:srgbClr val="0000FF"/>
                </a:solidFill>
              </a:rPr>
              <a:t>Função e limitações</a:t>
            </a:r>
            <a:endParaRPr lang="pt-PT" sz="1400" b="1" dirty="0">
              <a:solidFill>
                <a:srgbClr val="0000FF"/>
              </a:solidFill>
            </a:endParaRPr>
          </a:p>
        </p:txBody>
      </p:sp>
      <p:sp>
        <p:nvSpPr>
          <p:cNvPr id="75" name="TextBox 74"/>
          <p:cNvSpPr txBox="1"/>
          <p:nvPr/>
        </p:nvSpPr>
        <p:spPr>
          <a:xfrm>
            <a:off x="5375883" y="3517831"/>
            <a:ext cx="2019127" cy="307777"/>
          </a:xfrm>
          <a:prstGeom prst="rect">
            <a:avLst/>
          </a:prstGeom>
          <a:noFill/>
          <a:ln w="19050">
            <a:noFill/>
          </a:ln>
        </p:spPr>
        <p:txBody>
          <a:bodyPr wrap="square" rtlCol="0">
            <a:spAutoFit/>
          </a:bodyPr>
          <a:lstStyle/>
          <a:p>
            <a:r>
              <a:rPr lang="pt-PT" sz="1400" b="1" dirty="0">
                <a:solidFill>
                  <a:srgbClr val="0000FF"/>
                </a:solidFill>
              </a:rPr>
              <a:t>Atributos de projecto</a:t>
            </a:r>
          </a:p>
        </p:txBody>
      </p:sp>
      <p:sp>
        <p:nvSpPr>
          <p:cNvPr id="76" name="Left Brace 75"/>
          <p:cNvSpPr/>
          <p:nvPr/>
        </p:nvSpPr>
        <p:spPr>
          <a:xfrm>
            <a:off x="5281207" y="3188744"/>
            <a:ext cx="180000" cy="612000"/>
          </a:xfrm>
          <a:prstGeom prst="leftBrace">
            <a:avLst/>
          </a:prstGeom>
          <a:noFill/>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77" name="TextBox 76"/>
          <p:cNvSpPr txBox="1"/>
          <p:nvPr/>
        </p:nvSpPr>
        <p:spPr>
          <a:xfrm>
            <a:off x="5363065" y="4026573"/>
            <a:ext cx="2025321" cy="307777"/>
          </a:xfrm>
          <a:prstGeom prst="rect">
            <a:avLst/>
          </a:prstGeom>
          <a:noFill/>
          <a:ln w="19050">
            <a:noFill/>
          </a:ln>
        </p:spPr>
        <p:txBody>
          <a:bodyPr wrap="square" rtlCol="0">
            <a:spAutoFit/>
          </a:bodyPr>
          <a:lstStyle/>
          <a:p>
            <a:r>
              <a:rPr lang="pt-PT" sz="1400" b="1" dirty="0" smtClean="0">
                <a:solidFill>
                  <a:srgbClr val="0000FF"/>
                </a:solidFill>
              </a:rPr>
              <a:t>Função e limitações</a:t>
            </a:r>
            <a:endParaRPr lang="pt-PT" sz="1400" b="1" dirty="0">
              <a:solidFill>
                <a:srgbClr val="0000FF"/>
              </a:solidFill>
            </a:endParaRPr>
          </a:p>
        </p:txBody>
      </p:sp>
      <p:sp>
        <p:nvSpPr>
          <p:cNvPr id="78" name="TextBox 77"/>
          <p:cNvSpPr txBox="1"/>
          <p:nvPr/>
        </p:nvSpPr>
        <p:spPr>
          <a:xfrm>
            <a:off x="5369259" y="4346083"/>
            <a:ext cx="2019127" cy="307777"/>
          </a:xfrm>
          <a:prstGeom prst="rect">
            <a:avLst/>
          </a:prstGeom>
          <a:noFill/>
          <a:ln w="19050">
            <a:noFill/>
          </a:ln>
        </p:spPr>
        <p:txBody>
          <a:bodyPr wrap="square" rtlCol="0">
            <a:spAutoFit/>
          </a:bodyPr>
          <a:lstStyle/>
          <a:p>
            <a:r>
              <a:rPr lang="pt-PT" sz="1400" b="1" dirty="0">
                <a:solidFill>
                  <a:srgbClr val="0000FF"/>
                </a:solidFill>
              </a:rPr>
              <a:t>Atributos de projecto</a:t>
            </a:r>
          </a:p>
        </p:txBody>
      </p:sp>
      <p:sp>
        <p:nvSpPr>
          <p:cNvPr id="79" name="Left Brace 78"/>
          <p:cNvSpPr/>
          <p:nvPr/>
        </p:nvSpPr>
        <p:spPr>
          <a:xfrm>
            <a:off x="5274583" y="4016996"/>
            <a:ext cx="180000" cy="612000"/>
          </a:xfrm>
          <a:prstGeom prst="leftBrace">
            <a:avLst/>
          </a:prstGeom>
          <a:noFill/>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80" name="TextBox 79"/>
          <p:cNvSpPr txBox="1"/>
          <p:nvPr/>
        </p:nvSpPr>
        <p:spPr>
          <a:xfrm>
            <a:off x="5366380" y="4854825"/>
            <a:ext cx="2025321" cy="307777"/>
          </a:xfrm>
          <a:prstGeom prst="rect">
            <a:avLst/>
          </a:prstGeom>
          <a:noFill/>
          <a:ln w="19050">
            <a:noFill/>
          </a:ln>
        </p:spPr>
        <p:txBody>
          <a:bodyPr wrap="square" rtlCol="0">
            <a:spAutoFit/>
          </a:bodyPr>
          <a:lstStyle/>
          <a:p>
            <a:r>
              <a:rPr lang="pt-PT" sz="1400" b="1" dirty="0" smtClean="0">
                <a:solidFill>
                  <a:srgbClr val="0000FF"/>
                </a:solidFill>
              </a:rPr>
              <a:t>Função e limitações</a:t>
            </a:r>
            <a:endParaRPr lang="pt-PT" sz="1400" b="1" dirty="0">
              <a:solidFill>
                <a:srgbClr val="0000FF"/>
              </a:solidFill>
            </a:endParaRPr>
          </a:p>
        </p:txBody>
      </p:sp>
      <p:sp>
        <p:nvSpPr>
          <p:cNvPr id="81" name="TextBox 80"/>
          <p:cNvSpPr txBox="1"/>
          <p:nvPr/>
        </p:nvSpPr>
        <p:spPr>
          <a:xfrm>
            <a:off x="5372574" y="5174335"/>
            <a:ext cx="2019127" cy="307777"/>
          </a:xfrm>
          <a:prstGeom prst="rect">
            <a:avLst/>
          </a:prstGeom>
          <a:noFill/>
          <a:ln w="19050">
            <a:noFill/>
          </a:ln>
        </p:spPr>
        <p:txBody>
          <a:bodyPr wrap="square" rtlCol="0">
            <a:spAutoFit/>
          </a:bodyPr>
          <a:lstStyle/>
          <a:p>
            <a:r>
              <a:rPr lang="pt-PT" sz="1400" b="1" dirty="0">
                <a:solidFill>
                  <a:srgbClr val="0000FF"/>
                </a:solidFill>
              </a:rPr>
              <a:t>Atributos de projecto</a:t>
            </a:r>
          </a:p>
        </p:txBody>
      </p:sp>
      <p:sp>
        <p:nvSpPr>
          <p:cNvPr id="82" name="Left Brace 81"/>
          <p:cNvSpPr/>
          <p:nvPr/>
        </p:nvSpPr>
        <p:spPr>
          <a:xfrm>
            <a:off x="5277898" y="4845248"/>
            <a:ext cx="180000" cy="612000"/>
          </a:xfrm>
          <a:prstGeom prst="leftBrace">
            <a:avLst/>
          </a:prstGeom>
          <a:noFill/>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83" name="TextBox 82"/>
          <p:cNvSpPr txBox="1"/>
          <p:nvPr/>
        </p:nvSpPr>
        <p:spPr>
          <a:xfrm>
            <a:off x="3472988" y="1450620"/>
            <a:ext cx="1684228" cy="276999"/>
          </a:xfrm>
          <a:prstGeom prst="rect">
            <a:avLst/>
          </a:prstGeom>
          <a:solidFill>
            <a:schemeClr val="bg1"/>
          </a:solidFill>
        </p:spPr>
        <p:txBody>
          <a:bodyPr vert="horz" wrap="square" lIns="0" tIns="0" rIns="0" bIns="0" rtlCol="0" anchor="t" anchorCtr="0">
            <a:spAutoFit/>
          </a:bodyPr>
          <a:lstStyle/>
          <a:p>
            <a:r>
              <a:rPr lang="pt-PT" b="1" dirty="0" smtClean="0"/>
              <a:t>…………….……</a:t>
            </a:r>
            <a:endParaRPr lang="pt-PT" b="1" dirty="0"/>
          </a:p>
        </p:txBody>
      </p:sp>
      <p:sp>
        <p:nvSpPr>
          <p:cNvPr id="85" name="TextBox 84"/>
          <p:cNvSpPr txBox="1"/>
          <p:nvPr/>
        </p:nvSpPr>
        <p:spPr>
          <a:xfrm>
            <a:off x="3655991" y="3285871"/>
            <a:ext cx="1513099" cy="276999"/>
          </a:xfrm>
          <a:prstGeom prst="rect">
            <a:avLst/>
          </a:prstGeom>
          <a:solidFill>
            <a:schemeClr val="bg1"/>
          </a:solidFill>
        </p:spPr>
        <p:txBody>
          <a:bodyPr vert="horz" wrap="square" lIns="0" tIns="0" rIns="0" bIns="0" rtlCol="0" anchor="t" anchorCtr="0">
            <a:spAutoFit/>
          </a:bodyPr>
          <a:lstStyle/>
          <a:p>
            <a:r>
              <a:rPr lang="pt-PT" b="1" dirty="0" smtClean="0"/>
              <a:t>….…………….</a:t>
            </a:r>
            <a:endParaRPr lang="pt-PT" b="1" dirty="0"/>
          </a:p>
        </p:txBody>
      </p:sp>
      <p:grpSp>
        <p:nvGrpSpPr>
          <p:cNvPr id="31" name="Group 30"/>
          <p:cNvGrpSpPr/>
          <p:nvPr/>
        </p:nvGrpSpPr>
        <p:grpSpPr>
          <a:xfrm>
            <a:off x="253516" y="893034"/>
            <a:ext cx="432000" cy="5274849"/>
            <a:chOff x="-22942" y="542145"/>
            <a:chExt cx="432000" cy="5274849"/>
          </a:xfrm>
        </p:grpSpPr>
        <p:sp>
          <p:nvSpPr>
            <p:cNvPr id="32" name="Left Bracket 31"/>
            <p:cNvSpPr/>
            <p:nvPr/>
          </p:nvSpPr>
          <p:spPr>
            <a:xfrm>
              <a:off x="189144" y="542145"/>
              <a:ext cx="212651" cy="5004000"/>
            </a:xfrm>
            <a:prstGeom prst="leftBracket">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mc:AlternateContent xmlns:mc="http://schemas.openxmlformats.org/markup-compatibility/2006" xmlns:a14="http://schemas.microsoft.com/office/drawing/2010/main">
          <mc:Choice Requires="a14">
            <p:sp>
              <p:nvSpPr>
                <p:cNvPr id="33" name="TextBox 32"/>
                <p:cNvSpPr txBox="1"/>
                <p:nvPr/>
              </p:nvSpPr>
              <p:spPr>
                <a:xfrm>
                  <a:off x="-22942" y="5293774"/>
                  <a:ext cx="432000"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PT" sz="2800" i="1" smtClean="0">
                            <a:latin typeface="Cambria Math"/>
                            <a:ea typeface="Cambria Math"/>
                          </a:rPr>
                          <m:t>⋮</m:t>
                        </m:r>
                      </m:oMath>
                    </m:oMathPara>
                  </a14:m>
                  <a:endParaRPr lang="pt-PT" sz="2800" dirty="0"/>
                </a:p>
              </p:txBody>
            </p:sp>
          </mc:Choice>
          <mc:Fallback xmlns="">
            <p:sp>
              <p:nvSpPr>
                <p:cNvPr id="33" name="TextBox 32"/>
                <p:cNvSpPr txBox="1">
                  <a:spLocks noRot="1" noChangeAspect="1" noMove="1" noResize="1" noEditPoints="1" noAdjustHandles="1" noChangeArrowheads="1" noChangeShapeType="1" noTextEdit="1"/>
                </p:cNvSpPr>
                <p:nvPr/>
              </p:nvSpPr>
              <p:spPr>
                <a:xfrm>
                  <a:off x="-22942" y="5293774"/>
                  <a:ext cx="432000" cy="523220"/>
                </a:xfrm>
                <a:prstGeom prst="rect">
                  <a:avLst/>
                </a:prstGeom>
                <a:blipFill rotWithShape="1">
                  <a:blip r:embed="rId4"/>
                  <a:stretch>
                    <a:fillRect/>
                  </a:stretch>
                </a:blipFill>
              </p:spPr>
              <p:txBody>
                <a:bodyPr/>
                <a:lstStyle/>
                <a:p>
                  <a:r>
                    <a:rPr lang="pt-PT">
                      <a:noFill/>
                    </a:rPr>
                    <a:t> </a:t>
                  </a:r>
                </a:p>
              </p:txBody>
            </p:sp>
          </mc:Fallback>
        </mc:AlternateContent>
      </p:grpSp>
      <p:sp>
        <p:nvSpPr>
          <p:cNvPr id="34" name="TextBox 33"/>
          <p:cNvSpPr txBox="1"/>
          <p:nvPr/>
        </p:nvSpPr>
        <p:spPr>
          <a:xfrm>
            <a:off x="4831263" y="4128512"/>
            <a:ext cx="392371" cy="276999"/>
          </a:xfrm>
          <a:prstGeom prst="rect">
            <a:avLst/>
          </a:prstGeom>
          <a:solidFill>
            <a:schemeClr val="bg1"/>
          </a:solidFill>
        </p:spPr>
        <p:txBody>
          <a:bodyPr vert="horz" wrap="square" lIns="0" tIns="0" rIns="0" bIns="0" rtlCol="0" anchor="t" anchorCtr="0">
            <a:spAutoFit/>
          </a:bodyPr>
          <a:lstStyle/>
          <a:p>
            <a:r>
              <a:rPr lang="pt-PT" b="1" dirty="0" smtClean="0"/>
              <a:t>..…</a:t>
            </a:r>
            <a:endParaRPr lang="pt-PT" b="1" dirty="0"/>
          </a:p>
        </p:txBody>
      </p:sp>
    </p:spTree>
    <p:extLst>
      <p:ext uri="{BB962C8B-B14F-4D97-AF65-F5344CB8AC3E}">
        <p14:creationId xmlns:p14="http://schemas.microsoft.com/office/powerpoint/2010/main" val="46941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7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8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8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3" grpId="0"/>
      <p:bldP spid="14" grpId="0"/>
      <p:bldP spid="55" grpId="0"/>
      <p:bldP spid="57" grpId="0" animBg="1"/>
      <p:bldP spid="29" grpId="0" animBg="1"/>
      <p:bldP spid="30" grpId="0" animBg="1"/>
      <p:bldP spid="46" grpId="0"/>
      <p:bldP spid="50" grpId="0"/>
      <p:bldP spid="74" grpId="0"/>
      <p:bldP spid="75" grpId="0"/>
      <p:bldP spid="76" grpId="0" animBg="1"/>
      <p:bldP spid="77" grpId="0"/>
      <p:bldP spid="78" grpId="0"/>
      <p:bldP spid="79" grpId="0" animBg="1"/>
      <p:bldP spid="80" grpId="0"/>
      <p:bldP spid="81" grpId="0"/>
      <p:bldP spid="82" grpId="0" animBg="1"/>
      <p:bldP spid="83" grpId="0" animBg="1"/>
      <p:bldP spid="85" grpId="0" animBg="1"/>
      <p:bldP spid="3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48766" y="4920878"/>
            <a:ext cx="1655879" cy="307777"/>
          </a:xfrm>
          <a:prstGeom prst="rect">
            <a:avLst/>
          </a:prstGeom>
          <a:noFill/>
          <a:ln w="19050">
            <a:noFill/>
          </a:ln>
        </p:spPr>
        <p:txBody>
          <a:bodyPr wrap="square" rtlCol="0">
            <a:spAutoFit/>
          </a:bodyPr>
          <a:lstStyle/>
          <a:p>
            <a:r>
              <a:rPr lang="pt-PT" sz="1400" b="1" i="1" dirty="0" smtClean="0"/>
              <a:t>Descarregadores</a:t>
            </a:r>
            <a:endParaRPr lang="pt-PT" sz="1400" b="1" i="1" dirty="0"/>
          </a:p>
        </p:txBody>
      </p:sp>
      <p:sp>
        <p:nvSpPr>
          <p:cNvPr id="3" name="TextBox 2"/>
          <p:cNvSpPr txBox="1"/>
          <p:nvPr/>
        </p:nvSpPr>
        <p:spPr>
          <a:xfrm>
            <a:off x="4140511" y="1156328"/>
            <a:ext cx="1163868" cy="307777"/>
          </a:xfrm>
          <a:prstGeom prst="rect">
            <a:avLst/>
          </a:prstGeom>
          <a:noFill/>
          <a:ln w="19050">
            <a:noFill/>
          </a:ln>
        </p:spPr>
        <p:txBody>
          <a:bodyPr wrap="square" rtlCol="0">
            <a:spAutoFit/>
          </a:bodyPr>
          <a:lstStyle/>
          <a:p>
            <a:r>
              <a:rPr lang="pt-PT" sz="1400" b="1" dirty="0" smtClean="0">
                <a:solidFill>
                  <a:srgbClr val="0000FF"/>
                </a:solidFill>
              </a:rPr>
              <a:t>Fundações</a:t>
            </a:r>
            <a:endParaRPr lang="pt-PT" sz="1400" b="1" dirty="0">
              <a:solidFill>
                <a:srgbClr val="0000FF"/>
              </a:solidFill>
            </a:endParaRPr>
          </a:p>
        </p:txBody>
      </p:sp>
      <p:sp>
        <p:nvSpPr>
          <p:cNvPr id="4" name="TextBox 3"/>
          <p:cNvSpPr txBox="1"/>
          <p:nvPr/>
        </p:nvSpPr>
        <p:spPr>
          <a:xfrm>
            <a:off x="2056667" y="5906723"/>
            <a:ext cx="2040101" cy="307777"/>
          </a:xfrm>
          <a:prstGeom prst="rect">
            <a:avLst/>
          </a:prstGeom>
          <a:noFill/>
          <a:ln w="19050">
            <a:noFill/>
          </a:ln>
        </p:spPr>
        <p:txBody>
          <a:bodyPr wrap="square" rtlCol="0">
            <a:spAutoFit/>
          </a:bodyPr>
          <a:lstStyle/>
          <a:p>
            <a:r>
              <a:rPr lang="pt-PT" sz="1400" b="1" i="1" dirty="0" smtClean="0"/>
              <a:t>Propagação de ondas</a:t>
            </a:r>
            <a:endParaRPr lang="pt-PT" sz="1400" b="1" i="1" dirty="0"/>
          </a:p>
        </p:txBody>
      </p:sp>
      <p:sp>
        <p:nvSpPr>
          <p:cNvPr id="5" name="TextBox 4"/>
          <p:cNvSpPr txBox="1"/>
          <p:nvPr/>
        </p:nvSpPr>
        <p:spPr>
          <a:xfrm>
            <a:off x="4152953" y="1470275"/>
            <a:ext cx="3019746" cy="307777"/>
          </a:xfrm>
          <a:prstGeom prst="rect">
            <a:avLst/>
          </a:prstGeom>
          <a:noFill/>
          <a:ln w="19050">
            <a:noFill/>
          </a:ln>
        </p:spPr>
        <p:txBody>
          <a:bodyPr wrap="square" rtlCol="0">
            <a:spAutoFit/>
          </a:bodyPr>
          <a:lstStyle/>
          <a:p>
            <a:r>
              <a:rPr lang="pt-PT" sz="1400" b="1" dirty="0" smtClean="0">
                <a:solidFill>
                  <a:srgbClr val="0000FF"/>
                </a:solidFill>
              </a:rPr>
              <a:t>Infiltração no corpo da barragem</a:t>
            </a:r>
            <a:endParaRPr lang="pt-PT" sz="1400" b="1" dirty="0">
              <a:solidFill>
                <a:srgbClr val="0000FF"/>
              </a:solidFill>
            </a:endParaRPr>
          </a:p>
        </p:txBody>
      </p:sp>
      <p:grpSp>
        <p:nvGrpSpPr>
          <p:cNvPr id="29" name="Group 28"/>
          <p:cNvGrpSpPr/>
          <p:nvPr/>
        </p:nvGrpSpPr>
        <p:grpSpPr>
          <a:xfrm>
            <a:off x="1917253" y="56276"/>
            <a:ext cx="252000" cy="6527876"/>
            <a:chOff x="1917253" y="115950"/>
            <a:chExt cx="252000" cy="6364219"/>
          </a:xfrm>
        </p:grpSpPr>
        <p:sp>
          <p:nvSpPr>
            <p:cNvPr id="7" name="Left Brace 6"/>
            <p:cNvSpPr/>
            <p:nvPr/>
          </p:nvSpPr>
          <p:spPr>
            <a:xfrm>
              <a:off x="1960581" y="612169"/>
              <a:ext cx="180000" cy="5868000"/>
            </a:xfrm>
            <a:prstGeom prst="leftBrace">
              <a:avLst/>
            </a:prstGeom>
            <a:noFill/>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mc:AlternateContent xmlns:mc="http://schemas.openxmlformats.org/markup-compatibility/2006" xmlns:a14="http://schemas.microsoft.com/office/drawing/2010/main">
          <mc:Choice Requires="a14">
            <p:sp>
              <p:nvSpPr>
                <p:cNvPr id="8" name="TextBox 7"/>
                <p:cNvSpPr txBox="1"/>
                <p:nvPr/>
              </p:nvSpPr>
              <p:spPr>
                <a:xfrm>
                  <a:off x="1917253" y="115950"/>
                  <a:ext cx="252000" cy="52646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PT" sz="2800" i="1" smtClean="0">
                            <a:latin typeface="Cambria Math"/>
                            <a:ea typeface="Cambria Math"/>
                          </a:rPr>
                          <m:t>⋮</m:t>
                        </m:r>
                      </m:oMath>
                    </m:oMathPara>
                  </a14:m>
                  <a:endParaRPr lang="pt-PT" sz="2800" dirty="0"/>
                </a:p>
              </p:txBody>
            </p:sp>
          </mc:Choice>
          <mc:Fallback xmlns="">
            <p:sp>
              <p:nvSpPr>
                <p:cNvPr id="8" name="TextBox 7"/>
                <p:cNvSpPr txBox="1">
                  <a:spLocks noRot="1" noChangeAspect="1" noMove="1" noResize="1" noEditPoints="1" noAdjustHandles="1" noChangeArrowheads="1" noChangeShapeType="1" noTextEdit="1"/>
                </p:cNvSpPr>
                <p:nvPr/>
              </p:nvSpPr>
              <p:spPr>
                <a:xfrm>
                  <a:off x="1917253" y="115950"/>
                  <a:ext cx="252000" cy="526462"/>
                </a:xfrm>
                <a:prstGeom prst="rect">
                  <a:avLst/>
                </a:prstGeom>
                <a:blipFill rotWithShape="1">
                  <a:blip r:embed="rId2"/>
                  <a:stretch>
                    <a:fillRect/>
                  </a:stretch>
                </a:blipFill>
              </p:spPr>
              <p:txBody>
                <a:bodyPr/>
                <a:lstStyle/>
                <a:p>
                  <a:r>
                    <a:rPr lang="pt-PT">
                      <a:noFill/>
                    </a:rPr>
                    <a:t> </a:t>
                  </a:r>
                </a:p>
              </p:txBody>
            </p:sp>
          </mc:Fallback>
        </mc:AlternateContent>
      </p:grpSp>
      <p:sp>
        <p:nvSpPr>
          <p:cNvPr id="9" name="Left Brace 8"/>
          <p:cNvSpPr/>
          <p:nvPr/>
        </p:nvSpPr>
        <p:spPr>
          <a:xfrm>
            <a:off x="4049268" y="5609361"/>
            <a:ext cx="180000" cy="936000"/>
          </a:xfrm>
          <a:prstGeom prst="leftBrace">
            <a:avLst/>
          </a:prstGeom>
          <a:noFill/>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0" name="Left Brace 9"/>
          <p:cNvSpPr/>
          <p:nvPr/>
        </p:nvSpPr>
        <p:spPr>
          <a:xfrm>
            <a:off x="4048500" y="4811080"/>
            <a:ext cx="180000" cy="576000"/>
          </a:xfrm>
          <a:prstGeom prst="leftBrace">
            <a:avLst/>
          </a:prstGeom>
          <a:noFill/>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1" name="TextBox 10"/>
          <p:cNvSpPr txBox="1"/>
          <p:nvPr/>
        </p:nvSpPr>
        <p:spPr>
          <a:xfrm>
            <a:off x="2052302" y="2428594"/>
            <a:ext cx="1821903" cy="307777"/>
          </a:xfrm>
          <a:prstGeom prst="rect">
            <a:avLst/>
          </a:prstGeom>
          <a:noFill/>
          <a:ln w="19050">
            <a:noFill/>
          </a:ln>
        </p:spPr>
        <p:txBody>
          <a:bodyPr wrap="square" rtlCol="0">
            <a:spAutoFit/>
          </a:bodyPr>
          <a:lstStyle/>
          <a:p>
            <a:r>
              <a:rPr lang="pt-PT" sz="1400" b="1" i="1" dirty="0" smtClean="0"/>
              <a:t>Barragens de terra</a:t>
            </a:r>
            <a:endParaRPr lang="pt-PT" sz="1400" b="1" i="1" dirty="0"/>
          </a:p>
        </p:txBody>
      </p:sp>
      <p:sp>
        <p:nvSpPr>
          <p:cNvPr id="12" name="TextBox 11"/>
          <p:cNvSpPr txBox="1"/>
          <p:nvPr/>
        </p:nvSpPr>
        <p:spPr>
          <a:xfrm>
            <a:off x="4143016" y="846305"/>
            <a:ext cx="1711522" cy="307777"/>
          </a:xfrm>
          <a:prstGeom prst="rect">
            <a:avLst/>
          </a:prstGeom>
          <a:noFill/>
          <a:ln w="19050">
            <a:noFill/>
          </a:ln>
        </p:spPr>
        <p:txBody>
          <a:bodyPr wrap="square" rtlCol="0">
            <a:spAutoFit/>
          </a:bodyPr>
          <a:lstStyle/>
          <a:p>
            <a:r>
              <a:rPr lang="pt-PT" sz="1400" b="1" dirty="0" smtClean="0">
                <a:solidFill>
                  <a:srgbClr val="0000FF"/>
                </a:solidFill>
              </a:rPr>
              <a:t>Requisitos gerais</a:t>
            </a:r>
            <a:endParaRPr lang="pt-PT" sz="1400" b="1" dirty="0">
              <a:solidFill>
                <a:srgbClr val="0000FF"/>
              </a:solidFill>
            </a:endParaRPr>
          </a:p>
        </p:txBody>
      </p:sp>
      <p:sp>
        <p:nvSpPr>
          <p:cNvPr id="13" name="TextBox 12"/>
          <p:cNvSpPr txBox="1"/>
          <p:nvPr/>
        </p:nvSpPr>
        <p:spPr>
          <a:xfrm>
            <a:off x="4138615" y="556628"/>
            <a:ext cx="688923" cy="307777"/>
          </a:xfrm>
          <a:prstGeom prst="rect">
            <a:avLst/>
          </a:prstGeom>
          <a:noFill/>
          <a:ln w="19050">
            <a:noFill/>
          </a:ln>
        </p:spPr>
        <p:txBody>
          <a:bodyPr wrap="square" rtlCol="0">
            <a:spAutoFit/>
          </a:bodyPr>
          <a:lstStyle/>
          <a:p>
            <a:r>
              <a:rPr lang="pt-PT" sz="1400" b="1" dirty="0" smtClean="0">
                <a:solidFill>
                  <a:srgbClr val="0000FF"/>
                </a:solidFill>
              </a:rPr>
              <a:t>Tipos</a:t>
            </a:r>
            <a:endParaRPr lang="pt-PT" sz="1400" b="1" dirty="0">
              <a:solidFill>
                <a:srgbClr val="0000FF"/>
              </a:solidFill>
            </a:endParaRPr>
          </a:p>
        </p:txBody>
      </p:sp>
      <p:sp>
        <p:nvSpPr>
          <p:cNvPr id="14" name="Left Brace 13"/>
          <p:cNvSpPr/>
          <p:nvPr/>
        </p:nvSpPr>
        <p:spPr>
          <a:xfrm>
            <a:off x="4048294" y="569819"/>
            <a:ext cx="180000" cy="3996000"/>
          </a:xfrm>
          <a:prstGeom prst="leftBrace">
            <a:avLst/>
          </a:prstGeom>
          <a:noFill/>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5" name="TextBox 14"/>
          <p:cNvSpPr txBox="1"/>
          <p:nvPr/>
        </p:nvSpPr>
        <p:spPr>
          <a:xfrm>
            <a:off x="4151513" y="1807471"/>
            <a:ext cx="2142415" cy="307777"/>
          </a:xfrm>
          <a:prstGeom prst="rect">
            <a:avLst/>
          </a:prstGeom>
          <a:noFill/>
          <a:ln w="19050">
            <a:noFill/>
          </a:ln>
        </p:spPr>
        <p:txBody>
          <a:bodyPr wrap="square" rtlCol="0">
            <a:spAutoFit/>
          </a:bodyPr>
          <a:lstStyle/>
          <a:p>
            <a:r>
              <a:rPr lang="pt-PT" sz="1400" b="1" dirty="0" smtClean="0">
                <a:solidFill>
                  <a:srgbClr val="0000FF"/>
                </a:solidFill>
              </a:rPr>
              <a:t>Preparação do terreno</a:t>
            </a:r>
            <a:endParaRPr lang="pt-PT" sz="1400" b="1" dirty="0">
              <a:solidFill>
                <a:srgbClr val="0000FF"/>
              </a:solidFill>
            </a:endParaRPr>
          </a:p>
        </p:txBody>
      </p:sp>
      <p:sp>
        <p:nvSpPr>
          <p:cNvPr id="16" name="TextBox 15"/>
          <p:cNvSpPr txBox="1"/>
          <p:nvPr/>
        </p:nvSpPr>
        <p:spPr>
          <a:xfrm>
            <a:off x="4143212" y="2123026"/>
            <a:ext cx="1059903" cy="307777"/>
          </a:xfrm>
          <a:prstGeom prst="rect">
            <a:avLst/>
          </a:prstGeom>
          <a:noFill/>
          <a:ln w="19050">
            <a:noFill/>
          </a:ln>
        </p:spPr>
        <p:txBody>
          <a:bodyPr wrap="square" rtlCol="0">
            <a:spAutoFit/>
          </a:bodyPr>
          <a:lstStyle/>
          <a:p>
            <a:r>
              <a:rPr lang="pt-PT" sz="1400" b="1" dirty="0" smtClean="0">
                <a:solidFill>
                  <a:srgbClr val="0000FF"/>
                </a:solidFill>
              </a:rPr>
              <a:t>Drenagem</a:t>
            </a:r>
            <a:endParaRPr lang="pt-PT" sz="1400" b="1" dirty="0">
              <a:solidFill>
                <a:srgbClr val="0000FF"/>
              </a:solidFill>
            </a:endParaRPr>
          </a:p>
        </p:txBody>
      </p:sp>
      <p:sp>
        <p:nvSpPr>
          <p:cNvPr id="17" name="TextBox 16"/>
          <p:cNvSpPr txBox="1"/>
          <p:nvPr/>
        </p:nvSpPr>
        <p:spPr>
          <a:xfrm>
            <a:off x="4147343" y="2445205"/>
            <a:ext cx="1742710" cy="307777"/>
          </a:xfrm>
          <a:prstGeom prst="rect">
            <a:avLst/>
          </a:prstGeom>
          <a:noFill/>
          <a:ln w="19050">
            <a:noFill/>
          </a:ln>
        </p:spPr>
        <p:txBody>
          <a:bodyPr wrap="square" rtlCol="0">
            <a:spAutoFit/>
          </a:bodyPr>
          <a:lstStyle/>
          <a:p>
            <a:r>
              <a:rPr lang="pt-PT" sz="1400" b="1" dirty="0" smtClean="0">
                <a:solidFill>
                  <a:srgbClr val="0000FF"/>
                </a:solidFill>
              </a:rPr>
              <a:t>Taludes e bermas</a:t>
            </a:r>
            <a:endParaRPr lang="pt-PT" sz="1400" b="1" dirty="0">
              <a:solidFill>
                <a:srgbClr val="0000FF"/>
              </a:solidFill>
            </a:endParaRPr>
          </a:p>
        </p:txBody>
      </p:sp>
      <p:sp>
        <p:nvSpPr>
          <p:cNvPr id="18" name="TextBox 17"/>
          <p:cNvSpPr txBox="1"/>
          <p:nvPr/>
        </p:nvSpPr>
        <p:spPr>
          <a:xfrm>
            <a:off x="4147342" y="2761877"/>
            <a:ext cx="2249607" cy="307777"/>
          </a:xfrm>
          <a:prstGeom prst="rect">
            <a:avLst/>
          </a:prstGeom>
          <a:noFill/>
          <a:ln w="19050">
            <a:noFill/>
          </a:ln>
        </p:spPr>
        <p:txBody>
          <a:bodyPr wrap="square" rtlCol="0">
            <a:spAutoFit/>
          </a:bodyPr>
          <a:lstStyle/>
          <a:p>
            <a:r>
              <a:rPr lang="pt-PT" sz="1400" b="1" dirty="0" smtClean="0">
                <a:solidFill>
                  <a:srgbClr val="0000FF"/>
                </a:solidFill>
              </a:rPr>
              <a:t>Largura do coroamento</a:t>
            </a:r>
            <a:endParaRPr lang="pt-PT" sz="1400" b="1" dirty="0">
              <a:solidFill>
                <a:srgbClr val="0000FF"/>
              </a:solidFill>
            </a:endParaRPr>
          </a:p>
        </p:txBody>
      </p:sp>
      <p:sp>
        <p:nvSpPr>
          <p:cNvPr id="19" name="TextBox 18"/>
          <p:cNvSpPr txBox="1"/>
          <p:nvPr/>
        </p:nvSpPr>
        <p:spPr>
          <a:xfrm>
            <a:off x="4151256" y="3093404"/>
            <a:ext cx="675992" cy="307777"/>
          </a:xfrm>
          <a:prstGeom prst="rect">
            <a:avLst/>
          </a:prstGeom>
          <a:noFill/>
          <a:ln w="19050">
            <a:noFill/>
          </a:ln>
        </p:spPr>
        <p:txBody>
          <a:bodyPr wrap="square" rtlCol="0">
            <a:spAutoFit/>
          </a:bodyPr>
          <a:lstStyle/>
          <a:p>
            <a:r>
              <a:rPr lang="pt-PT" sz="1400" b="1" dirty="0" smtClean="0">
                <a:solidFill>
                  <a:srgbClr val="0000FF"/>
                </a:solidFill>
              </a:rPr>
              <a:t>Folga</a:t>
            </a:r>
            <a:endParaRPr lang="pt-PT" sz="1400" b="1" dirty="0">
              <a:solidFill>
                <a:srgbClr val="0000FF"/>
              </a:solidFill>
            </a:endParaRPr>
          </a:p>
        </p:txBody>
      </p:sp>
      <p:sp>
        <p:nvSpPr>
          <p:cNvPr id="20" name="TextBox 19"/>
          <p:cNvSpPr txBox="1"/>
          <p:nvPr/>
        </p:nvSpPr>
        <p:spPr>
          <a:xfrm>
            <a:off x="4146708" y="3398138"/>
            <a:ext cx="2491607" cy="307777"/>
          </a:xfrm>
          <a:prstGeom prst="rect">
            <a:avLst/>
          </a:prstGeom>
          <a:noFill/>
          <a:ln w="19050">
            <a:noFill/>
          </a:ln>
        </p:spPr>
        <p:txBody>
          <a:bodyPr wrap="square" rtlCol="0">
            <a:spAutoFit/>
          </a:bodyPr>
          <a:lstStyle/>
          <a:p>
            <a:r>
              <a:rPr lang="pt-PT" sz="1400" b="1" dirty="0" smtClean="0">
                <a:solidFill>
                  <a:srgbClr val="0000FF"/>
                </a:solidFill>
              </a:rPr>
              <a:t>Compactação e abatimento</a:t>
            </a:r>
            <a:endParaRPr lang="pt-PT" sz="1400" b="1" dirty="0">
              <a:solidFill>
                <a:srgbClr val="0000FF"/>
              </a:solidFill>
            </a:endParaRPr>
          </a:p>
        </p:txBody>
      </p:sp>
      <p:sp>
        <p:nvSpPr>
          <p:cNvPr id="21" name="TextBox 20"/>
          <p:cNvSpPr txBox="1"/>
          <p:nvPr/>
        </p:nvSpPr>
        <p:spPr>
          <a:xfrm>
            <a:off x="4141541" y="3691714"/>
            <a:ext cx="3458678" cy="307777"/>
          </a:xfrm>
          <a:prstGeom prst="rect">
            <a:avLst/>
          </a:prstGeom>
          <a:noFill/>
          <a:ln w="19050">
            <a:noFill/>
          </a:ln>
        </p:spPr>
        <p:txBody>
          <a:bodyPr wrap="square" rtlCol="0">
            <a:spAutoFit/>
          </a:bodyPr>
          <a:lstStyle/>
          <a:p>
            <a:r>
              <a:rPr lang="pt-PT" sz="1400" b="1" dirty="0" smtClean="0">
                <a:solidFill>
                  <a:srgbClr val="0000FF"/>
                </a:solidFill>
              </a:rPr>
              <a:t>Protecção do paramento de montante</a:t>
            </a:r>
            <a:endParaRPr lang="pt-PT" sz="1400" b="1" dirty="0">
              <a:solidFill>
                <a:srgbClr val="0000FF"/>
              </a:solidFill>
            </a:endParaRPr>
          </a:p>
        </p:txBody>
      </p:sp>
      <p:sp>
        <p:nvSpPr>
          <p:cNvPr id="22" name="TextBox 21"/>
          <p:cNvSpPr txBox="1"/>
          <p:nvPr/>
        </p:nvSpPr>
        <p:spPr>
          <a:xfrm>
            <a:off x="4141542" y="3989006"/>
            <a:ext cx="1219160" cy="307777"/>
          </a:xfrm>
          <a:prstGeom prst="rect">
            <a:avLst/>
          </a:prstGeom>
          <a:noFill/>
          <a:ln w="19050">
            <a:noFill/>
          </a:ln>
        </p:spPr>
        <p:txBody>
          <a:bodyPr wrap="square" rtlCol="0">
            <a:spAutoFit/>
          </a:bodyPr>
          <a:lstStyle/>
          <a:p>
            <a:r>
              <a:rPr lang="pt-PT" sz="1400" b="1" dirty="0" smtClean="0">
                <a:solidFill>
                  <a:srgbClr val="0000FF"/>
                </a:solidFill>
              </a:rPr>
              <a:t>Construção</a:t>
            </a:r>
            <a:endParaRPr lang="pt-PT" sz="1400" b="1" dirty="0">
              <a:solidFill>
                <a:srgbClr val="0000FF"/>
              </a:solidFill>
            </a:endParaRPr>
          </a:p>
        </p:txBody>
      </p:sp>
      <p:sp>
        <p:nvSpPr>
          <p:cNvPr id="23" name="TextBox 22"/>
          <p:cNvSpPr txBox="1"/>
          <p:nvPr/>
        </p:nvSpPr>
        <p:spPr>
          <a:xfrm>
            <a:off x="4143969" y="4284908"/>
            <a:ext cx="2292234" cy="307777"/>
          </a:xfrm>
          <a:prstGeom prst="rect">
            <a:avLst/>
          </a:prstGeom>
          <a:noFill/>
          <a:ln w="19050">
            <a:noFill/>
          </a:ln>
        </p:spPr>
        <p:txBody>
          <a:bodyPr wrap="square" rtlCol="0">
            <a:spAutoFit/>
          </a:bodyPr>
          <a:lstStyle/>
          <a:p>
            <a:r>
              <a:rPr lang="pt-PT" sz="1400" b="1" dirty="0" smtClean="0">
                <a:solidFill>
                  <a:srgbClr val="0000FF"/>
                </a:solidFill>
              </a:rPr>
              <a:t>Protecção e manutenção</a:t>
            </a:r>
            <a:endParaRPr lang="pt-PT" sz="1400" b="1" dirty="0">
              <a:solidFill>
                <a:srgbClr val="0000FF"/>
              </a:solidFill>
            </a:endParaRPr>
          </a:p>
        </p:txBody>
      </p:sp>
      <p:sp>
        <p:nvSpPr>
          <p:cNvPr id="24" name="TextBox 23"/>
          <p:cNvSpPr txBox="1"/>
          <p:nvPr/>
        </p:nvSpPr>
        <p:spPr>
          <a:xfrm>
            <a:off x="4143500" y="4816916"/>
            <a:ext cx="1008654" cy="307777"/>
          </a:xfrm>
          <a:prstGeom prst="rect">
            <a:avLst/>
          </a:prstGeom>
          <a:noFill/>
          <a:ln w="19050">
            <a:noFill/>
          </a:ln>
        </p:spPr>
        <p:txBody>
          <a:bodyPr wrap="square" rtlCol="0">
            <a:spAutoFit/>
          </a:bodyPr>
          <a:lstStyle/>
          <a:p>
            <a:r>
              <a:rPr lang="pt-PT" sz="1400" b="1" dirty="0" smtClean="0">
                <a:solidFill>
                  <a:srgbClr val="0000FF"/>
                </a:solidFill>
              </a:rPr>
              <a:t>Mecânico</a:t>
            </a:r>
            <a:endParaRPr lang="pt-PT" sz="1400" b="1" dirty="0">
              <a:solidFill>
                <a:srgbClr val="0000FF"/>
              </a:solidFill>
            </a:endParaRPr>
          </a:p>
        </p:txBody>
      </p:sp>
      <p:sp>
        <p:nvSpPr>
          <p:cNvPr id="25" name="TextBox 24"/>
          <p:cNvSpPr txBox="1"/>
          <p:nvPr/>
        </p:nvSpPr>
        <p:spPr>
          <a:xfrm>
            <a:off x="4133980" y="5614944"/>
            <a:ext cx="1142574" cy="288000"/>
          </a:xfrm>
          <a:prstGeom prst="rect">
            <a:avLst/>
          </a:prstGeom>
          <a:noFill/>
          <a:ln w="19050">
            <a:noFill/>
          </a:ln>
        </p:spPr>
        <p:txBody>
          <a:bodyPr wrap="square" rtlCol="0">
            <a:spAutoFit/>
          </a:bodyPr>
          <a:lstStyle/>
          <a:p>
            <a:r>
              <a:rPr lang="pt-PT" sz="1400" b="1" dirty="0" smtClean="0">
                <a:solidFill>
                  <a:srgbClr val="0000FF"/>
                </a:solidFill>
              </a:rPr>
              <a:t>Princípios</a:t>
            </a:r>
            <a:endParaRPr lang="pt-PT" sz="1400" b="1" dirty="0">
              <a:solidFill>
                <a:srgbClr val="0000FF"/>
              </a:solidFill>
            </a:endParaRPr>
          </a:p>
        </p:txBody>
      </p:sp>
      <p:sp>
        <p:nvSpPr>
          <p:cNvPr id="26" name="TextBox 25"/>
          <p:cNvSpPr txBox="1"/>
          <p:nvPr/>
        </p:nvSpPr>
        <p:spPr>
          <a:xfrm>
            <a:off x="4143399" y="5095444"/>
            <a:ext cx="2079362" cy="307777"/>
          </a:xfrm>
          <a:prstGeom prst="rect">
            <a:avLst/>
          </a:prstGeom>
          <a:noFill/>
          <a:ln w="19050">
            <a:noFill/>
          </a:ln>
        </p:spPr>
        <p:txBody>
          <a:bodyPr wrap="square" rtlCol="0">
            <a:spAutoFit/>
          </a:bodyPr>
          <a:lstStyle/>
          <a:p>
            <a:r>
              <a:rPr lang="pt-PT" sz="1400" b="1" dirty="0" smtClean="0">
                <a:solidFill>
                  <a:srgbClr val="0000FF"/>
                </a:solidFill>
              </a:rPr>
              <a:t>Evacuação de cheias</a:t>
            </a:r>
            <a:endParaRPr lang="pt-PT" sz="1400" b="1" dirty="0">
              <a:solidFill>
                <a:srgbClr val="0000FF"/>
              </a:solidFill>
            </a:endParaRPr>
          </a:p>
        </p:txBody>
      </p:sp>
      <p:sp>
        <p:nvSpPr>
          <p:cNvPr id="27" name="TextBox 26"/>
          <p:cNvSpPr txBox="1"/>
          <p:nvPr/>
        </p:nvSpPr>
        <p:spPr>
          <a:xfrm>
            <a:off x="4141072" y="5922722"/>
            <a:ext cx="1407465" cy="307777"/>
          </a:xfrm>
          <a:prstGeom prst="rect">
            <a:avLst/>
          </a:prstGeom>
          <a:noFill/>
          <a:ln w="19050">
            <a:noFill/>
          </a:ln>
        </p:spPr>
        <p:txBody>
          <a:bodyPr wrap="square" rtlCol="0">
            <a:spAutoFit/>
          </a:bodyPr>
          <a:lstStyle/>
          <a:p>
            <a:r>
              <a:rPr lang="pt-PT" sz="1400" b="1" dirty="0" smtClean="0">
                <a:solidFill>
                  <a:srgbClr val="0000FF"/>
                </a:solidFill>
              </a:rPr>
              <a:t>Componentes</a:t>
            </a:r>
            <a:endParaRPr lang="pt-PT" sz="1400" b="1" dirty="0">
              <a:solidFill>
                <a:srgbClr val="0000FF"/>
              </a:solidFill>
            </a:endParaRPr>
          </a:p>
        </p:txBody>
      </p:sp>
      <p:sp>
        <p:nvSpPr>
          <p:cNvPr id="28" name="TextBox 27"/>
          <p:cNvSpPr txBox="1"/>
          <p:nvPr/>
        </p:nvSpPr>
        <p:spPr>
          <a:xfrm>
            <a:off x="4131524" y="6218784"/>
            <a:ext cx="2245556" cy="307777"/>
          </a:xfrm>
          <a:prstGeom prst="rect">
            <a:avLst/>
          </a:prstGeom>
          <a:noFill/>
          <a:ln w="19050">
            <a:noFill/>
          </a:ln>
        </p:spPr>
        <p:txBody>
          <a:bodyPr wrap="square" rtlCol="0">
            <a:spAutoFit/>
          </a:bodyPr>
          <a:lstStyle/>
          <a:p>
            <a:r>
              <a:rPr lang="pt-PT" sz="1400" b="1" dirty="0" smtClean="0">
                <a:solidFill>
                  <a:srgbClr val="0000FF"/>
                </a:solidFill>
              </a:rPr>
              <a:t>Em pequenas albufeiras</a:t>
            </a:r>
            <a:endParaRPr lang="pt-PT" sz="1400" b="1" dirty="0">
              <a:solidFill>
                <a:srgbClr val="0000FF"/>
              </a:solidFill>
            </a:endParaRPr>
          </a:p>
        </p:txBody>
      </p:sp>
      <p:grpSp>
        <p:nvGrpSpPr>
          <p:cNvPr id="6" name="Group 5"/>
          <p:cNvGrpSpPr/>
          <p:nvPr/>
        </p:nvGrpSpPr>
        <p:grpSpPr>
          <a:xfrm>
            <a:off x="958832" y="41072"/>
            <a:ext cx="439095" cy="6895925"/>
            <a:chOff x="958832" y="41072"/>
            <a:chExt cx="439095" cy="6895925"/>
          </a:xfrm>
        </p:grpSpPr>
        <p:grpSp>
          <p:nvGrpSpPr>
            <p:cNvPr id="30" name="Group 29"/>
            <p:cNvGrpSpPr/>
            <p:nvPr/>
          </p:nvGrpSpPr>
          <p:grpSpPr>
            <a:xfrm>
              <a:off x="965927" y="41072"/>
              <a:ext cx="432000" cy="6610440"/>
              <a:chOff x="-22942" y="51705"/>
              <a:chExt cx="432000" cy="6610440"/>
            </a:xfrm>
          </p:grpSpPr>
          <p:sp>
            <p:nvSpPr>
              <p:cNvPr id="31" name="Left Bracket 30"/>
              <p:cNvSpPr/>
              <p:nvPr/>
            </p:nvSpPr>
            <p:spPr>
              <a:xfrm>
                <a:off x="189144" y="542145"/>
                <a:ext cx="212651" cy="6120000"/>
              </a:xfrm>
              <a:prstGeom prst="leftBracket">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mc:AlternateContent xmlns:mc="http://schemas.openxmlformats.org/markup-compatibility/2006" xmlns:a14="http://schemas.microsoft.com/office/drawing/2010/main">
            <mc:Choice Requires="a14">
              <p:sp>
                <p:nvSpPr>
                  <p:cNvPr id="32" name="TextBox 31"/>
                  <p:cNvSpPr txBox="1"/>
                  <p:nvPr/>
                </p:nvSpPr>
                <p:spPr>
                  <a:xfrm>
                    <a:off x="-22942" y="51705"/>
                    <a:ext cx="432000"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PT" sz="2800" i="1" smtClean="0">
                              <a:latin typeface="Cambria Math"/>
                              <a:ea typeface="Cambria Math"/>
                            </a:rPr>
                            <m:t>⋮</m:t>
                          </m:r>
                        </m:oMath>
                      </m:oMathPara>
                    </a14:m>
                    <a:endParaRPr lang="pt-PT" sz="2800" dirty="0"/>
                  </a:p>
                </p:txBody>
              </p:sp>
            </mc:Choice>
            <mc:Fallback xmlns="">
              <p:sp>
                <p:nvSpPr>
                  <p:cNvPr id="32" name="TextBox 31"/>
                  <p:cNvSpPr txBox="1">
                    <a:spLocks noRot="1" noChangeAspect="1" noMove="1" noResize="1" noEditPoints="1" noAdjustHandles="1" noChangeArrowheads="1" noChangeShapeType="1" noTextEdit="1"/>
                  </p:cNvSpPr>
                  <p:nvPr/>
                </p:nvSpPr>
                <p:spPr>
                  <a:xfrm>
                    <a:off x="-22942" y="51705"/>
                    <a:ext cx="432000" cy="523220"/>
                  </a:xfrm>
                  <a:prstGeom prst="rect">
                    <a:avLst/>
                  </a:prstGeom>
                  <a:blipFill rotWithShape="1">
                    <a:blip r:embed="rId3"/>
                    <a:stretch>
                      <a:fillRect/>
                    </a:stretch>
                  </a:blipFill>
                </p:spPr>
                <p:txBody>
                  <a:bodyPr/>
                  <a:lstStyle/>
                  <a:p>
                    <a:r>
                      <a:rPr lang="pt-PT">
                        <a:noFill/>
                      </a:rPr>
                      <a:t> </a:t>
                    </a:r>
                  </a:p>
                </p:txBody>
              </p:sp>
            </mc:Fallback>
          </mc:AlternateContent>
        </p:grpSp>
        <mc:AlternateContent xmlns:mc="http://schemas.openxmlformats.org/markup-compatibility/2006" xmlns:a14="http://schemas.microsoft.com/office/drawing/2010/main">
          <mc:Choice Requires="a14">
            <p:sp>
              <p:nvSpPr>
                <p:cNvPr id="33" name="TextBox 32"/>
                <p:cNvSpPr txBox="1"/>
                <p:nvPr/>
              </p:nvSpPr>
              <p:spPr>
                <a:xfrm>
                  <a:off x="958832" y="6413777"/>
                  <a:ext cx="432000"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PT" sz="2800" i="1" smtClean="0">
                            <a:latin typeface="Cambria Math"/>
                            <a:ea typeface="Cambria Math"/>
                          </a:rPr>
                          <m:t>⋮</m:t>
                        </m:r>
                      </m:oMath>
                    </m:oMathPara>
                  </a14:m>
                  <a:endParaRPr lang="pt-PT" sz="2800" dirty="0"/>
                </a:p>
              </p:txBody>
            </p:sp>
          </mc:Choice>
          <mc:Fallback xmlns="">
            <p:sp>
              <p:nvSpPr>
                <p:cNvPr id="33" name="TextBox 32"/>
                <p:cNvSpPr txBox="1">
                  <a:spLocks noRot="1" noChangeAspect="1" noMove="1" noResize="1" noEditPoints="1" noAdjustHandles="1" noChangeArrowheads="1" noChangeShapeType="1" noTextEdit="1"/>
                </p:cNvSpPr>
                <p:nvPr/>
              </p:nvSpPr>
              <p:spPr>
                <a:xfrm>
                  <a:off x="958832" y="6413777"/>
                  <a:ext cx="432000" cy="523220"/>
                </a:xfrm>
                <a:prstGeom prst="rect">
                  <a:avLst/>
                </a:prstGeom>
                <a:blipFill rotWithShape="1">
                  <a:blip r:embed="rId4"/>
                  <a:stretch>
                    <a:fillRect/>
                  </a:stretch>
                </a:blipFill>
              </p:spPr>
              <p:txBody>
                <a:bodyPr/>
                <a:lstStyle/>
                <a:p>
                  <a:r>
                    <a:rPr lang="pt-PT">
                      <a:noFill/>
                    </a:rPr>
                    <a:t> </a:t>
                  </a:r>
                </a:p>
              </p:txBody>
            </p:sp>
          </mc:Fallback>
        </mc:AlternateContent>
      </p:grpSp>
      <p:sp>
        <p:nvSpPr>
          <p:cNvPr id="34" name="TextBox 33"/>
          <p:cNvSpPr txBox="1"/>
          <p:nvPr/>
        </p:nvSpPr>
        <p:spPr>
          <a:xfrm>
            <a:off x="3688031" y="4900037"/>
            <a:ext cx="360264" cy="276999"/>
          </a:xfrm>
          <a:prstGeom prst="rect">
            <a:avLst/>
          </a:prstGeom>
          <a:noFill/>
        </p:spPr>
        <p:txBody>
          <a:bodyPr vert="horz" wrap="square" lIns="0" tIns="0" rIns="0" bIns="0" rtlCol="0" anchor="t" anchorCtr="0">
            <a:spAutoFit/>
          </a:bodyPr>
          <a:lstStyle/>
          <a:p>
            <a:r>
              <a:rPr lang="pt-PT" b="1" dirty="0" smtClean="0"/>
              <a:t>….</a:t>
            </a:r>
            <a:endParaRPr lang="pt-PT" b="1" dirty="0"/>
          </a:p>
        </p:txBody>
      </p:sp>
    </p:spTree>
    <p:extLst>
      <p:ext uri="{BB962C8B-B14F-4D97-AF65-F5344CB8AC3E}">
        <p14:creationId xmlns:p14="http://schemas.microsoft.com/office/powerpoint/2010/main" val="81714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9" grpId="0" animBg="1"/>
      <p:bldP spid="10" grpId="0" animBg="1"/>
      <p:bldP spid="11" grpId="0"/>
      <p:bldP spid="12" grpId="0"/>
      <p:bldP spid="13" grpId="0"/>
      <p:bldP spid="14" grpId="0" animBg="1"/>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3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48235" y="1525970"/>
            <a:ext cx="2669780" cy="338554"/>
          </a:xfrm>
          <a:prstGeom prst="rect">
            <a:avLst/>
          </a:prstGeom>
          <a:solidFill>
            <a:schemeClr val="bg1"/>
          </a:solidFill>
          <a:ln w="19050">
            <a:noFill/>
          </a:ln>
        </p:spPr>
        <p:txBody>
          <a:bodyPr wrap="square" rtlCol="0">
            <a:spAutoFit/>
          </a:bodyPr>
          <a:lstStyle/>
          <a:p>
            <a:r>
              <a:rPr lang="pt-PT" sz="1600" b="1" u="sng" dirty="0"/>
              <a:t>Controlo </a:t>
            </a:r>
            <a:r>
              <a:rPr lang="pt-PT" sz="1600" b="1" u="sng" dirty="0" smtClean="0"/>
              <a:t>dos </a:t>
            </a:r>
            <a:r>
              <a:rPr lang="pt-PT" sz="1600" b="1" u="sng" dirty="0"/>
              <a:t>Sedimentos</a:t>
            </a:r>
            <a:endParaRPr lang="pt-PT" sz="1600" b="1" i="1" u="sng" dirty="0"/>
          </a:p>
        </p:txBody>
      </p:sp>
      <p:sp>
        <p:nvSpPr>
          <p:cNvPr id="4" name="TextBox 3"/>
          <p:cNvSpPr txBox="1"/>
          <p:nvPr/>
        </p:nvSpPr>
        <p:spPr>
          <a:xfrm>
            <a:off x="4160992" y="794510"/>
            <a:ext cx="3291562" cy="307777"/>
          </a:xfrm>
          <a:prstGeom prst="rect">
            <a:avLst/>
          </a:prstGeom>
          <a:noFill/>
          <a:ln w="19050">
            <a:noFill/>
          </a:ln>
        </p:spPr>
        <p:txBody>
          <a:bodyPr wrap="square" rtlCol="0">
            <a:spAutoFit/>
          </a:bodyPr>
          <a:lstStyle/>
          <a:p>
            <a:r>
              <a:rPr lang="pt-PT" sz="1400" b="1" dirty="0" smtClean="0">
                <a:solidFill>
                  <a:srgbClr val="0000FF"/>
                </a:solidFill>
              </a:rPr>
              <a:t>Princípios de captura de sedimentos</a:t>
            </a:r>
            <a:endParaRPr lang="pt-PT" sz="1400" b="1" dirty="0">
              <a:solidFill>
                <a:srgbClr val="0000FF"/>
              </a:solidFill>
            </a:endParaRPr>
          </a:p>
        </p:txBody>
      </p:sp>
      <p:sp>
        <p:nvSpPr>
          <p:cNvPr id="5" name="TextBox 4"/>
          <p:cNvSpPr txBox="1"/>
          <p:nvPr/>
        </p:nvSpPr>
        <p:spPr>
          <a:xfrm>
            <a:off x="4160992" y="1182136"/>
            <a:ext cx="2415261" cy="307777"/>
          </a:xfrm>
          <a:prstGeom prst="rect">
            <a:avLst/>
          </a:prstGeom>
          <a:noFill/>
          <a:ln w="19050">
            <a:noFill/>
          </a:ln>
        </p:spPr>
        <p:txBody>
          <a:bodyPr wrap="square" rtlCol="0">
            <a:spAutoFit/>
          </a:bodyPr>
          <a:lstStyle/>
          <a:p>
            <a:r>
              <a:rPr lang="pt-PT" sz="1400" b="1" dirty="0" smtClean="0">
                <a:solidFill>
                  <a:srgbClr val="0000FF"/>
                </a:solidFill>
              </a:rPr>
              <a:t>Medidas de desempenho</a:t>
            </a:r>
            <a:endParaRPr lang="pt-PT" sz="1400" b="1" dirty="0">
              <a:solidFill>
                <a:srgbClr val="0000FF"/>
              </a:solidFill>
            </a:endParaRPr>
          </a:p>
        </p:txBody>
      </p:sp>
      <p:sp>
        <p:nvSpPr>
          <p:cNvPr id="6" name="TextBox 5"/>
          <p:cNvSpPr txBox="1"/>
          <p:nvPr/>
        </p:nvSpPr>
        <p:spPr>
          <a:xfrm>
            <a:off x="4159894" y="1580678"/>
            <a:ext cx="3568886" cy="307777"/>
          </a:xfrm>
          <a:prstGeom prst="rect">
            <a:avLst/>
          </a:prstGeom>
          <a:noFill/>
          <a:ln w="19050">
            <a:noFill/>
          </a:ln>
        </p:spPr>
        <p:txBody>
          <a:bodyPr wrap="square" rtlCol="0">
            <a:spAutoFit/>
          </a:bodyPr>
          <a:lstStyle/>
          <a:p>
            <a:r>
              <a:rPr lang="pt-PT" sz="1400" b="1" dirty="0" smtClean="0">
                <a:solidFill>
                  <a:srgbClr val="0000FF"/>
                </a:solidFill>
              </a:rPr>
              <a:t>Características das bacias de detenção</a:t>
            </a:r>
            <a:endParaRPr lang="pt-PT" sz="1400" b="1" dirty="0">
              <a:solidFill>
                <a:srgbClr val="0000FF"/>
              </a:solidFill>
            </a:endParaRPr>
          </a:p>
        </p:txBody>
      </p:sp>
      <p:sp>
        <p:nvSpPr>
          <p:cNvPr id="7" name="TextBox 6"/>
          <p:cNvSpPr txBox="1"/>
          <p:nvPr/>
        </p:nvSpPr>
        <p:spPr>
          <a:xfrm>
            <a:off x="4161961" y="2010422"/>
            <a:ext cx="2645184" cy="307777"/>
          </a:xfrm>
          <a:prstGeom prst="rect">
            <a:avLst/>
          </a:prstGeom>
          <a:noFill/>
          <a:ln w="19050">
            <a:noFill/>
          </a:ln>
        </p:spPr>
        <p:txBody>
          <a:bodyPr wrap="square" rtlCol="0">
            <a:spAutoFit/>
          </a:bodyPr>
          <a:lstStyle/>
          <a:p>
            <a:r>
              <a:rPr lang="pt-PT" sz="1400" b="1" dirty="0" smtClean="0">
                <a:solidFill>
                  <a:srgbClr val="0000FF"/>
                </a:solidFill>
              </a:rPr>
              <a:t>Volume de dimensionamento</a:t>
            </a:r>
            <a:endParaRPr lang="pt-PT" sz="1400" b="1" dirty="0">
              <a:solidFill>
                <a:srgbClr val="0000FF"/>
              </a:solidFill>
            </a:endParaRPr>
          </a:p>
        </p:txBody>
      </p:sp>
      <p:sp>
        <p:nvSpPr>
          <p:cNvPr id="8" name="TextBox 7"/>
          <p:cNvSpPr txBox="1"/>
          <p:nvPr/>
        </p:nvSpPr>
        <p:spPr>
          <a:xfrm>
            <a:off x="4160993" y="2413637"/>
            <a:ext cx="2517440" cy="307777"/>
          </a:xfrm>
          <a:prstGeom prst="rect">
            <a:avLst/>
          </a:prstGeom>
          <a:noFill/>
          <a:ln w="19050">
            <a:noFill/>
          </a:ln>
        </p:spPr>
        <p:txBody>
          <a:bodyPr wrap="square" rtlCol="0">
            <a:spAutoFit/>
          </a:bodyPr>
          <a:lstStyle/>
          <a:p>
            <a:r>
              <a:rPr lang="pt-PT" sz="1400" b="1" dirty="0" smtClean="0">
                <a:solidFill>
                  <a:srgbClr val="0000FF"/>
                </a:solidFill>
              </a:rPr>
              <a:t>Regulamentos</a:t>
            </a:r>
            <a:endParaRPr lang="pt-PT" sz="1400" b="1" dirty="0">
              <a:solidFill>
                <a:srgbClr val="0000FF"/>
              </a:solidFill>
            </a:endParaRPr>
          </a:p>
        </p:txBody>
      </p:sp>
      <p:sp>
        <p:nvSpPr>
          <p:cNvPr id="12" name="Left Brace 11"/>
          <p:cNvSpPr/>
          <p:nvPr/>
        </p:nvSpPr>
        <p:spPr>
          <a:xfrm>
            <a:off x="4059284" y="758090"/>
            <a:ext cx="180000" cy="1944000"/>
          </a:xfrm>
          <a:prstGeom prst="leftBrace">
            <a:avLst/>
          </a:prstGeom>
          <a:noFill/>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grpSp>
        <p:nvGrpSpPr>
          <p:cNvPr id="9" name="Group 8"/>
          <p:cNvGrpSpPr/>
          <p:nvPr/>
        </p:nvGrpSpPr>
        <p:grpSpPr>
          <a:xfrm>
            <a:off x="1114789" y="94237"/>
            <a:ext cx="432000" cy="2679908"/>
            <a:chOff x="-22942" y="94237"/>
            <a:chExt cx="432000" cy="2679908"/>
          </a:xfrm>
        </p:grpSpPr>
        <p:sp>
          <p:nvSpPr>
            <p:cNvPr id="10" name="Left Bracket 9"/>
            <p:cNvSpPr/>
            <p:nvPr/>
          </p:nvSpPr>
          <p:spPr>
            <a:xfrm>
              <a:off x="189144" y="542145"/>
              <a:ext cx="212651" cy="2232000"/>
            </a:xfrm>
            <a:prstGeom prst="leftBracket">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mc:AlternateContent xmlns:mc="http://schemas.openxmlformats.org/markup-compatibility/2006" xmlns:a14="http://schemas.microsoft.com/office/drawing/2010/main">
          <mc:Choice Requires="a14">
            <p:sp>
              <p:nvSpPr>
                <p:cNvPr id="11" name="TextBox 10"/>
                <p:cNvSpPr txBox="1"/>
                <p:nvPr/>
              </p:nvSpPr>
              <p:spPr>
                <a:xfrm>
                  <a:off x="-22942" y="94237"/>
                  <a:ext cx="432000"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PT" sz="2800" i="1" smtClean="0">
                            <a:latin typeface="Cambria Math"/>
                            <a:ea typeface="Cambria Math"/>
                          </a:rPr>
                          <m:t>⋮</m:t>
                        </m:r>
                      </m:oMath>
                    </m:oMathPara>
                  </a14:m>
                  <a:endParaRPr lang="pt-PT" sz="2800" dirty="0"/>
                </a:p>
              </p:txBody>
            </p:sp>
          </mc:Choice>
          <mc:Fallback xmlns="">
            <p:sp>
              <p:nvSpPr>
                <p:cNvPr id="11" name="TextBox 10"/>
                <p:cNvSpPr txBox="1">
                  <a:spLocks noRot="1" noChangeAspect="1" noMove="1" noResize="1" noEditPoints="1" noAdjustHandles="1" noChangeArrowheads="1" noChangeShapeType="1" noTextEdit="1"/>
                </p:cNvSpPr>
                <p:nvPr/>
              </p:nvSpPr>
              <p:spPr>
                <a:xfrm>
                  <a:off x="-22942" y="94237"/>
                  <a:ext cx="432000" cy="523220"/>
                </a:xfrm>
                <a:prstGeom prst="rect">
                  <a:avLst/>
                </a:prstGeom>
                <a:blipFill rotWithShape="1">
                  <a:blip r:embed="rId2"/>
                  <a:stretch>
                    <a:fillRect/>
                  </a:stretch>
                </a:blipFill>
              </p:spPr>
              <p:txBody>
                <a:bodyPr/>
                <a:lstStyle/>
                <a:p>
                  <a:r>
                    <a:rPr lang="pt-PT">
                      <a:noFill/>
                    </a:rPr>
                    <a:t> </a:t>
                  </a:r>
                </a:p>
              </p:txBody>
            </p:sp>
          </mc:Fallback>
        </mc:AlternateContent>
      </p:grpSp>
    </p:spTree>
    <p:extLst>
      <p:ext uri="{BB962C8B-B14F-4D97-AF65-F5344CB8AC3E}">
        <p14:creationId xmlns:p14="http://schemas.microsoft.com/office/powerpoint/2010/main" val="365521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988" y="473520"/>
            <a:ext cx="8829675" cy="830997"/>
          </a:xfrm>
          <a:prstGeom prst="rect">
            <a:avLst/>
          </a:prstGeom>
          <a:solidFill>
            <a:srgbClr val="FFFFCC"/>
          </a:solidFill>
        </p:spPr>
        <p:txBody>
          <a:bodyPr wrap="square">
            <a:spAutoFit/>
          </a:bodyPr>
          <a:lstStyle/>
          <a:p>
            <a:pPr algn="just"/>
            <a:r>
              <a:rPr lang="pt-PT" dirty="0" err="1" smtClean="0"/>
              <a:t>Heede</a:t>
            </a:r>
            <a:r>
              <a:rPr lang="pt-PT" dirty="0" smtClean="0"/>
              <a:t> </a:t>
            </a:r>
            <a:r>
              <a:rPr lang="pt-PT" dirty="0"/>
              <a:t>(1978 e 1982</a:t>
            </a:r>
            <a:r>
              <a:rPr lang="pt-PT" dirty="0" smtClean="0"/>
              <a:t>) sugeriu a seguinte metodologia para análise da </a:t>
            </a:r>
            <a:r>
              <a:rPr lang="pt-PT" dirty="0"/>
              <a:t>bacia hidrográfica como um </a:t>
            </a:r>
            <a:r>
              <a:rPr lang="pt-PT" dirty="0" smtClean="0"/>
              <a:t>todo, de modo a se </a:t>
            </a:r>
            <a:r>
              <a:rPr lang="pt-PT" dirty="0"/>
              <a:t>escolher um número reduzido de ravinas a controlar, mas cujos efeitos </a:t>
            </a:r>
            <a:r>
              <a:rPr lang="pt-PT" dirty="0" smtClean="0"/>
              <a:t>são altamente </a:t>
            </a:r>
            <a:r>
              <a:rPr lang="pt-PT" dirty="0"/>
              <a:t>significativos para todo o </a:t>
            </a:r>
            <a:r>
              <a:rPr lang="pt-PT" dirty="0" smtClean="0"/>
              <a:t>sistema</a:t>
            </a:r>
            <a:r>
              <a:rPr lang="pt-PT" dirty="0"/>
              <a:t>:</a:t>
            </a:r>
            <a:r>
              <a:rPr lang="pt-PT" dirty="0" smtClean="0"/>
              <a:t>  </a:t>
            </a:r>
          </a:p>
        </p:txBody>
      </p:sp>
      <p:sp>
        <p:nvSpPr>
          <p:cNvPr id="3" name="Rectangle 2"/>
          <p:cNvSpPr/>
          <p:nvPr/>
        </p:nvSpPr>
        <p:spPr>
          <a:xfrm>
            <a:off x="142875" y="1299360"/>
            <a:ext cx="8829675" cy="2554545"/>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a:t>Em </a:t>
            </a:r>
            <a:r>
              <a:rPr lang="pt-PT" u="sng" dirty="0"/>
              <a:t>primeiro lugar</a:t>
            </a:r>
            <a:r>
              <a:rPr lang="pt-PT" dirty="0"/>
              <a:t> deve efectuar-se a </a:t>
            </a:r>
            <a:r>
              <a:rPr lang="pt-PT" b="1" dirty="0"/>
              <a:t>ordenação</a:t>
            </a:r>
            <a:r>
              <a:rPr lang="pt-PT" dirty="0"/>
              <a:t> dos cursos de água, </a:t>
            </a:r>
            <a:r>
              <a:rPr lang="pt-PT" dirty="0" smtClean="0"/>
              <a:t>sendo o </a:t>
            </a:r>
            <a:r>
              <a:rPr lang="pt-PT" dirty="0"/>
              <a:t>sistema de </a:t>
            </a:r>
            <a:r>
              <a:rPr lang="pt-PT" dirty="0" err="1"/>
              <a:t>Horton</a:t>
            </a:r>
            <a:r>
              <a:rPr lang="pt-PT" dirty="0"/>
              <a:t> </a:t>
            </a:r>
            <a:r>
              <a:rPr lang="pt-PT" dirty="0" smtClean="0"/>
              <a:t>o </a:t>
            </a:r>
            <a:r>
              <a:rPr lang="pt-PT" dirty="0"/>
              <a:t>mais favorável </a:t>
            </a:r>
            <a:r>
              <a:rPr lang="pt-PT" dirty="0" smtClean="0"/>
              <a:t>uma </a:t>
            </a:r>
            <a:r>
              <a:rPr lang="pt-PT" dirty="0"/>
              <a:t>vez que classifica os cursos de água da nascente até ao ponto de confluência com outro curso de água e não por troços, como o método de </a:t>
            </a:r>
            <a:r>
              <a:rPr lang="pt-PT" dirty="0" err="1" smtClean="0"/>
              <a:t>Strahler</a:t>
            </a:r>
            <a:r>
              <a:rPr lang="pt-PT" dirty="0" smtClean="0"/>
              <a:t>. </a:t>
            </a:r>
            <a:r>
              <a:rPr lang="pt-PT" dirty="0"/>
              <a:t>Esta ordenação não só evidencia o tamanho relativo da ravina, como também indica o </a:t>
            </a:r>
            <a:r>
              <a:rPr lang="pt-PT" b="1" dirty="0"/>
              <a:t>número de ravinas</a:t>
            </a:r>
            <a:r>
              <a:rPr lang="pt-PT" dirty="0"/>
              <a:t> (afluentes) que dependem desta. Uma ravina de primeira ordem não controla qualquer outra ravina, mas já uma de segunda ordem influencia todos os níveis de base locais das ravinas de primeira ordem que nela desaguam. A ravina com maior número de ordem influencia todas as outras ravinas (excepto as descontínuas, evidentemente) pelo que a instalação de barragens (</a:t>
            </a:r>
            <a:r>
              <a:rPr lang="pt-PT" i="1" dirty="0" err="1"/>
              <a:t>check</a:t>
            </a:r>
            <a:r>
              <a:rPr lang="pt-PT" i="1" dirty="0"/>
              <a:t> </a:t>
            </a:r>
            <a:r>
              <a:rPr lang="pt-PT" i="1" dirty="0" err="1"/>
              <a:t>dams</a:t>
            </a:r>
            <a:r>
              <a:rPr lang="pt-PT" dirty="0"/>
              <a:t>) no curso de água principal tem um enorme impacto no sistema, ao subir o nível de base de um grande número de afluentes.</a:t>
            </a:r>
            <a:endParaRPr lang="pt-PT" dirty="0" smtClean="0"/>
          </a:p>
        </p:txBody>
      </p:sp>
      <p:sp>
        <p:nvSpPr>
          <p:cNvPr id="4" name="Rectangle 3"/>
          <p:cNvSpPr/>
          <p:nvPr/>
        </p:nvSpPr>
        <p:spPr>
          <a:xfrm>
            <a:off x="149225" y="167767"/>
            <a:ext cx="8823325" cy="338554"/>
          </a:xfrm>
          <a:prstGeom prst="rect">
            <a:avLst/>
          </a:prstGeom>
          <a:solidFill>
            <a:srgbClr val="FFFFCC"/>
          </a:solidFill>
        </p:spPr>
        <p:txBody>
          <a:bodyPr wrap="square">
            <a:spAutoFit/>
          </a:bodyPr>
          <a:lstStyle/>
          <a:p>
            <a:r>
              <a:rPr lang="pt-PT" b="1" i="1" dirty="0"/>
              <a:t>Selecção de ravinas a controlar</a:t>
            </a:r>
          </a:p>
        </p:txBody>
      </p:sp>
      <p:sp>
        <p:nvSpPr>
          <p:cNvPr id="6" name="Rectangle 5"/>
          <p:cNvSpPr/>
          <p:nvPr/>
        </p:nvSpPr>
        <p:spPr>
          <a:xfrm>
            <a:off x="142875" y="3808185"/>
            <a:ext cx="8829675" cy="1077218"/>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a:t>O método de ordenação de </a:t>
            </a:r>
            <a:r>
              <a:rPr lang="pt-PT" dirty="0" err="1"/>
              <a:t>Horton</a:t>
            </a:r>
            <a:r>
              <a:rPr lang="pt-PT" dirty="0"/>
              <a:t> só permite identificar ravinas contínuas e descontínuas que já estabeleceram ligação com as contínuas (mas que apresentam escarpas significativas, pelo menos na cabeceira) pelo que, em </a:t>
            </a:r>
            <a:r>
              <a:rPr lang="pt-PT" u="sng" dirty="0"/>
              <a:t>segundo lugar</a:t>
            </a:r>
            <a:r>
              <a:rPr lang="pt-PT" dirty="0"/>
              <a:t>, se devem identificar as ravinas </a:t>
            </a:r>
            <a:r>
              <a:rPr lang="pt-PT" b="1" dirty="0"/>
              <a:t>descontínuas e isoladas</a:t>
            </a:r>
            <a:r>
              <a:rPr lang="pt-PT" dirty="0"/>
              <a:t>.</a:t>
            </a:r>
            <a:endParaRPr lang="pt-PT" dirty="0" smtClean="0"/>
          </a:p>
        </p:txBody>
      </p:sp>
      <p:sp>
        <p:nvSpPr>
          <p:cNvPr id="7" name="Rectangle 6"/>
          <p:cNvSpPr/>
          <p:nvPr/>
        </p:nvSpPr>
        <p:spPr>
          <a:xfrm>
            <a:off x="142875" y="4843673"/>
            <a:ext cx="8829675" cy="1077218"/>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a:t>Em </a:t>
            </a:r>
            <a:r>
              <a:rPr lang="pt-PT" u="sng" dirty="0"/>
              <a:t>terceiro lugar</a:t>
            </a:r>
            <a:r>
              <a:rPr lang="pt-PT" dirty="0"/>
              <a:t> deve-se classificar cada ravina quanto ao seu </a:t>
            </a:r>
            <a:r>
              <a:rPr lang="pt-PT" b="1" dirty="0"/>
              <a:t>estado de desenvolvimento</a:t>
            </a:r>
            <a:r>
              <a:rPr lang="pt-PT" dirty="0"/>
              <a:t>, que é independente da ordem da ravina. Por exemplo, o controlo de uma ravina jovem que ainda precisa de muito tempo até atingir o equilíbrio é mais vantajoso que o de uma ravina velha, sobretudo se não tiver muitos afluentes.</a:t>
            </a:r>
            <a:endParaRPr lang="pt-PT" dirty="0" smtClean="0"/>
          </a:p>
        </p:txBody>
      </p:sp>
      <p:sp>
        <p:nvSpPr>
          <p:cNvPr id="11" name="Rectangle 10"/>
          <p:cNvSpPr/>
          <p:nvPr/>
        </p:nvSpPr>
        <p:spPr>
          <a:xfrm>
            <a:off x="142874" y="5892316"/>
            <a:ext cx="8829675" cy="830997"/>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a:t>Em </a:t>
            </a:r>
            <a:r>
              <a:rPr lang="pt-PT" u="sng" dirty="0"/>
              <a:t>quarto lugar</a:t>
            </a:r>
            <a:r>
              <a:rPr lang="pt-PT" dirty="0"/>
              <a:t> deve examinar-se o potencial da bacia para manter um </a:t>
            </a:r>
            <a:r>
              <a:rPr lang="pt-PT" b="1" dirty="0"/>
              <a:t>coberto vegetal</a:t>
            </a:r>
            <a:r>
              <a:rPr lang="pt-PT" dirty="0"/>
              <a:t>, pois a combinação de medidas vegetativas com métodos mecânicos permite minimizar o número de ravinas a tratar.</a:t>
            </a:r>
            <a:endParaRPr lang="pt-PT" dirty="0" smtClean="0"/>
          </a:p>
        </p:txBody>
      </p:sp>
    </p:spTree>
    <p:extLst>
      <p:ext uri="{BB962C8B-B14F-4D97-AF65-F5344CB8AC3E}">
        <p14:creationId xmlns:p14="http://schemas.microsoft.com/office/powerpoint/2010/main" val="335122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875" y="70635"/>
            <a:ext cx="8829675" cy="584775"/>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u="sng" dirty="0" smtClean="0"/>
              <a:t>Finalmente</a:t>
            </a:r>
            <a:r>
              <a:rPr lang="pt-PT" dirty="0"/>
              <a:t>, conjugando toda a informação acima recolhida, devem estabelecer-se </a:t>
            </a:r>
            <a:r>
              <a:rPr lang="pt-PT" b="1" dirty="0"/>
              <a:t>grupos prioritários</a:t>
            </a:r>
            <a:r>
              <a:rPr lang="pt-PT" dirty="0"/>
              <a:t> para tratamento e seriar as ravinas dentro de cada grupo.</a:t>
            </a:r>
            <a:endParaRPr lang="pt-PT" dirty="0" smtClean="0"/>
          </a:p>
        </p:txBody>
      </p:sp>
      <p:sp>
        <p:nvSpPr>
          <p:cNvPr id="4" name="Rectangle 3"/>
          <p:cNvSpPr/>
          <p:nvPr/>
        </p:nvSpPr>
        <p:spPr>
          <a:xfrm>
            <a:off x="152400" y="703035"/>
            <a:ext cx="8829675" cy="584775"/>
          </a:xfrm>
          <a:prstGeom prst="rect">
            <a:avLst/>
          </a:prstGeom>
          <a:solidFill>
            <a:srgbClr val="FFFFCC"/>
          </a:solidFill>
        </p:spPr>
        <p:txBody>
          <a:bodyPr wrap="square">
            <a:spAutoFit/>
          </a:bodyPr>
          <a:lstStyle/>
          <a:p>
            <a:pPr algn="just"/>
            <a:r>
              <a:rPr lang="pt-PT" dirty="0"/>
              <a:t>A </a:t>
            </a:r>
            <a:r>
              <a:rPr lang="pt-PT" b="1" dirty="0"/>
              <a:t>constituição dos grupos </a:t>
            </a:r>
            <a:r>
              <a:rPr lang="pt-PT" dirty="0"/>
              <a:t>depende das características específicas de uma dada </a:t>
            </a:r>
            <a:r>
              <a:rPr lang="pt-PT" dirty="0" smtClean="0"/>
              <a:t>bacia, mas </a:t>
            </a:r>
            <a:r>
              <a:rPr lang="pt-PT" dirty="0"/>
              <a:t>do que foi dito, resulta </a:t>
            </a:r>
            <a:r>
              <a:rPr lang="pt-PT" dirty="0" smtClean="0"/>
              <a:t>que: </a:t>
            </a:r>
          </a:p>
        </p:txBody>
      </p:sp>
      <p:sp>
        <p:nvSpPr>
          <p:cNvPr id="5" name="Rectangle 4"/>
          <p:cNvSpPr/>
          <p:nvPr/>
        </p:nvSpPr>
        <p:spPr>
          <a:xfrm>
            <a:off x="142875" y="1249710"/>
            <a:ext cx="8829675" cy="1077218"/>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O </a:t>
            </a:r>
            <a:r>
              <a:rPr lang="pt-PT" dirty="0"/>
              <a:t>grupo prioritário deverá conter ravinas descontínuas não fundidas com o sistema, sobretudo se a cabeceira estiver longe da cumeada, pois terão muito terreno para subir para montante; deverá conter as ravinas contínuas de maior ordem e/ou com maior número de afluentes; deverá conter as ravinas jovens</a:t>
            </a:r>
            <a:r>
              <a:rPr lang="pt-PT" dirty="0" smtClean="0"/>
              <a:t>.</a:t>
            </a:r>
          </a:p>
        </p:txBody>
      </p:sp>
      <p:sp>
        <p:nvSpPr>
          <p:cNvPr id="6" name="Rectangle 5"/>
          <p:cNvSpPr/>
          <p:nvPr/>
        </p:nvSpPr>
        <p:spPr>
          <a:xfrm>
            <a:off x="133350" y="2277488"/>
            <a:ext cx="8829675" cy="584775"/>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Em </a:t>
            </a:r>
            <a:r>
              <a:rPr lang="pt-PT" dirty="0"/>
              <a:t>segundo lugar deverão ficar ou ravinas que ainda tenham um número elevado de afluentes ou que possam vir a ficar ligadas a ravinas desconexas de montante</a:t>
            </a:r>
            <a:r>
              <a:rPr lang="pt-PT" dirty="0" smtClean="0"/>
              <a:t>.</a:t>
            </a:r>
          </a:p>
        </p:txBody>
      </p:sp>
      <p:sp>
        <p:nvSpPr>
          <p:cNvPr id="8" name="Rectangle 7"/>
          <p:cNvSpPr/>
          <p:nvPr/>
        </p:nvSpPr>
        <p:spPr>
          <a:xfrm>
            <a:off x="142875" y="2827110"/>
            <a:ext cx="8829675"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Finalmente </a:t>
            </a:r>
            <a:r>
              <a:rPr lang="pt-PT" dirty="0"/>
              <a:t>é importante considerar o tratamento de todas as cabeceiras em escarpa.</a:t>
            </a:r>
            <a:endParaRPr lang="pt-PT" dirty="0" smtClean="0"/>
          </a:p>
        </p:txBody>
      </p:sp>
      <p:sp>
        <p:nvSpPr>
          <p:cNvPr id="17" name="Rectangle 16"/>
          <p:cNvSpPr/>
          <p:nvPr/>
        </p:nvSpPr>
        <p:spPr>
          <a:xfrm>
            <a:off x="142874" y="3211093"/>
            <a:ext cx="8829675" cy="338554"/>
          </a:xfrm>
          <a:prstGeom prst="rect">
            <a:avLst/>
          </a:prstGeom>
          <a:solidFill>
            <a:srgbClr val="FFFFCC"/>
          </a:solidFill>
        </p:spPr>
        <p:txBody>
          <a:bodyPr wrap="square">
            <a:spAutoFit/>
          </a:bodyPr>
          <a:lstStyle/>
          <a:p>
            <a:pPr algn="just"/>
            <a:r>
              <a:rPr lang="pt-PT" b="1" dirty="0" smtClean="0"/>
              <a:t>13.5 Medidas de controlo</a:t>
            </a:r>
            <a:endParaRPr lang="pt-PT" b="1" dirty="0"/>
          </a:p>
        </p:txBody>
      </p:sp>
      <p:sp>
        <p:nvSpPr>
          <p:cNvPr id="18" name="Rectangle 17"/>
          <p:cNvSpPr/>
          <p:nvPr/>
        </p:nvSpPr>
        <p:spPr>
          <a:xfrm>
            <a:off x="133350" y="3513043"/>
            <a:ext cx="8823325" cy="338554"/>
          </a:xfrm>
          <a:prstGeom prst="rect">
            <a:avLst/>
          </a:prstGeom>
          <a:solidFill>
            <a:srgbClr val="FFFFCC"/>
          </a:solidFill>
        </p:spPr>
        <p:txBody>
          <a:bodyPr wrap="square">
            <a:spAutoFit/>
          </a:bodyPr>
          <a:lstStyle/>
          <a:p>
            <a:r>
              <a:rPr lang="pt-PT" b="1" i="1" dirty="0" smtClean="0"/>
              <a:t>Introdução</a:t>
            </a:r>
            <a:endParaRPr lang="pt-PT" b="1" i="1" dirty="0"/>
          </a:p>
        </p:txBody>
      </p:sp>
      <p:sp>
        <p:nvSpPr>
          <p:cNvPr id="19" name="Rectangle 18"/>
          <p:cNvSpPr/>
          <p:nvPr/>
        </p:nvSpPr>
        <p:spPr>
          <a:xfrm>
            <a:off x="152400" y="3830324"/>
            <a:ext cx="8823325" cy="1077218"/>
          </a:xfrm>
          <a:prstGeom prst="rect">
            <a:avLst/>
          </a:prstGeom>
          <a:solidFill>
            <a:srgbClr val="FFFFCC"/>
          </a:solidFill>
        </p:spPr>
        <p:txBody>
          <a:bodyPr wrap="square">
            <a:spAutoFit/>
          </a:bodyPr>
          <a:lstStyle/>
          <a:p>
            <a:pPr algn="just"/>
            <a:r>
              <a:rPr lang="pt-PT" dirty="0" smtClean="0"/>
              <a:t>Embora o </a:t>
            </a:r>
            <a:r>
              <a:rPr lang="pt-PT" dirty="0"/>
              <a:t>controlo da erosão por ravinas </a:t>
            </a:r>
            <a:r>
              <a:rPr lang="pt-PT" dirty="0" smtClean="0"/>
              <a:t>seja difícil </a:t>
            </a:r>
            <a:r>
              <a:rPr lang="pt-PT" dirty="0"/>
              <a:t>e caro, sendo a “prevenção melhor que a cura” (</a:t>
            </a:r>
            <a:r>
              <a:rPr lang="pt-PT" dirty="0" err="1"/>
              <a:t>Hudson</a:t>
            </a:r>
            <a:r>
              <a:rPr lang="pt-PT" dirty="0"/>
              <a:t>, 1981</a:t>
            </a:r>
            <a:r>
              <a:rPr lang="pt-PT" dirty="0" smtClean="0"/>
              <a:t>), o controlo é </a:t>
            </a:r>
            <a:r>
              <a:rPr lang="pt-PT" dirty="0"/>
              <a:t>importante não só nas ravinas como na contenção da sua evolução para montante e para jusante, que pode vir a interferir com estradas, pontes, edifícios, etc</a:t>
            </a:r>
            <a:r>
              <a:rPr lang="pt-PT" dirty="0" smtClean="0"/>
              <a:t>.</a:t>
            </a:r>
            <a:endParaRPr lang="pt-PT" dirty="0"/>
          </a:p>
        </p:txBody>
      </p:sp>
      <p:sp>
        <p:nvSpPr>
          <p:cNvPr id="20" name="Rectangle 19"/>
          <p:cNvSpPr/>
          <p:nvPr/>
        </p:nvSpPr>
        <p:spPr>
          <a:xfrm>
            <a:off x="133349" y="4888005"/>
            <a:ext cx="8823325" cy="1077218"/>
          </a:xfrm>
          <a:prstGeom prst="rect">
            <a:avLst/>
          </a:prstGeom>
          <a:solidFill>
            <a:srgbClr val="FFFFCC"/>
          </a:solidFill>
        </p:spPr>
        <p:txBody>
          <a:bodyPr wrap="square">
            <a:spAutoFit/>
          </a:bodyPr>
          <a:lstStyle/>
          <a:p>
            <a:pPr algn="just"/>
            <a:r>
              <a:rPr lang="pt-PT" dirty="0" smtClean="0"/>
              <a:t>Uma </a:t>
            </a:r>
            <a:r>
              <a:rPr lang="pt-PT" dirty="0"/>
              <a:t>forma de controlo </a:t>
            </a:r>
            <a:r>
              <a:rPr lang="pt-PT" dirty="0" smtClean="0"/>
              <a:t>é </a:t>
            </a:r>
            <a:r>
              <a:rPr lang="pt-PT" b="1" dirty="0"/>
              <a:t>impedir</a:t>
            </a:r>
            <a:r>
              <a:rPr lang="pt-PT" dirty="0"/>
              <a:t> apenas </a:t>
            </a:r>
            <a:r>
              <a:rPr lang="pt-PT" b="1" dirty="0"/>
              <a:t>que</a:t>
            </a:r>
            <a:r>
              <a:rPr lang="pt-PT" dirty="0"/>
              <a:t> </a:t>
            </a:r>
            <a:r>
              <a:rPr lang="pt-PT" dirty="0" smtClean="0"/>
              <a:t>as </a:t>
            </a:r>
            <a:r>
              <a:rPr lang="pt-PT" dirty="0"/>
              <a:t>ravinas </a:t>
            </a:r>
            <a:r>
              <a:rPr lang="pt-PT" b="1" dirty="0" smtClean="0"/>
              <a:t>piorem</a:t>
            </a:r>
            <a:r>
              <a:rPr lang="pt-PT" dirty="0"/>
              <a:t>, actuando por exemplo a nível da cabeceira e impedindo-a de progredir para montante. No entanto, esta forma de controlo parcial é perigosa pois é difícil conseguir atingir uma situação de equilíbrio, só se justificando como medida temporária (</a:t>
            </a:r>
            <a:r>
              <a:rPr lang="pt-PT" dirty="0" err="1"/>
              <a:t>Hudson</a:t>
            </a:r>
            <a:r>
              <a:rPr lang="pt-PT" dirty="0"/>
              <a:t>, 1981</a:t>
            </a:r>
            <a:r>
              <a:rPr lang="pt-PT" dirty="0" smtClean="0"/>
              <a:t>).</a:t>
            </a:r>
            <a:endParaRPr lang="pt-PT" dirty="0"/>
          </a:p>
        </p:txBody>
      </p:sp>
      <p:sp>
        <p:nvSpPr>
          <p:cNvPr id="21" name="Rectangle 20"/>
          <p:cNvSpPr/>
          <p:nvPr/>
        </p:nvSpPr>
        <p:spPr>
          <a:xfrm>
            <a:off x="142873" y="6015846"/>
            <a:ext cx="8823325" cy="830997"/>
          </a:xfrm>
          <a:prstGeom prst="rect">
            <a:avLst/>
          </a:prstGeom>
          <a:solidFill>
            <a:srgbClr val="FFFFCC"/>
          </a:solidFill>
        </p:spPr>
        <p:txBody>
          <a:bodyPr wrap="square">
            <a:spAutoFit/>
          </a:bodyPr>
          <a:lstStyle/>
          <a:p>
            <a:pPr algn="just"/>
            <a:r>
              <a:rPr lang="pt-PT" dirty="0" smtClean="0"/>
              <a:t>A </a:t>
            </a:r>
            <a:r>
              <a:rPr lang="pt-PT" b="1" dirty="0">
                <a:solidFill>
                  <a:srgbClr val="0000FF"/>
                </a:solidFill>
              </a:rPr>
              <a:t>prevenção</a:t>
            </a:r>
            <a:r>
              <a:rPr lang="pt-PT" dirty="0">
                <a:solidFill>
                  <a:srgbClr val="0000FF"/>
                </a:solidFill>
              </a:rPr>
              <a:t> </a:t>
            </a:r>
            <a:r>
              <a:rPr lang="pt-PT" dirty="0"/>
              <a:t>da formação das ravinas é a forma mais fácil e económica de as combater, pelo que se devem incentivar quaisquer medidas que contribuam para a redução da erosão em sulcos e da concentração e canalização do escoamento (FAO, 1986; Blanco e </a:t>
            </a:r>
            <a:r>
              <a:rPr lang="pt-PT" dirty="0" err="1"/>
              <a:t>Lal</a:t>
            </a:r>
            <a:r>
              <a:rPr lang="pt-PT" dirty="0"/>
              <a:t>, 2008</a:t>
            </a:r>
            <a:r>
              <a:rPr lang="pt-PT" dirty="0" smtClean="0"/>
              <a:t>).</a:t>
            </a:r>
            <a:endParaRPr lang="pt-PT" dirty="0"/>
          </a:p>
        </p:txBody>
      </p:sp>
    </p:spTree>
    <p:extLst>
      <p:ext uri="{BB962C8B-B14F-4D97-AF65-F5344CB8AC3E}">
        <p14:creationId xmlns:p14="http://schemas.microsoft.com/office/powerpoint/2010/main" val="346137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17"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242665"/>
            <a:ext cx="8823325" cy="338554"/>
          </a:xfrm>
          <a:prstGeom prst="rect">
            <a:avLst/>
          </a:prstGeom>
          <a:solidFill>
            <a:srgbClr val="FFFFCC"/>
          </a:solidFill>
        </p:spPr>
        <p:txBody>
          <a:bodyPr wrap="square">
            <a:spAutoFit/>
          </a:bodyPr>
          <a:lstStyle/>
          <a:p>
            <a:r>
              <a:rPr lang="pt-PT" dirty="0" smtClean="0"/>
              <a:t>Quando </a:t>
            </a:r>
            <a:r>
              <a:rPr lang="pt-PT" dirty="0"/>
              <a:t>as ravinas já se formaram há duas formas genéricas de controlo</a:t>
            </a:r>
            <a:r>
              <a:rPr lang="pt-PT" dirty="0" smtClean="0"/>
              <a:t>:</a:t>
            </a:r>
            <a:endParaRPr lang="pt-PT" dirty="0"/>
          </a:p>
        </p:txBody>
      </p:sp>
      <p:sp>
        <p:nvSpPr>
          <p:cNvPr id="4" name="Rectangle 3"/>
          <p:cNvSpPr/>
          <p:nvPr/>
        </p:nvSpPr>
        <p:spPr>
          <a:xfrm>
            <a:off x="142874" y="530290"/>
            <a:ext cx="8823325" cy="1323439"/>
          </a:xfrm>
          <a:prstGeom prst="rect">
            <a:avLst/>
          </a:prstGeom>
          <a:solidFill>
            <a:srgbClr val="FFFFCC"/>
          </a:solidFill>
        </p:spPr>
        <p:txBody>
          <a:bodyPr wrap="square">
            <a:spAutoFit/>
          </a:bodyPr>
          <a:lstStyle/>
          <a:p>
            <a:pPr marL="285750" lvl="0" indent="-285750">
              <a:buFont typeface="Arial" panose="020B0604020202020204" pitchFamily="34" charset="0"/>
              <a:buChar char="•"/>
            </a:pPr>
            <a:r>
              <a:rPr lang="pt-PT" b="1" dirty="0" smtClean="0">
                <a:solidFill>
                  <a:srgbClr val="0000FF"/>
                </a:solidFill>
              </a:rPr>
              <a:t>Recuperar</a:t>
            </a:r>
            <a:r>
              <a:rPr lang="pt-PT" dirty="0" smtClean="0">
                <a:solidFill>
                  <a:srgbClr val="0000FF"/>
                </a:solidFill>
              </a:rPr>
              <a:t> </a:t>
            </a:r>
            <a:r>
              <a:rPr lang="pt-PT" dirty="0"/>
              <a:t>as ravinas, repondo a situação correspondente ao campo envolvente: implica o </a:t>
            </a:r>
            <a:r>
              <a:rPr lang="pt-PT" b="1" dirty="0"/>
              <a:t>enchimento</a:t>
            </a:r>
            <a:r>
              <a:rPr lang="pt-PT" dirty="0"/>
              <a:t> dos canais e modelação da superfície com solo retirado das zonas limítrofes. Como se reduz a espessura do solo esta medida só é aplicável para ravinas não muito profundas. Uma vez recuperadas, têm de ser plantadas com vegetação permanente e o escoamento de montante tem de ser desviado</a:t>
            </a:r>
            <a:r>
              <a:rPr lang="pt-PT" dirty="0" smtClean="0"/>
              <a:t>.</a:t>
            </a:r>
            <a:endParaRPr lang="pt-PT" dirty="0"/>
          </a:p>
        </p:txBody>
      </p:sp>
      <p:sp>
        <p:nvSpPr>
          <p:cNvPr id="5" name="Rectangle 4"/>
          <p:cNvSpPr/>
          <p:nvPr/>
        </p:nvSpPr>
        <p:spPr>
          <a:xfrm>
            <a:off x="142875" y="1815629"/>
            <a:ext cx="8823325" cy="584775"/>
          </a:xfrm>
          <a:prstGeom prst="rect">
            <a:avLst/>
          </a:prstGeom>
          <a:solidFill>
            <a:srgbClr val="FFFFCC"/>
          </a:solidFill>
        </p:spPr>
        <p:txBody>
          <a:bodyPr wrap="square">
            <a:spAutoFit/>
          </a:bodyPr>
          <a:lstStyle/>
          <a:p>
            <a:pPr marL="285750" lvl="0" indent="-285750">
              <a:buFont typeface="Arial" panose="020B0604020202020204" pitchFamily="34" charset="0"/>
              <a:buChar char="•"/>
            </a:pPr>
            <a:r>
              <a:rPr lang="pt-PT" b="1" dirty="0" smtClean="0">
                <a:solidFill>
                  <a:srgbClr val="0000FF"/>
                </a:solidFill>
              </a:rPr>
              <a:t>Limitar </a:t>
            </a:r>
            <a:r>
              <a:rPr lang="pt-PT" b="1" dirty="0">
                <a:solidFill>
                  <a:srgbClr val="0000FF"/>
                </a:solidFill>
              </a:rPr>
              <a:t>o desenvolvimento </a:t>
            </a:r>
            <a:r>
              <a:rPr lang="pt-PT" dirty="0"/>
              <a:t>da cabeceira, leito e margens da ravina, de modo a reduzir a sua expansão</a:t>
            </a:r>
            <a:r>
              <a:rPr lang="pt-PT" dirty="0" smtClean="0"/>
              <a:t>.</a:t>
            </a:r>
            <a:endParaRPr lang="pt-PT" dirty="0"/>
          </a:p>
        </p:txBody>
      </p:sp>
      <p:sp>
        <p:nvSpPr>
          <p:cNvPr id="7" name="Rectangle 6"/>
          <p:cNvSpPr/>
          <p:nvPr/>
        </p:nvSpPr>
        <p:spPr>
          <a:xfrm>
            <a:off x="152398" y="2517943"/>
            <a:ext cx="8823325" cy="338554"/>
          </a:xfrm>
          <a:prstGeom prst="rect">
            <a:avLst/>
          </a:prstGeom>
          <a:solidFill>
            <a:srgbClr val="FFFFCC"/>
          </a:solidFill>
        </p:spPr>
        <p:txBody>
          <a:bodyPr wrap="square">
            <a:spAutoFit/>
          </a:bodyPr>
          <a:lstStyle/>
          <a:p>
            <a:r>
              <a:rPr lang="pt-PT" dirty="0" smtClean="0"/>
              <a:t>As </a:t>
            </a:r>
            <a:r>
              <a:rPr lang="pt-PT" dirty="0"/>
              <a:t>estratégias a utilizar passam por</a:t>
            </a:r>
            <a:r>
              <a:rPr lang="pt-PT" dirty="0" smtClean="0"/>
              <a:t>:</a:t>
            </a:r>
            <a:endParaRPr lang="pt-PT" dirty="0"/>
          </a:p>
        </p:txBody>
      </p:sp>
      <p:sp>
        <p:nvSpPr>
          <p:cNvPr id="8" name="Rectangle 7"/>
          <p:cNvSpPr/>
          <p:nvPr/>
        </p:nvSpPr>
        <p:spPr>
          <a:xfrm>
            <a:off x="142875" y="2837447"/>
            <a:ext cx="8823325" cy="584775"/>
          </a:xfrm>
          <a:prstGeom prst="rect">
            <a:avLst/>
          </a:prstGeom>
          <a:solidFill>
            <a:srgbClr val="FFFFCC"/>
          </a:solidFill>
        </p:spPr>
        <p:txBody>
          <a:bodyPr wrap="square">
            <a:spAutoFit/>
          </a:bodyPr>
          <a:lstStyle/>
          <a:p>
            <a:pPr marL="285750" lvl="0" indent="-285750">
              <a:buFont typeface="Arial" panose="020B0604020202020204" pitchFamily="34" charset="0"/>
              <a:buChar char="•"/>
            </a:pPr>
            <a:r>
              <a:rPr lang="pt-PT" b="1" dirty="0" smtClean="0"/>
              <a:t>Reduzir </a:t>
            </a:r>
            <a:r>
              <a:rPr lang="pt-PT" b="1" dirty="0"/>
              <a:t>os caudais de cheia</a:t>
            </a:r>
            <a:r>
              <a:rPr lang="pt-PT" dirty="0"/>
              <a:t>, estabelecendo estruturas que interceptam o escoamento, absorvem a sua energia e o descarregam a velocidades baixas</a:t>
            </a:r>
            <a:r>
              <a:rPr lang="pt-PT" dirty="0" smtClean="0"/>
              <a:t>.</a:t>
            </a:r>
            <a:endParaRPr lang="pt-PT" dirty="0"/>
          </a:p>
        </p:txBody>
      </p:sp>
      <p:sp>
        <p:nvSpPr>
          <p:cNvPr id="9" name="Rectangle 8"/>
          <p:cNvSpPr/>
          <p:nvPr/>
        </p:nvSpPr>
        <p:spPr>
          <a:xfrm>
            <a:off x="123825" y="3386273"/>
            <a:ext cx="8823325" cy="338554"/>
          </a:xfrm>
          <a:prstGeom prst="rect">
            <a:avLst/>
          </a:prstGeom>
          <a:solidFill>
            <a:srgbClr val="FFFFCC"/>
          </a:solidFill>
        </p:spPr>
        <p:txBody>
          <a:bodyPr wrap="square">
            <a:spAutoFit/>
          </a:bodyPr>
          <a:lstStyle/>
          <a:p>
            <a:pPr marL="285750" lvl="0" indent="-285750">
              <a:buFont typeface="Arial" panose="020B0604020202020204" pitchFamily="34" charset="0"/>
              <a:buChar char="•"/>
            </a:pPr>
            <a:r>
              <a:rPr lang="pt-PT" b="1" dirty="0" smtClean="0"/>
              <a:t>Desviar </a:t>
            </a:r>
            <a:r>
              <a:rPr lang="pt-PT" b="1" dirty="0"/>
              <a:t>o escoamento </a:t>
            </a:r>
            <a:r>
              <a:rPr lang="pt-PT" dirty="0"/>
              <a:t>concentrado das zonas possíveis de desenvolver ravinas</a:t>
            </a:r>
            <a:r>
              <a:rPr lang="pt-PT" dirty="0" smtClean="0"/>
              <a:t>.</a:t>
            </a:r>
            <a:endParaRPr lang="pt-PT" dirty="0"/>
          </a:p>
        </p:txBody>
      </p:sp>
      <p:sp>
        <p:nvSpPr>
          <p:cNvPr id="10" name="Rectangle 9"/>
          <p:cNvSpPr/>
          <p:nvPr/>
        </p:nvSpPr>
        <p:spPr>
          <a:xfrm>
            <a:off x="133350" y="3694063"/>
            <a:ext cx="8823325" cy="338554"/>
          </a:xfrm>
          <a:prstGeom prst="rect">
            <a:avLst/>
          </a:prstGeom>
          <a:solidFill>
            <a:srgbClr val="FFFFCC"/>
          </a:solidFill>
        </p:spPr>
        <p:txBody>
          <a:bodyPr wrap="square">
            <a:spAutoFit/>
          </a:bodyPr>
          <a:lstStyle/>
          <a:p>
            <a:pPr marL="285750" lvl="0" indent="-285750">
              <a:buFont typeface="Arial" panose="020B0604020202020204" pitchFamily="34" charset="0"/>
              <a:buChar char="•"/>
            </a:pPr>
            <a:r>
              <a:rPr lang="pt-PT" b="1" dirty="0" smtClean="0"/>
              <a:t>Estabilizar </a:t>
            </a:r>
            <a:r>
              <a:rPr lang="pt-PT" b="1" dirty="0"/>
              <a:t>o leito e as margens </a:t>
            </a:r>
            <a:r>
              <a:rPr lang="pt-PT" dirty="0"/>
              <a:t>se as estratégias anteriores foram insuficientes</a:t>
            </a:r>
            <a:r>
              <a:rPr lang="pt-PT" dirty="0" smtClean="0"/>
              <a:t>.</a:t>
            </a:r>
            <a:endParaRPr lang="pt-PT" dirty="0"/>
          </a:p>
        </p:txBody>
      </p:sp>
      <p:sp>
        <p:nvSpPr>
          <p:cNvPr id="13" name="Rectangle 12"/>
          <p:cNvSpPr/>
          <p:nvPr/>
        </p:nvSpPr>
        <p:spPr>
          <a:xfrm>
            <a:off x="161924" y="4215765"/>
            <a:ext cx="8823325" cy="584775"/>
          </a:xfrm>
          <a:prstGeom prst="rect">
            <a:avLst/>
          </a:prstGeom>
          <a:solidFill>
            <a:srgbClr val="FFFFCC"/>
          </a:solidFill>
        </p:spPr>
        <p:txBody>
          <a:bodyPr wrap="square">
            <a:spAutoFit/>
          </a:bodyPr>
          <a:lstStyle/>
          <a:p>
            <a:r>
              <a:rPr lang="pt-PT" dirty="0" smtClean="0"/>
              <a:t>As </a:t>
            </a:r>
            <a:r>
              <a:rPr lang="pt-PT" dirty="0"/>
              <a:t>ravinas velhas, com escoamento perene, são semelhantes a </a:t>
            </a:r>
            <a:r>
              <a:rPr lang="pt-PT" b="1" dirty="0"/>
              <a:t>torrentes</a:t>
            </a:r>
            <a:r>
              <a:rPr lang="pt-PT" dirty="0"/>
              <a:t>, pelo que o conjunto de medidas de controlo existentes para estas são igualmente aplicáveis às ravinas (Das, 2010). </a:t>
            </a:r>
          </a:p>
        </p:txBody>
      </p:sp>
      <p:sp>
        <p:nvSpPr>
          <p:cNvPr id="14" name="Rectangle 13"/>
          <p:cNvSpPr/>
          <p:nvPr/>
        </p:nvSpPr>
        <p:spPr>
          <a:xfrm>
            <a:off x="139700" y="4787473"/>
            <a:ext cx="8823325" cy="830997"/>
          </a:xfrm>
          <a:prstGeom prst="rect">
            <a:avLst/>
          </a:prstGeom>
          <a:solidFill>
            <a:srgbClr val="FFFFCC"/>
          </a:solidFill>
        </p:spPr>
        <p:txBody>
          <a:bodyPr wrap="square">
            <a:spAutoFit/>
          </a:bodyPr>
          <a:lstStyle/>
          <a:p>
            <a:pPr algn="just"/>
            <a:r>
              <a:rPr lang="pt-PT" dirty="0" smtClean="0"/>
              <a:t>Contudo</a:t>
            </a:r>
            <a:r>
              <a:rPr lang="pt-PT" dirty="0"/>
              <a:t>, dada a dimensão das torrentes, as suas estruturas de controlo são normalmente de grandes dimensões e elevado custo, só se justificando em zonas de elevada densidade populacional e de grande instabilidade geológica. </a:t>
            </a:r>
          </a:p>
        </p:txBody>
      </p:sp>
      <p:sp>
        <p:nvSpPr>
          <p:cNvPr id="15" name="Rectangle 14"/>
          <p:cNvSpPr/>
          <p:nvPr/>
        </p:nvSpPr>
        <p:spPr>
          <a:xfrm>
            <a:off x="168275" y="5597098"/>
            <a:ext cx="8823325" cy="1077218"/>
          </a:xfrm>
          <a:prstGeom prst="rect">
            <a:avLst/>
          </a:prstGeom>
          <a:solidFill>
            <a:srgbClr val="FFFFCC"/>
          </a:solidFill>
        </p:spPr>
        <p:txBody>
          <a:bodyPr wrap="square">
            <a:spAutoFit/>
          </a:bodyPr>
          <a:lstStyle/>
          <a:p>
            <a:pPr algn="just"/>
            <a:r>
              <a:rPr lang="pt-PT" dirty="0" smtClean="0"/>
              <a:t>De </a:t>
            </a:r>
            <a:r>
              <a:rPr lang="pt-PT" dirty="0"/>
              <a:t>um modo geral, no controlo de ravinas é preferível investir em estruturas menores, mais simples e de menor custo (</a:t>
            </a:r>
            <a:r>
              <a:rPr lang="pt-PT" dirty="0" err="1"/>
              <a:t>Heede</a:t>
            </a:r>
            <a:r>
              <a:rPr lang="pt-PT" dirty="0"/>
              <a:t>, 1976</a:t>
            </a:r>
            <a:r>
              <a:rPr lang="pt-PT" dirty="0" smtClean="0"/>
              <a:t>). Aliás</a:t>
            </a:r>
            <a:r>
              <a:rPr lang="pt-PT" dirty="0"/>
              <a:t>, segundo FAO (1986), as estruturas como barragens de alvenaria argamassada e mesmo de betão utilizadas na correcção torrencial são</a:t>
            </a:r>
            <a:r>
              <a:rPr lang="pt-PT" b="1" dirty="0"/>
              <a:t> </a:t>
            </a:r>
            <a:r>
              <a:rPr lang="pt-PT" dirty="0"/>
              <a:t>desnecessárias no controlo de ravinas, quer do ponto de vista técnico como económico.</a:t>
            </a:r>
          </a:p>
        </p:txBody>
      </p:sp>
    </p:spTree>
    <p:extLst>
      <p:ext uri="{BB962C8B-B14F-4D97-AF65-F5344CB8AC3E}">
        <p14:creationId xmlns:p14="http://schemas.microsoft.com/office/powerpoint/2010/main" val="171625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8749" y="311616"/>
            <a:ext cx="8823325" cy="338554"/>
          </a:xfrm>
          <a:prstGeom prst="rect">
            <a:avLst/>
          </a:prstGeom>
          <a:solidFill>
            <a:srgbClr val="FFFFCC"/>
          </a:solidFill>
        </p:spPr>
        <p:txBody>
          <a:bodyPr wrap="square">
            <a:spAutoFit/>
          </a:bodyPr>
          <a:lstStyle/>
          <a:p>
            <a:r>
              <a:rPr lang="pt-PT" b="1" i="1" dirty="0" smtClean="0"/>
              <a:t>Medidas de prevenção</a:t>
            </a:r>
            <a:endParaRPr lang="pt-PT" b="1" i="1" dirty="0"/>
          </a:p>
        </p:txBody>
      </p:sp>
      <p:sp>
        <p:nvSpPr>
          <p:cNvPr id="8" name="Rectangle 7"/>
          <p:cNvSpPr/>
          <p:nvPr/>
        </p:nvSpPr>
        <p:spPr>
          <a:xfrm>
            <a:off x="158750" y="644098"/>
            <a:ext cx="8823325" cy="584775"/>
          </a:xfrm>
          <a:prstGeom prst="rect">
            <a:avLst/>
          </a:prstGeom>
          <a:solidFill>
            <a:srgbClr val="FFFFCC"/>
          </a:solidFill>
        </p:spPr>
        <p:txBody>
          <a:bodyPr wrap="square">
            <a:spAutoFit/>
          </a:bodyPr>
          <a:lstStyle/>
          <a:p>
            <a:pPr algn="just"/>
            <a:r>
              <a:rPr lang="pt-PT" dirty="0"/>
              <a:t>As principais formas de prevenção da formação de ravinas passam </a:t>
            </a:r>
            <a:r>
              <a:rPr lang="pt-PT" dirty="0" smtClean="0"/>
              <a:t>por (</a:t>
            </a:r>
            <a:r>
              <a:rPr lang="pt-PT" dirty="0"/>
              <a:t>FAO, 1986; Blanco e </a:t>
            </a:r>
            <a:r>
              <a:rPr lang="pt-PT" dirty="0" err="1"/>
              <a:t>Lal</a:t>
            </a:r>
            <a:r>
              <a:rPr lang="pt-PT" dirty="0"/>
              <a:t>, 2008</a:t>
            </a:r>
            <a:r>
              <a:rPr lang="pt-PT" dirty="0" smtClean="0"/>
              <a:t>):</a:t>
            </a:r>
            <a:endParaRPr lang="pt-PT" dirty="0"/>
          </a:p>
        </p:txBody>
      </p:sp>
      <p:sp>
        <p:nvSpPr>
          <p:cNvPr id="9" name="Rectangle 8"/>
          <p:cNvSpPr/>
          <p:nvPr/>
        </p:nvSpPr>
        <p:spPr>
          <a:xfrm>
            <a:off x="149225" y="1203900"/>
            <a:ext cx="8823325" cy="584775"/>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Uma </a:t>
            </a:r>
            <a:r>
              <a:rPr lang="pt-PT" dirty="0"/>
              <a:t>adequada </a:t>
            </a:r>
            <a:r>
              <a:rPr lang="pt-PT" b="1" dirty="0">
                <a:solidFill>
                  <a:srgbClr val="0000FF"/>
                </a:solidFill>
              </a:rPr>
              <a:t>gestão do solo</a:t>
            </a:r>
            <a:r>
              <a:rPr lang="pt-PT" dirty="0"/>
              <a:t> da bacia hidrográfica, sobretudo a montante das zonas mais susceptíveis, de modo a reduzir e regular os caudais de </a:t>
            </a:r>
            <a:r>
              <a:rPr lang="pt-PT" dirty="0" smtClean="0"/>
              <a:t>cheia,</a:t>
            </a:r>
            <a:endParaRPr lang="pt-PT" dirty="0"/>
          </a:p>
        </p:txBody>
      </p:sp>
      <p:sp>
        <p:nvSpPr>
          <p:cNvPr id="10" name="Rectangle 9"/>
          <p:cNvSpPr/>
          <p:nvPr/>
        </p:nvSpPr>
        <p:spPr>
          <a:xfrm>
            <a:off x="158750" y="1741050"/>
            <a:ext cx="8823325" cy="584775"/>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por </a:t>
            </a:r>
            <a:r>
              <a:rPr lang="pt-PT" b="1" dirty="0">
                <a:solidFill>
                  <a:srgbClr val="0000FF"/>
                </a:solidFill>
              </a:rPr>
              <a:t>medidas mecânicas</a:t>
            </a:r>
            <a:r>
              <a:rPr lang="pt-PT" dirty="0">
                <a:solidFill>
                  <a:srgbClr val="0000FF"/>
                </a:solidFill>
              </a:rPr>
              <a:t> </a:t>
            </a:r>
            <a:r>
              <a:rPr lang="pt-PT" dirty="0"/>
              <a:t>que melhorem a capacidade de infiltração e de retenção de água acima da área de ravinas e entre as ramificações ravinares </a:t>
            </a:r>
            <a:r>
              <a:rPr lang="pt-PT" dirty="0" smtClean="0"/>
              <a:t>e</a:t>
            </a:r>
            <a:endParaRPr lang="pt-PT" dirty="0"/>
          </a:p>
        </p:txBody>
      </p:sp>
      <p:sp>
        <p:nvSpPr>
          <p:cNvPr id="11" name="Rectangle 10"/>
          <p:cNvSpPr/>
          <p:nvPr/>
        </p:nvSpPr>
        <p:spPr>
          <a:xfrm>
            <a:off x="142875" y="2287725"/>
            <a:ext cx="8823325"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por </a:t>
            </a:r>
            <a:r>
              <a:rPr lang="pt-PT" b="1" dirty="0">
                <a:solidFill>
                  <a:srgbClr val="0000FF"/>
                </a:solidFill>
              </a:rPr>
              <a:t>desviar o escoamento superficial </a:t>
            </a:r>
            <a:r>
              <a:rPr lang="pt-PT" dirty="0"/>
              <a:t>da área de ravina(s</a:t>
            </a:r>
            <a:r>
              <a:rPr lang="pt-PT" dirty="0" smtClean="0"/>
              <a:t>).</a:t>
            </a:r>
            <a:endParaRPr lang="pt-PT" dirty="0"/>
          </a:p>
        </p:txBody>
      </p:sp>
      <p:sp>
        <p:nvSpPr>
          <p:cNvPr id="12" name="Rectangle 11"/>
          <p:cNvSpPr/>
          <p:nvPr/>
        </p:nvSpPr>
        <p:spPr>
          <a:xfrm>
            <a:off x="158749" y="2879199"/>
            <a:ext cx="8823325" cy="338554"/>
          </a:xfrm>
          <a:prstGeom prst="rect">
            <a:avLst/>
          </a:prstGeom>
          <a:solidFill>
            <a:srgbClr val="FFFFCC"/>
          </a:solidFill>
        </p:spPr>
        <p:txBody>
          <a:bodyPr wrap="square">
            <a:spAutoFit/>
          </a:bodyPr>
          <a:lstStyle/>
          <a:p>
            <a:pPr algn="just"/>
            <a:r>
              <a:rPr lang="pt-PT" dirty="0"/>
              <a:t>As práticas de </a:t>
            </a:r>
            <a:r>
              <a:rPr lang="pt-PT" b="1" dirty="0"/>
              <a:t>gestão do solo </a:t>
            </a:r>
            <a:r>
              <a:rPr lang="pt-PT" dirty="0"/>
              <a:t>a promover </a:t>
            </a:r>
            <a:r>
              <a:rPr lang="pt-PT" dirty="0" smtClean="0"/>
              <a:t>na </a:t>
            </a:r>
            <a:r>
              <a:rPr lang="pt-PT" dirty="0"/>
              <a:t>bacia hidrográfica são</a:t>
            </a:r>
            <a:r>
              <a:rPr lang="pt-PT" dirty="0" smtClean="0"/>
              <a:t>:</a:t>
            </a:r>
            <a:endParaRPr lang="pt-PT" dirty="0"/>
          </a:p>
        </p:txBody>
      </p:sp>
      <p:sp>
        <p:nvSpPr>
          <p:cNvPr id="13" name="Rectangle 12"/>
          <p:cNvSpPr/>
          <p:nvPr/>
        </p:nvSpPr>
        <p:spPr>
          <a:xfrm>
            <a:off x="133350" y="3189178"/>
            <a:ext cx="8823325" cy="584775"/>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dirty="0" smtClean="0"/>
              <a:t>O </a:t>
            </a:r>
            <a:r>
              <a:rPr lang="pt-PT" dirty="0"/>
              <a:t>uso de lavouras conservativas, faixas de protecção, lavoura segundo as curvas de nível, culturas em faixas, etc</a:t>
            </a:r>
            <a:r>
              <a:rPr lang="pt-PT" dirty="0" smtClean="0"/>
              <a:t>.</a:t>
            </a:r>
            <a:endParaRPr lang="pt-PT" dirty="0"/>
          </a:p>
        </p:txBody>
      </p:sp>
      <p:sp>
        <p:nvSpPr>
          <p:cNvPr id="14" name="Rectangle 13"/>
          <p:cNvSpPr/>
          <p:nvPr/>
        </p:nvSpPr>
        <p:spPr>
          <a:xfrm>
            <a:off x="152400" y="3726328"/>
            <a:ext cx="8823325" cy="338554"/>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dirty="0" smtClean="0"/>
              <a:t>A </a:t>
            </a:r>
            <a:r>
              <a:rPr lang="pt-PT" dirty="0"/>
              <a:t>prevenção de fogos florestais, de queimadas e de cortes ilegais</a:t>
            </a:r>
            <a:r>
              <a:rPr lang="pt-PT" dirty="0" smtClean="0"/>
              <a:t>.</a:t>
            </a:r>
            <a:endParaRPr lang="pt-PT" dirty="0"/>
          </a:p>
        </p:txBody>
      </p:sp>
      <p:sp>
        <p:nvSpPr>
          <p:cNvPr id="15" name="Rectangle 14"/>
          <p:cNvSpPr/>
          <p:nvPr/>
        </p:nvSpPr>
        <p:spPr>
          <a:xfrm>
            <a:off x="133350" y="4026545"/>
            <a:ext cx="8823325" cy="338554"/>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dirty="0" smtClean="0"/>
              <a:t>O </a:t>
            </a:r>
            <a:r>
              <a:rPr lang="pt-PT" dirty="0"/>
              <a:t>controlo do </a:t>
            </a:r>
            <a:r>
              <a:rPr lang="pt-PT" dirty="0" smtClean="0"/>
              <a:t>pastoreio </a:t>
            </a:r>
            <a:r>
              <a:rPr lang="pt-PT" dirty="0"/>
              <a:t>e </a:t>
            </a:r>
            <a:r>
              <a:rPr lang="pt-PT" dirty="0" smtClean="0"/>
              <a:t>instalação de </a:t>
            </a:r>
            <a:r>
              <a:rPr lang="pt-PT" dirty="0"/>
              <a:t>pastagens</a:t>
            </a:r>
            <a:r>
              <a:rPr lang="pt-PT" dirty="0" smtClean="0"/>
              <a:t>.</a:t>
            </a:r>
            <a:endParaRPr lang="pt-PT" dirty="0"/>
          </a:p>
        </p:txBody>
      </p:sp>
      <p:sp>
        <p:nvSpPr>
          <p:cNvPr id="16" name="Rectangle 15"/>
          <p:cNvSpPr/>
          <p:nvPr/>
        </p:nvSpPr>
        <p:spPr>
          <a:xfrm>
            <a:off x="152400" y="4336524"/>
            <a:ext cx="8823325" cy="338554"/>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dirty="0" smtClean="0"/>
              <a:t>A </a:t>
            </a:r>
            <a:r>
              <a:rPr lang="pt-PT" dirty="0"/>
              <a:t>manutenção da fertilidade e estabilidade do solo nas áreas agro-florestais e/ou agrícolas</a:t>
            </a:r>
            <a:r>
              <a:rPr lang="pt-PT" dirty="0" smtClean="0"/>
              <a:t>.</a:t>
            </a:r>
            <a:endParaRPr lang="pt-PT" dirty="0"/>
          </a:p>
        </p:txBody>
      </p:sp>
      <p:sp>
        <p:nvSpPr>
          <p:cNvPr id="17" name="Rectangle 16"/>
          <p:cNvSpPr/>
          <p:nvPr/>
        </p:nvSpPr>
        <p:spPr>
          <a:xfrm>
            <a:off x="149225" y="4641324"/>
            <a:ext cx="8823325" cy="338554"/>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dirty="0" smtClean="0"/>
              <a:t>O </a:t>
            </a:r>
            <a:r>
              <a:rPr lang="pt-PT" dirty="0"/>
              <a:t>controlo da construção de estradas e da exploração mineira</a:t>
            </a:r>
            <a:r>
              <a:rPr lang="pt-PT" dirty="0" smtClean="0"/>
              <a:t>.</a:t>
            </a:r>
            <a:endParaRPr lang="pt-PT" dirty="0"/>
          </a:p>
        </p:txBody>
      </p:sp>
      <p:sp>
        <p:nvSpPr>
          <p:cNvPr id="18" name="Rectangle 17"/>
          <p:cNvSpPr/>
          <p:nvPr/>
        </p:nvSpPr>
        <p:spPr>
          <a:xfrm>
            <a:off x="168275" y="4936599"/>
            <a:ext cx="8823325"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A </a:t>
            </a:r>
            <a:r>
              <a:rPr lang="pt-PT" dirty="0"/>
              <a:t>estabilização imediata da erosão laminar e em sulcos e de ravinas incipientes.</a:t>
            </a:r>
          </a:p>
        </p:txBody>
      </p:sp>
      <p:sp>
        <p:nvSpPr>
          <p:cNvPr id="19" name="Rectangle 18"/>
          <p:cNvSpPr/>
          <p:nvPr/>
        </p:nvSpPr>
        <p:spPr>
          <a:xfrm>
            <a:off x="169862" y="5596206"/>
            <a:ext cx="8802688" cy="338554"/>
          </a:xfrm>
          <a:prstGeom prst="rect">
            <a:avLst/>
          </a:prstGeom>
          <a:solidFill>
            <a:srgbClr val="FFFFCC"/>
          </a:solidFill>
        </p:spPr>
        <p:txBody>
          <a:bodyPr wrap="square">
            <a:spAutoFit/>
          </a:bodyPr>
          <a:lstStyle/>
          <a:p>
            <a:pPr algn="just"/>
            <a:r>
              <a:rPr lang="pt-PT" dirty="0"/>
              <a:t>As </a:t>
            </a:r>
            <a:r>
              <a:rPr lang="pt-PT" b="1" dirty="0"/>
              <a:t>medidas mecânicas </a:t>
            </a:r>
            <a:r>
              <a:rPr lang="pt-PT" dirty="0"/>
              <a:t>que melhoram a capacidade de infiltração e de retenção de água são</a:t>
            </a:r>
            <a:r>
              <a:rPr lang="pt-PT" dirty="0" smtClean="0"/>
              <a:t>:</a:t>
            </a:r>
            <a:endParaRPr lang="pt-PT" dirty="0"/>
          </a:p>
        </p:txBody>
      </p:sp>
      <p:sp>
        <p:nvSpPr>
          <p:cNvPr id="20" name="Rectangle 19"/>
          <p:cNvSpPr/>
          <p:nvPr/>
        </p:nvSpPr>
        <p:spPr>
          <a:xfrm>
            <a:off x="141287" y="5887135"/>
            <a:ext cx="8802688"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Banquetas </a:t>
            </a:r>
            <a:r>
              <a:rPr lang="pt-PT" dirty="0"/>
              <a:t>de conservação, terraços, sebes, faxinas.</a:t>
            </a:r>
          </a:p>
        </p:txBody>
      </p:sp>
    </p:spTree>
    <p:extLst>
      <p:ext uri="{BB962C8B-B14F-4D97-AF65-F5344CB8AC3E}">
        <p14:creationId xmlns:p14="http://schemas.microsoft.com/office/powerpoint/2010/main" val="289841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3349" y="283399"/>
            <a:ext cx="8867775" cy="338554"/>
          </a:xfrm>
          <a:prstGeom prst="rect">
            <a:avLst/>
          </a:prstGeom>
          <a:solidFill>
            <a:srgbClr val="FFFFCC"/>
          </a:solidFill>
        </p:spPr>
        <p:txBody>
          <a:bodyPr wrap="square">
            <a:spAutoFit/>
          </a:bodyPr>
          <a:lstStyle/>
          <a:p>
            <a:pPr algn="just"/>
            <a:r>
              <a:rPr lang="pt-PT" dirty="0"/>
              <a:t>O </a:t>
            </a:r>
            <a:r>
              <a:rPr lang="pt-PT" b="1" dirty="0"/>
              <a:t>desvio do escoamento superficial </a:t>
            </a:r>
            <a:r>
              <a:rPr lang="pt-PT" dirty="0"/>
              <a:t>da área de ravina</a:t>
            </a:r>
            <a:r>
              <a:rPr lang="pt-PT" b="1" dirty="0"/>
              <a:t> </a:t>
            </a:r>
            <a:r>
              <a:rPr lang="pt-PT" dirty="0"/>
              <a:t>faz-se através de</a:t>
            </a:r>
            <a:r>
              <a:rPr lang="pt-PT" dirty="0" smtClean="0"/>
              <a:t>:</a:t>
            </a:r>
            <a:endParaRPr lang="pt-PT" dirty="0"/>
          </a:p>
        </p:txBody>
      </p:sp>
      <p:sp>
        <p:nvSpPr>
          <p:cNvPr id="5" name="Rectangle 4"/>
          <p:cNvSpPr/>
          <p:nvPr/>
        </p:nvSpPr>
        <p:spPr>
          <a:xfrm>
            <a:off x="142875" y="607249"/>
            <a:ext cx="8867775" cy="830997"/>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dirty="0" smtClean="0"/>
              <a:t>Valas </a:t>
            </a:r>
            <a:r>
              <a:rPr lang="pt-PT" dirty="0"/>
              <a:t>de encosta ou canais de desvio, construídos acima da cabeceira das ravinas, de modo a descarregar o escoamento em linhas de água naturais, valas vegetalizadas, ou zonas rochosas e estáveis não susceptíveis à erosão, como esquematizado na Fig. </a:t>
            </a:r>
            <a:r>
              <a:rPr lang="pt-PT" dirty="0" smtClean="0"/>
              <a:t>13.4.</a:t>
            </a:r>
            <a:endParaRPr lang="pt-PT" dirty="0"/>
          </a:p>
        </p:txBody>
      </p:sp>
      <p:pic>
        <p:nvPicPr>
          <p:cNvPr id="6" name="Picture 5" descr="http://www.fao.org/docrep/006/ad082e/images/05.jpg"/>
          <p:cNvPicPr>
            <a:picLocks noChangeAspect="1"/>
          </p:cNvPicPr>
          <p:nvPr/>
        </p:nvPicPr>
        <p:blipFill rotWithShape="1">
          <a:blip r:embed="rId2">
            <a:extLst>
              <a:ext uri="{28A0092B-C50C-407E-A947-70E740481C1C}">
                <a14:useLocalDpi xmlns:a14="http://schemas.microsoft.com/office/drawing/2010/main" val="0"/>
              </a:ext>
            </a:extLst>
          </a:blip>
          <a:srcRect l="517" t="1354" r="-517" b="16290"/>
          <a:stretch/>
        </p:blipFill>
        <p:spPr bwMode="auto">
          <a:xfrm>
            <a:off x="2405731" y="1905753"/>
            <a:ext cx="4320000" cy="3127690"/>
          </a:xfrm>
          <a:prstGeom prst="rect">
            <a:avLst/>
          </a:prstGeom>
          <a:noFill/>
          <a:ln>
            <a:noFill/>
          </a:ln>
        </p:spPr>
      </p:pic>
      <p:sp>
        <p:nvSpPr>
          <p:cNvPr id="7" name="Rectangle 6"/>
          <p:cNvSpPr/>
          <p:nvPr/>
        </p:nvSpPr>
        <p:spPr>
          <a:xfrm>
            <a:off x="2298151" y="5020928"/>
            <a:ext cx="4500661" cy="523220"/>
          </a:xfrm>
          <a:prstGeom prst="rect">
            <a:avLst/>
          </a:prstGeom>
          <a:solidFill>
            <a:srgbClr val="FFFFCC"/>
          </a:solidFill>
        </p:spPr>
        <p:txBody>
          <a:bodyPr wrap="square">
            <a:spAutoFit/>
          </a:bodyPr>
          <a:lstStyle/>
          <a:p>
            <a:pPr algn="just"/>
            <a:r>
              <a:rPr lang="pt-PT" sz="1400" b="1" dirty="0" smtClean="0"/>
              <a:t>Figura 13.4 </a:t>
            </a:r>
            <a:r>
              <a:rPr lang="pt-PT" sz="1400" dirty="0" smtClean="0"/>
              <a:t>Controlo de </a:t>
            </a:r>
            <a:r>
              <a:rPr lang="en-US" sz="1400" dirty="0" err="1" smtClean="0"/>
              <a:t>ravina</a:t>
            </a:r>
            <a:r>
              <a:rPr lang="en-US" sz="1400" dirty="0" smtClean="0"/>
              <a:t> com </a:t>
            </a:r>
            <a:r>
              <a:rPr lang="en-US" sz="1400" dirty="0" err="1" smtClean="0"/>
              <a:t>dreno</a:t>
            </a:r>
            <a:r>
              <a:rPr lang="en-US" sz="1400" dirty="0" smtClean="0"/>
              <a:t> superficial de </a:t>
            </a:r>
            <a:r>
              <a:rPr lang="en-US" sz="1400" dirty="0" err="1" smtClean="0"/>
              <a:t>cintura</a:t>
            </a:r>
            <a:r>
              <a:rPr lang="en-US" sz="1400" dirty="0" smtClean="0"/>
              <a:t> </a:t>
            </a:r>
            <a:r>
              <a:rPr lang="en-US" sz="1200" dirty="0" smtClean="0"/>
              <a:t>(</a:t>
            </a:r>
            <a:r>
              <a:rPr lang="en-US" sz="1200" dirty="0" err="1" smtClean="0"/>
              <a:t>Fonte</a:t>
            </a:r>
            <a:r>
              <a:rPr lang="en-US" sz="1200" dirty="0"/>
              <a:t>: FAO, </a:t>
            </a:r>
            <a:r>
              <a:rPr lang="en-US" sz="1200" dirty="0" smtClean="0"/>
              <a:t>1986)</a:t>
            </a:r>
            <a:endParaRPr lang="en-US" sz="1400" dirty="0"/>
          </a:p>
        </p:txBody>
      </p:sp>
      <p:sp>
        <p:nvSpPr>
          <p:cNvPr id="8" name="Rectangle 7"/>
          <p:cNvSpPr/>
          <p:nvPr/>
        </p:nvSpPr>
        <p:spPr>
          <a:xfrm>
            <a:off x="133350" y="5854038"/>
            <a:ext cx="8867774" cy="584775"/>
          </a:xfrm>
          <a:prstGeom prst="rect">
            <a:avLst/>
          </a:prstGeom>
          <a:solidFill>
            <a:srgbClr val="FFFFCC"/>
          </a:solidFill>
        </p:spPr>
        <p:txBody>
          <a:bodyPr wrap="square">
            <a:spAutoFit/>
          </a:bodyPr>
          <a:lstStyle/>
          <a:p>
            <a:pPr algn="just"/>
            <a:r>
              <a:rPr lang="pt-PT" dirty="0"/>
              <a:t>Estas valas de encosta aparecem frequentemente associadas a outras estruturas, como barragens de terra e de alvenaria</a:t>
            </a:r>
            <a:r>
              <a:rPr lang="pt-PT" dirty="0" smtClean="0"/>
              <a:t>.</a:t>
            </a:r>
            <a:endParaRPr lang="pt-PT" dirty="0"/>
          </a:p>
        </p:txBody>
      </p:sp>
    </p:spTree>
    <p:extLst>
      <p:ext uri="{BB962C8B-B14F-4D97-AF65-F5344CB8AC3E}">
        <p14:creationId xmlns:p14="http://schemas.microsoft.com/office/powerpoint/2010/main" val="361232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 y="386688"/>
            <a:ext cx="8867774" cy="830997"/>
          </a:xfrm>
          <a:prstGeom prst="rect">
            <a:avLst/>
          </a:prstGeom>
          <a:solidFill>
            <a:srgbClr val="FFFFCC"/>
          </a:solidFill>
        </p:spPr>
        <p:txBody>
          <a:bodyPr wrap="square">
            <a:spAutoFit/>
          </a:bodyPr>
          <a:lstStyle/>
          <a:p>
            <a:pPr algn="just"/>
            <a:r>
              <a:rPr lang="pt-PT" dirty="0" smtClean="0"/>
              <a:t>As valas devem </a:t>
            </a:r>
            <a:r>
              <a:rPr lang="pt-PT" dirty="0"/>
              <a:t>colocar-se acima da cabeça da ravina a uma distância de 3 a 4 vezes a profundidade da ravina (El-</a:t>
            </a:r>
            <a:r>
              <a:rPr lang="pt-PT" dirty="0" err="1"/>
              <a:t>Swaify</a:t>
            </a:r>
            <a:r>
              <a:rPr lang="pt-PT" dirty="0"/>
              <a:t>, 1982), ter declives inferiores a 1 % (o aconselhado é 0,5 %), podendo estes aumentar para 3 % se forem vegetalizadas (FAO, 1986</a:t>
            </a:r>
            <a:r>
              <a:rPr lang="pt-PT" dirty="0" smtClean="0"/>
              <a:t>).</a:t>
            </a:r>
            <a:endParaRPr lang="pt-PT" dirty="0"/>
          </a:p>
        </p:txBody>
      </p:sp>
      <p:sp>
        <p:nvSpPr>
          <p:cNvPr id="3" name="Rectangle 2"/>
          <p:cNvSpPr/>
          <p:nvPr/>
        </p:nvSpPr>
        <p:spPr>
          <a:xfrm>
            <a:off x="133350" y="1177263"/>
            <a:ext cx="8867774" cy="830997"/>
          </a:xfrm>
          <a:prstGeom prst="rect">
            <a:avLst/>
          </a:prstGeom>
          <a:solidFill>
            <a:srgbClr val="FFFFCC"/>
          </a:solidFill>
        </p:spPr>
        <p:txBody>
          <a:bodyPr wrap="square">
            <a:spAutoFit/>
          </a:bodyPr>
          <a:lstStyle/>
          <a:p>
            <a:pPr algn="just"/>
            <a:r>
              <a:rPr lang="pt-PT" dirty="0" smtClean="0"/>
              <a:t>Devem </a:t>
            </a:r>
            <a:r>
              <a:rPr lang="pt-PT" dirty="0"/>
              <a:t>ser suficientemente largas para escoar toda a água descarregada da bacia de apanhamento da ravina em períodos de cheia, considerando-se normalmente para o seu dimensionamento o caudal de cheia com o tempo de retorno de 10 anos.</a:t>
            </a:r>
          </a:p>
        </p:txBody>
      </p:sp>
      <p:sp>
        <p:nvSpPr>
          <p:cNvPr id="4" name="Rectangle 3"/>
          <p:cNvSpPr/>
          <p:nvPr/>
        </p:nvSpPr>
        <p:spPr>
          <a:xfrm>
            <a:off x="154373" y="2542696"/>
            <a:ext cx="8794750" cy="584775"/>
          </a:xfrm>
          <a:prstGeom prst="rect">
            <a:avLst/>
          </a:prstGeom>
          <a:solidFill>
            <a:srgbClr val="FFFFCC"/>
          </a:solidFill>
        </p:spPr>
        <p:txBody>
          <a:bodyPr wrap="square">
            <a:spAutoFit/>
          </a:bodyPr>
          <a:lstStyle/>
          <a:p>
            <a:pPr algn="just"/>
            <a:r>
              <a:rPr lang="pt-PT" dirty="0" smtClean="0"/>
              <a:t>No Quadro 13.3 apresenta-se a ordem de grandeza das suas características e na Fig. 13.5 um perfil típico.</a:t>
            </a:r>
            <a:endParaRPr lang="pt-PT" dirty="0"/>
          </a:p>
        </p:txBody>
      </p:sp>
      <p:graphicFrame>
        <p:nvGraphicFramePr>
          <p:cNvPr id="5" name="Table 4"/>
          <p:cNvGraphicFramePr>
            <a:graphicFrameLocks noGrp="1"/>
          </p:cNvGraphicFramePr>
          <p:nvPr>
            <p:extLst>
              <p:ext uri="{D42A27DB-BD31-4B8C-83A1-F6EECF244321}">
                <p14:modId xmlns:p14="http://schemas.microsoft.com/office/powerpoint/2010/main" val="3025503047"/>
              </p:ext>
            </p:extLst>
          </p:nvPr>
        </p:nvGraphicFramePr>
        <p:xfrm>
          <a:off x="781814" y="3774798"/>
          <a:ext cx="7560000" cy="2722880"/>
        </p:xfrm>
        <a:graphic>
          <a:graphicData uri="http://schemas.openxmlformats.org/drawingml/2006/table">
            <a:tbl>
              <a:tblPr firstRow="1" bandRow="1">
                <a:tableStyleId>{2D5ABB26-0587-4C30-8999-92F81FD0307C}</a:tableStyleId>
              </a:tblPr>
              <a:tblGrid>
                <a:gridCol w="1188000"/>
                <a:gridCol w="648000"/>
                <a:gridCol w="648000"/>
                <a:gridCol w="648000"/>
                <a:gridCol w="648000"/>
                <a:gridCol w="648000"/>
                <a:gridCol w="648000"/>
                <a:gridCol w="648000"/>
                <a:gridCol w="648000"/>
                <a:gridCol w="1188000"/>
              </a:tblGrid>
              <a:tr h="370840">
                <a:tc rowSpan="3">
                  <a:txBody>
                    <a:bodyPr/>
                    <a:lstStyle/>
                    <a:p>
                      <a:pPr algn="ctr"/>
                      <a:r>
                        <a:rPr lang="pt-PT" sz="1200" b="1" dirty="0" smtClean="0">
                          <a:solidFill>
                            <a:schemeClr val="bg1"/>
                          </a:solidFill>
                        </a:rPr>
                        <a:t>Profundidade</a:t>
                      </a:r>
                    </a:p>
                    <a:p>
                      <a:pPr algn="ctr"/>
                      <a:r>
                        <a:rPr lang="pt-PT" sz="1200" b="1" dirty="0" smtClean="0">
                          <a:solidFill>
                            <a:schemeClr val="bg1"/>
                          </a:solidFill>
                        </a:rPr>
                        <a:t>(m)</a:t>
                      </a:r>
                      <a:endParaRPr lang="pt-PT" sz="1200" b="1" dirty="0">
                        <a:solidFill>
                          <a:schemeClr val="bg1"/>
                        </a:solidFill>
                      </a:endParaRPr>
                    </a:p>
                  </a:txBody>
                  <a:tcPr anchor="ctr">
                    <a:lnL w="19050" cap="flat" cmpd="sng" algn="ctr">
                      <a:solidFill>
                        <a:srgbClr val="0000FF"/>
                      </a:solidFill>
                      <a:prstDash val="solid"/>
                      <a:round/>
                      <a:headEnd type="none" w="med" len="med"/>
                      <a:tailEnd type="none" w="med" len="med"/>
                    </a:lnL>
                    <a:lnB w="19050" cap="flat" cmpd="sng" algn="ctr">
                      <a:solidFill>
                        <a:srgbClr val="0000FF"/>
                      </a:solidFill>
                      <a:prstDash val="solid"/>
                      <a:round/>
                      <a:headEnd type="none" w="med" len="med"/>
                      <a:tailEnd type="none" w="med" len="med"/>
                    </a:lnB>
                    <a:solidFill>
                      <a:srgbClr val="0000FF"/>
                    </a:solidFill>
                  </a:tcPr>
                </a:tc>
                <a:tc gridSpan="4">
                  <a:txBody>
                    <a:bodyPr/>
                    <a:lstStyle/>
                    <a:p>
                      <a:pPr algn="ctr"/>
                      <a:r>
                        <a:rPr lang="pt-PT" sz="1200" b="1" dirty="0" smtClean="0">
                          <a:solidFill>
                            <a:schemeClr val="bg1"/>
                          </a:solidFill>
                        </a:rPr>
                        <a:t>Largura</a:t>
                      </a:r>
                    </a:p>
                    <a:p>
                      <a:pPr algn="ctr"/>
                      <a:r>
                        <a:rPr lang="pt-PT" sz="1200" b="1" dirty="0" smtClean="0">
                          <a:solidFill>
                            <a:schemeClr val="bg1"/>
                          </a:solidFill>
                        </a:rPr>
                        <a:t>(m)</a:t>
                      </a:r>
                      <a:endParaRPr lang="pt-PT" sz="1200" b="1" dirty="0">
                        <a:solidFill>
                          <a:schemeClr val="bg1"/>
                        </a:solidFill>
                      </a:endParaRPr>
                    </a:p>
                  </a:txBody>
                  <a:tcPr anchor="ctr">
                    <a:lnB w="12700" cap="flat" cmpd="sng" algn="ctr">
                      <a:solidFill>
                        <a:schemeClr val="bg1"/>
                      </a:solidFill>
                      <a:prstDash val="solid"/>
                      <a:round/>
                      <a:headEnd type="none" w="med" len="med"/>
                      <a:tailEnd type="none" w="med" len="med"/>
                    </a:lnB>
                    <a:solidFill>
                      <a:srgbClr val="0000FF"/>
                    </a:solidFill>
                  </a:tcPr>
                </a:tc>
                <a:tc hMerge="1">
                  <a:txBody>
                    <a:bodyPr/>
                    <a:lstStyle/>
                    <a:p>
                      <a:pPr algn="ctr"/>
                      <a:endParaRPr lang="pt-PT" sz="1200" b="1" dirty="0">
                        <a:solidFill>
                          <a:schemeClr val="bg1"/>
                        </a:solidFill>
                      </a:endParaRPr>
                    </a:p>
                  </a:txBody>
                  <a:tcPr anchor="ctr">
                    <a:lnB w="19050" cap="flat" cmpd="sng" algn="ctr">
                      <a:solidFill>
                        <a:srgbClr val="0000FF"/>
                      </a:solidFill>
                      <a:prstDash val="solid"/>
                      <a:round/>
                      <a:headEnd type="none" w="med" len="med"/>
                      <a:tailEnd type="none" w="med" len="med"/>
                    </a:lnB>
                    <a:solidFill>
                      <a:srgbClr val="0000FF"/>
                    </a:solidFill>
                  </a:tcPr>
                </a:tc>
                <a:tc hMerge="1">
                  <a:txBody>
                    <a:bodyPr/>
                    <a:lstStyle/>
                    <a:p>
                      <a:pPr algn="ctr"/>
                      <a:endParaRPr lang="pt-PT" sz="1200" b="1" dirty="0">
                        <a:solidFill>
                          <a:schemeClr val="bg1"/>
                        </a:solidFill>
                      </a:endParaRPr>
                    </a:p>
                  </a:txBody>
                  <a:tcPr anchor="ctr">
                    <a:lnB w="19050" cap="flat" cmpd="sng" algn="ctr">
                      <a:solidFill>
                        <a:srgbClr val="0000FF"/>
                      </a:solidFill>
                      <a:prstDash val="solid"/>
                      <a:round/>
                      <a:headEnd type="none" w="med" len="med"/>
                      <a:tailEnd type="none" w="med" len="med"/>
                    </a:lnB>
                    <a:solidFill>
                      <a:srgbClr val="0000FF"/>
                    </a:solidFill>
                  </a:tcPr>
                </a:tc>
                <a:tc hMerge="1">
                  <a:txBody>
                    <a:bodyPr/>
                    <a:lstStyle/>
                    <a:p>
                      <a:pPr algn="ctr"/>
                      <a:endParaRPr lang="pt-PT" sz="1200" b="1" dirty="0">
                        <a:solidFill>
                          <a:schemeClr val="bg1"/>
                        </a:solidFill>
                      </a:endParaRPr>
                    </a:p>
                  </a:txBody>
                  <a:tcPr anchor="ctr">
                    <a:lnB w="19050" cap="flat" cmpd="sng" algn="ctr">
                      <a:solidFill>
                        <a:srgbClr val="0000FF"/>
                      </a:solidFill>
                      <a:prstDash val="solid"/>
                      <a:round/>
                      <a:headEnd type="none" w="med" len="med"/>
                      <a:tailEnd type="none" w="med" len="med"/>
                    </a:lnB>
                    <a:solidFill>
                      <a:srgbClr val="0000FF"/>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b="1" dirty="0" smtClean="0">
                          <a:solidFill>
                            <a:schemeClr val="bg1"/>
                          </a:solidFill>
                        </a:rPr>
                        <a:t>Área da</a:t>
                      </a:r>
                      <a:r>
                        <a:rPr lang="pt-PT" sz="1200" b="1" baseline="0" dirty="0" smtClean="0">
                          <a:solidFill>
                            <a:schemeClr val="bg1"/>
                          </a:solidFill>
                        </a:rPr>
                        <a:t> secção transversal</a:t>
                      </a:r>
                    </a:p>
                    <a:p>
                      <a:pPr marL="0" marR="0" indent="0" algn="ctr" defTabSz="914400" rtl="0" eaLnBrk="1" fontAlgn="auto" latinLnBrk="0" hangingPunct="1">
                        <a:lnSpc>
                          <a:spcPct val="100000"/>
                        </a:lnSpc>
                        <a:spcBef>
                          <a:spcPts val="0"/>
                        </a:spcBef>
                        <a:spcAft>
                          <a:spcPts val="0"/>
                        </a:spcAft>
                        <a:buClrTx/>
                        <a:buSzTx/>
                        <a:buFontTx/>
                        <a:buNone/>
                        <a:tabLst/>
                        <a:defRPr/>
                      </a:pPr>
                      <a:r>
                        <a:rPr lang="pt-PT" sz="1200" b="1" baseline="0" dirty="0" smtClean="0">
                          <a:solidFill>
                            <a:schemeClr val="bg1"/>
                          </a:solidFill>
                        </a:rPr>
                        <a:t>(m</a:t>
                      </a:r>
                      <a:r>
                        <a:rPr lang="pt-PT" sz="1200" b="1" baseline="30000" dirty="0" smtClean="0">
                          <a:solidFill>
                            <a:schemeClr val="bg1"/>
                          </a:solidFill>
                        </a:rPr>
                        <a:t>2</a:t>
                      </a:r>
                      <a:r>
                        <a:rPr lang="pt-PT" sz="1200" b="1" baseline="0" dirty="0" smtClean="0">
                          <a:solidFill>
                            <a:schemeClr val="bg1"/>
                          </a:solidFill>
                        </a:rPr>
                        <a:t>)</a:t>
                      </a:r>
                      <a:endParaRPr lang="pt-PT" sz="1200" b="1" dirty="0">
                        <a:solidFill>
                          <a:schemeClr val="bg1"/>
                        </a:solidFill>
                      </a:endParaRPr>
                    </a:p>
                  </a:txBody>
                  <a:tcPr anchor="ctr">
                    <a:lnB w="12700" cap="flat" cmpd="sng" algn="ctr">
                      <a:solidFill>
                        <a:schemeClr val="bg1"/>
                      </a:solidFill>
                      <a:prstDash val="solid"/>
                      <a:round/>
                      <a:headEnd type="none" w="med" len="med"/>
                      <a:tailEnd type="none" w="med" len="med"/>
                    </a:lnB>
                    <a:solidFill>
                      <a:srgbClr val="0000FF"/>
                    </a:solidFill>
                  </a:tcPr>
                </a:tc>
                <a:tc hMerge="1">
                  <a:txBody>
                    <a:bodyPr/>
                    <a:lstStyle/>
                    <a:p>
                      <a:pPr algn="ctr"/>
                      <a:endParaRPr lang="pt-PT" sz="1200" b="1" dirty="0">
                        <a:solidFill>
                          <a:schemeClr val="bg1"/>
                        </a:solidFill>
                      </a:endParaRPr>
                    </a:p>
                  </a:txBody>
                  <a:tcPr anchor="ctr">
                    <a:lnB w="19050" cap="flat" cmpd="sng" algn="ctr">
                      <a:solidFill>
                        <a:srgbClr val="0000FF"/>
                      </a:solidFill>
                      <a:prstDash val="solid"/>
                      <a:round/>
                      <a:headEnd type="none" w="med" len="med"/>
                      <a:tailEnd type="none" w="med" len="med"/>
                    </a:lnB>
                    <a:solidFill>
                      <a:srgbClr val="0000FF"/>
                    </a:solidFill>
                  </a:tcPr>
                </a:tc>
                <a:tc hMerge="1">
                  <a:txBody>
                    <a:bodyPr/>
                    <a:lstStyle/>
                    <a:p>
                      <a:pPr algn="ctr"/>
                      <a:endParaRPr lang="pt-PT" sz="1200" b="1" dirty="0">
                        <a:solidFill>
                          <a:schemeClr val="bg1"/>
                        </a:solidFill>
                      </a:endParaRPr>
                    </a:p>
                  </a:txBody>
                  <a:tcPr anchor="ctr">
                    <a:lnB w="19050" cap="flat" cmpd="sng" algn="ctr">
                      <a:solidFill>
                        <a:srgbClr val="0000FF"/>
                      </a:solidFill>
                      <a:prstDash val="solid"/>
                      <a:round/>
                      <a:headEnd type="none" w="med" len="med"/>
                      <a:tailEnd type="none" w="med" len="med"/>
                    </a:lnB>
                    <a:solidFill>
                      <a:srgbClr val="0000FF"/>
                    </a:solidFill>
                  </a:tcPr>
                </a:tc>
                <a:tc hMerge="1">
                  <a:txBody>
                    <a:bodyPr/>
                    <a:lstStyle/>
                    <a:p>
                      <a:pPr algn="ctr"/>
                      <a:endParaRPr lang="pt-PT" sz="1200" b="1" dirty="0">
                        <a:solidFill>
                          <a:schemeClr val="bg1"/>
                        </a:solidFill>
                      </a:endParaRPr>
                    </a:p>
                  </a:txBody>
                  <a:tcPr anchor="ctr">
                    <a:lnB w="19050" cap="flat" cmpd="sng" algn="ctr">
                      <a:solidFill>
                        <a:srgbClr val="0000FF"/>
                      </a:solidFill>
                      <a:prstDash val="solid"/>
                      <a:round/>
                      <a:headEnd type="none" w="med" len="med"/>
                      <a:tailEnd type="none" w="med" len="med"/>
                    </a:lnB>
                    <a:solidFill>
                      <a:srgbClr val="0000FF"/>
                    </a:solidFill>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b="1" dirty="0" smtClean="0">
                          <a:solidFill>
                            <a:schemeClr val="bg1"/>
                          </a:solidFill>
                        </a:rPr>
                        <a:t>Caudal aproximado</a:t>
                      </a:r>
                      <a:r>
                        <a:rPr lang="pt-PT" sz="1200" b="1" baseline="30000" dirty="0" smtClean="0">
                          <a:solidFill>
                            <a:schemeClr val="bg1"/>
                          </a:solidFill>
                        </a:rPr>
                        <a:t>(2)</a:t>
                      </a:r>
                    </a:p>
                    <a:p>
                      <a:pPr marL="0" marR="0" indent="0" algn="ctr" defTabSz="914400" rtl="0" eaLnBrk="1" fontAlgn="auto" latinLnBrk="0" hangingPunct="1">
                        <a:lnSpc>
                          <a:spcPct val="100000"/>
                        </a:lnSpc>
                        <a:spcBef>
                          <a:spcPts val="0"/>
                        </a:spcBef>
                        <a:spcAft>
                          <a:spcPts val="0"/>
                        </a:spcAft>
                        <a:buClrTx/>
                        <a:buSzTx/>
                        <a:buFontTx/>
                        <a:buNone/>
                        <a:tabLst/>
                        <a:defRPr/>
                      </a:pPr>
                      <a:r>
                        <a:rPr lang="pt-PT" sz="1200" b="1" dirty="0" smtClean="0">
                          <a:solidFill>
                            <a:schemeClr val="bg1"/>
                          </a:solidFill>
                        </a:rPr>
                        <a:t>(m</a:t>
                      </a:r>
                      <a:r>
                        <a:rPr lang="pt-PT" sz="1200" b="1" baseline="30000" dirty="0" smtClean="0">
                          <a:solidFill>
                            <a:schemeClr val="bg1"/>
                          </a:solidFill>
                        </a:rPr>
                        <a:t>3</a:t>
                      </a:r>
                      <a:r>
                        <a:rPr lang="pt-PT" sz="1200" b="1" dirty="0" smtClean="0">
                          <a:solidFill>
                            <a:schemeClr val="bg1"/>
                          </a:solidFill>
                        </a:rPr>
                        <a:t>/s)</a:t>
                      </a:r>
                    </a:p>
                    <a:p>
                      <a:pPr algn="l"/>
                      <a:endParaRPr lang="pt-PT" sz="1200" b="1" dirty="0">
                        <a:solidFill>
                          <a:schemeClr val="bg1"/>
                        </a:solidFill>
                      </a:endParaRPr>
                    </a:p>
                  </a:txBody>
                  <a:tcPr anchor="ctr">
                    <a:lnR w="19050" cap="flat" cmpd="sng" algn="ctr">
                      <a:solidFill>
                        <a:srgbClr val="0000FF"/>
                      </a:solidFill>
                      <a:prstDash val="solid"/>
                      <a:round/>
                      <a:headEnd type="none" w="med" len="med"/>
                      <a:tailEnd type="none" w="med" len="med"/>
                    </a:lnR>
                    <a:lnB w="19050" cap="flat" cmpd="sng" algn="ctr">
                      <a:solidFill>
                        <a:srgbClr val="0000FF"/>
                      </a:solidFill>
                      <a:prstDash val="solid"/>
                      <a:round/>
                      <a:headEnd type="none" w="med" len="med"/>
                      <a:tailEnd type="none" w="med" len="med"/>
                    </a:lnB>
                    <a:solidFill>
                      <a:srgbClr val="0000FF"/>
                    </a:solidFill>
                  </a:tcPr>
                </a:tc>
              </a:tr>
              <a:tr h="370840">
                <a:tc vMerge="1">
                  <a:txBody>
                    <a:bodyPr/>
                    <a:lstStyle/>
                    <a:p>
                      <a:pPr algn="ctr"/>
                      <a:endParaRPr lang="pt-PT" sz="1200" b="1" dirty="0">
                        <a:solidFill>
                          <a:schemeClr val="bg1"/>
                        </a:solidFill>
                      </a:endParaRPr>
                    </a:p>
                  </a:txBody>
                  <a:tcPr anchor="ctr">
                    <a:lnL w="19050" cap="flat" cmpd="sng" algn="ctr">
                      <a:solidFill>
                        <a:srgbClr val="0000FF"/>
                      </a:solidFill>
                      <a:prstDash val="solid"/>
                      <a:round/>
                      <a:headEnd type="none" w="med" len="med"/>
                      <a:tailEnd type="none" w="med" len="med"/>
                    </a:lnL>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00FF"/>
                    </a:solidFill>
                  </a:tcPr>
                </a:tc>
                <a:tc gridSpan="4">
                  <a:txBody>
                    <a:bodyPr/>
                    <a:lstStyle/>
                    <a:p>
                      <a:pPr algn="ctr"/>
                      <a:r>
                        <a:rPr lang="pt-PT" sz="1200" b="1" dirty="0" smtClean="0">
                          <a:solidFill>
                            <a:schemeClr val="bg1"/>
                          </a:solidFill>
                        </a:rPr>
                        <a:t>Declive do terreno (%)</a:t>
                      </a:r>
                      <a:endParaRPr lang="pt-PT" sz="1200" b="1" dirty="0">
                        <a:solidFill>
                          <a:schemeClr val="bg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FF"/>
                    </a:solidFill>
                  </a:tcPr>
                </a:tc>
                <a:tc hMerge="1">
                  <a:txBody>
                    <a:bodyPr/>
                    <a:lstStyle/>
                    <a:p>
                      <a:pPr algn="ctr"/>
                      <a:endParaRPr lang="pt-PT" sz="1200" b="1" dirty="0">
                        <a:solidFill>
                          <a:schemeClr val="bg1"/>
                        </a:solidFill>
                      </a:endParaRPr>
                    </a:p>
                  </a:txBody>
                  <a:tcPr anchor="ctr">
                    <a:lnT w="12700" cap="flat" cmpd="sng" algn="ctr">
                      <a:solidFill>
                        <a:schemeClr val="bg1"/>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00FF"/>
                    </a:solidFill>
                  </a:tcPr>
                </a:tc>
                <a:tc hMerge="1">
                  <a:txBody>
                    <a:bodyPr/>
                    <a:lstStyle/>
                    <a:p>
                      <a:pPr algn="ctr"/>
                      <a:endParaRPr lang="pt-PT" sz="1200" b="1" dirty="0">
                        <a:solidFill>
                          <a:schemeClr val="bg1"/>
                        </a:solidFill>
                      </a:endParaRPr>
                    </a:p>
                  </a:txBody>
                  <a:tcPr anchor="ctr">
                    <a:lnT w="12700" cap="flat" cmpd="sng" algn="ctr">
                      <a:solidFill>
                        <a:schemeClr val="bg1"/>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00FF"/>
                    </a:solidFill>
                  </a:tcPr>
                </a:tc>
                <a:tc hMerge="1">
                  <a:txBody>
                    <a:bodyPr/>
                    <a:lstStyle/>
                    <a:p>
                      <a:pPr algn="ctr"/>
                      <a:endParaRPr lang="pt-PT" sz="1200" b="1" dirty="0">
                        <a:solidFill>
                          <a:schemeClr val="bg1"/>
                        </a:solidFill>
                      </a:endParaRPr>
                    </a:p>
                  </a:txBody>
                  <a:tcPr anchor="ctr">
                    <a:lnT w="12700" cap="flat" cmpd="sng" algn="ctr">
                      <a:solidFill>
                        <a:schemeClr val="bg1"/>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00FF"/>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b="1" dirty="0" smtClean="0">
                          <a:solidFill>
                            <a:schemeClr val="bg1"/>
                          </a:solidFill>
                        </a:rPr>
                        <a:t>Declive do terreno (%)</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FF"/>
                    </a:solidFill>
                  </a:tcPr>
                </a:tc>
                <a:tc hMerge="1">
                  <a:txBody>
                    <a:bodyPr/>
                    <a:lstStyle/>
                    <a:p>
                      <a:pPr algn="ctr"/>
                      <a:endParaRPr lang="pt-PT" sz="1200" b="1" dirty="0">
                        <a:solidFill>
                          <a:schemeClr val="bg1"/>
                        </a:solidFill>
                      </a:endParaRPr>
                    </a:p>
                  </a:txBody>
                  <a:tcPr anchor="ct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00FF"/>
                    </a:solidFill>
                  </a:tcPr>
                </a:tc>
                <a:tc hMerge="1">
                  <a:txBody>
                    <a:bodyPr/>
                    <a:lstStyle/>
                    <a:p>
                      <a:pPr algn="ctr"/>
                      <a:endParaRPr lang="pt-PT" sz="1200" b="1" dirty="0">
                        <a:solidFill>
                          <a:schemeClr val="bg1"/>
                        </a:solidFill>
                      </a:endParaRPr>
                    </a:p>
                  </a:txBody>
                  <a:tcPr anchor="ct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00FF"/>
                    </a:solidFill>
                  </a:tcPr>
                </a:tc>
                <a:tc hMerge="1">
                  <a:txBody>
                    <a:bodyPr/>
                    <a:lstStyle/>
                    <a:p>
                      <a:pPr algn="ctr"/>
                      <a:endParaRPr lang="pt-PT" sz="1200" b="1" dirty="0">
                        <a:solidFill>
                          <a:schemeClr val="bg1"/>
                        </a:solidFill>
                      </a:endParaRPr>
                    </a:p>
                  </a:txBody>
                  <a:tcPr anchor="ct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00FF"/>
                    </a:solidFill>
                  </a:tcPr>
                </a:tc>
                <a:tc vMerge="1">
                  <a:txBody>
                    <a:bodyPr/>
                    <a:lstStyle/>
                    <a:p>
                      <a:pPr algn="l"/>
                      <a:endParaRPr lang="pt-PT" sz="1200" b="1" dirty="0">
                        <a:solidFill>
                          <a:schemeClr val="bg1"/>
                        </a:solidFill>
                      </a:endParaRPr>
                    </a:p>
                  </a:txBody>
                  <a:tcPr anchor="ctr">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00FF"/>
                    </a:solidFill>
                  </a:tcPr>
                </a:tc>
              </a:tr>
              <a:tr h="370840">
                <a:tc vMerge="1">
                  <a:txBody>
                    <a:bodyPr/>
                    <a:lstStyle/>
                    <a:p>
                      <a:pPr algn="ctr"/>
                      <a:endParaRPr lang="pt-PT" sz="1200" b="1" dirty="0">
                        <a:solidFill>
                          <a:schemeClr val="bg1"/>
                        </a:solidFill>
                      </a:endParaRPr>
                    </a:p>
                  </a:txBody>
                  <a:tcPr anchor="ctr">
                    <a:lnL w="19050" cap="flat" cmpd="sng" algn="ctr">
                      <a:solidFill>
                        <a:srgbClr val="0000FF"/>
                      </a:solidFill>
                      <a:prstDash val="solid"/>
                      <a:round/>
                      <a:headEnd type="none" w="med" len="med"/>
                      <a:tailEnd type="none" w="med" len="med"/>
                    </a:lnL>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00FF"/>
                    </a:solidFill>
                  </a:tcPr>
                </a:tc>
                <a:tc>
                  <a:txBody>
                    <a:bodyPr/>
                    <a:lstStyle/>
                    <a:p>
                      <a:pPr algn="ctr"/>
                      <a:r>
                        <a:rPr lang="pt-PT" sz="1200" b="1" dirty="0" smtClean="0">
                          <a:solidFill>
                            <a:schemeClr val="bg1"/>
                          </a:solidFill>
                        </a:rPr>
                        <a:t>0</a:t>
                      </a:r>
                      <a:endParaRPr lang="pt-PT" sz="1200" b="1" dirty="0">
                        <a:solidFill>
                          <a:schemeClr val="bg1"/>
                        </a:solidFill>
                      </a:endParaRPr>
                    </a:p>
                  </a:txBody>
                  <a:tcPr anchor="ctr">
                    <a:lnT w="12700" cap="flat" cmpd="sng" algn="ctr">
                      <a:solidFill>
                        <a:schemeClr val="bg1"/>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00FF"/>
                    </a:solidFill>
                  </a:tcPr>
                </a:tc>
                <a:tc>
                  <a:txBody>
                    <a:bodyPr/>
                    <a:lstStyle/>
                    <a:p>
                      <a:pPr algn="ctr"/>
                      <a:r>
                        <a:rPr lang="pt-PT" sz="1200" b="1" dirty="0" smtClean="0">
                          <a:solidFill>
                            <a:schemeClr val="bg1"/>
                          </a:solidFill>
                        </a:rPr>
                        <a:t>5</a:t>
                      </a:r>
                      <a:endParaRPr lang="pt-PT" sz="1200" b="1" dirty="0">
                        <a:solidFill>
                          <a:schemeClr val="bg1"/>
                        </a:solidFill>
                      </a:endParaRPr>
                    </a:p>
                  </a:txBody>
                  <a:tcPr anchor="ctr">
                    <a:lnT w="12700" cap="flat" cmpd="sng" algn="ctr">
                      <a:solidFill>
                        <a:schemeClr val="bg1"/>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00FF"/>
                    </a:solidFill>
                  </a:tcPr>
                </a:tc>
                <a:tc>
                  <a:txBody>
                    <a:bodyPr/>
                    <a:lstStyle/>
                    <a:p>
                      <a:pPr algn="ctr"/>
                      <a:r>
                        <a:rPr lang="pt-PT" sz="1200" b="1" dirty="0" smtClean="0">
                          <a:solidFill>
                            <a:schemeClr val="bg1"/>
                          </a:solidFill>
                        </a:rPr>
                        <a:t>10</a:t>
                      </a:r>
                      <a:endParaRPr lang="pt-PT" sz="1200" b="1" dirty="0">
                        <a:solidFill>
                          <a:schemeClr val="bg1"/>
                        </a:solidFill>
                      </a:endParaRPr>
                    </a:p>
                  </a:txBody>
                  <a:tcPr anchor="ctr">
                    <a:lnT w="12700" cap="flat" cmpd="sng" algn="ctr">
                      <a:solidFill>
                        <a:schemeClr val="bg1"/>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00FF"/>
                    </a:solidFill>
                  </a:tcPr>
                </a:tc>
                <a:tc>
                  <a:txBody>
                    <a:bodyPr/>
                    <a:lstStyle/>
                    <a:p>
                      <a:pPr algn="ctr"/>
                      <a:r>
                        <a:rPr lang="pt-PT" sz="1200" b="1" dirty="0" smtClean="0">
                          <a:solidFill>
                            <a:schemeClr val="bg1"/>
                          </a:solidFill>
                        </a:rPr>
                        <a:t>15</a:t>
                      </a:r>
                      <a:endParaRPr lang="pt-PT" sz="1200" b="1" dirty="0">
                        <a:solidFill>
                          <a:schemeClr val="bg1"/>
                        </a:solidFill>
                      </a:endParaRPr>
                    </a:p>
                  </a:txBody>
                  <a:tcPr anchor="ctr">
                    <a:lnT w="12700" cap="flat" cmpd="sng" algn="ctr">
                      <a:solidFill>
                        <a:schemeClr val="bg1"/>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00FF"/>
                    </a:solidFill>
                  </a:tcPr>
                </a:tc>
                <a:tc>
                  <a:txBody>
                    <a:bodyPr/>
                    <a:lstStyle/>
                    <a:p>
                      <a:pPr algn="ctr"/>
                      <a:r>
                        <a:rPr lang="pt-PT" sz="1200" b="1" dirty="0" smtClean="0">
                          <a:solidFill>
                            <a:schemeClr val="bg1"/>
                          </a:solidFill>
                        </a:rPr>
                        <a:t>0</a:t>
                      </a:r>
                      <a:endParaRPr lang="pt-PT" sz="1200" b="1" dirty="0">
                        <a:solidFill>
                          <a:schemeClr val="bg1"/>
                        </a:solidFill>
                      </a:endParaRPr>
                    </a:p>
                  </a:txBody>
                  <a:tcPr anchor="ctr">
                    <a:lnT w="12700" cap="flat" cmpd="sng" algn="ctr">
                      <a:solidFill>
                        <a:schemeClr val="bg1"/>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00FF"/>
                    </a:solidFill>
                  </a:tcPr>
                </a:tc>
                <a:tc>
                  <a:txBody>
                    <a:bodyPr/>
                    <a:lstStyle/>
                    <a:p>
                      <a:pPr algn="ctr"/>
                      <a:r>
                        <a:rPr lang="pt-PT" sz="1200" b="1" dirty="0" smtClean="0">
                          <a:solidFill>
                            <a:schemeClr val="bg1"/>
                          </a:solidFill>
                        </a:rPr>
                        <a:t>5</a:t>
                      </a:r>
                      <a:endParaRPr lang="pt-PT" sz="1200" b="1" dirty="0">
                        <a:solidFill>
                          <a:schemeClr val="bg1"/>
                        </a:solidFill>
                      </a:endParaRPr>
                    </a:p>
                  </a:txBody>
                  <a:tcPr anchor="ctr">
                    <a:lnT w="12700" cap="flat" cmpd="sng" algn="ctr">
                      <a:solidFill>
                        <a:schemeClr val="bg1"/>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00FF"/>
                    </a:solidFill>
                  </a:tcPr>
                </a:tc>
                <a:tc>
                  <a:txBody>
                    <a:bodyPr/>
                    <a:lstStyle/>
                    <a:p>
                      <a:pPr algn="ctr"/>
                      <a:r>
                        <a:rPr lang="pt-PT" sz="1200" b="1" dirty="0" smtClean="0">
                          <a:solidFill>
                            <a:schemeClr val="bg1"/>
                          </a:solidFill>
                        </a:rPr>
                        <a:t>10</a:t>
                      </a:r>
                      <a:endParaRPr lang="pt-PT" sz="1200" b="1" dirty="0">
                        <a:solidFill>
                          <a:schemeClr val="bg1"/>
                        </a:solidFill>
                      </a:endParaRPr>
                    </a:p>
                  </a:txBody>
                  <a:tcPr anchor="ctr">
                    <a:lnT w="12700" cap="flat" cmpd="sng" algn="ctr">
                      <a:solidFill>
                        <a:schemeClr val="bg1"/>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00FF"/>
                    </a:solidFill>
                  </a:tcPr>
                </a:tc>
                <a:tc>
                  <a:txBody>
                    <a:bodyPr/>
                    <a:lstStyle/>
                    <a:p>
                      <a:pPr algn="ctr"/>
                      <a:r>
                        <a:rPr lang="pt-PT" sz="1200" b="1" dirty="0" smtClean="0">
                          <a:solidFill>
                            <a:schemeClr val="bg1"/>
                          </a:solidFill>
                        </a:rPr>
                        <a:t>15</a:t>
                      </a:r>
                      <a:endParaRPr lang="pt-PT" sz="1200" b="1" dirty="0">
                        <a:solidFill>
                          <a:schemeClr val="bg1"/>
                        </a:solidFill>
                      </a:endParaRPr>
                    </a:p>
                  </a:txBody>
                  <a:tcPr anchor="ctr">
                    <a:lnT w="12700" cap="flat" cmpd="sng" algn="ctr">
                      <a:solidFill>
                        <a:schemeClr val="bg1"/>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00FF"/>
                    </a:solidFill>
                  </a:tcPr>
                </a:tc>
                <a:tc vMerge="1">
                  <a:txBody>
                    <a:bodyPr/>
                    <a:lstStyle/>
                    <a:p>
                      <a:pPr algn="l"/>
                      <a:endParaRPr lang="pt-PT" sz="1200" b="1" dirty="0">
                        <a:solidFill>
                          <a:schemeClr val="bg1"/>
                        </a:solidFill>
                      </a:endParaRPr>
                    </a:p>
                  </a:txBody>
                  <a:tcPr anchor="ctr">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00FF"/>
                    </a:solidFill>
                  </a:tcPr>
                </a:tc>
              </a:tr>
              <a:tr h="252000">
                <a:tc>
                  <a:txBody>
                    <a:bodyPr/>
                    <a:lstStyle/>
                    <a:p>
                      <a:pPr algn="ctr"/>
                      <a:r>
                        <a:rPr lang="pt-PT" sz="1200" dirty="0" smtClean="0"/>
                        <a:t>0,30</a:t>
                      </a:r>
                      <a:endParaRPr lang="pt-PT" sz="1200" dirty="0"/>
                    </a:p>
                  </a:txBody>
                  <a:tcPr anchor="ctr">
                    <a:lnL w="19050" cap="flat" cmpd="sng" algn="ctr">
                      <a:solidFill>
                        <a:srgbClr val="0000FF"/>
                      </a:solidFill>
                      <a:prstDash val="solid"/>
                      <a:round/>
                      <a:headEnd type="none" w="med" len="med"/>
                      <a:tailEnd type="none" w="med" len="med"/>
                    </a:lnL>
                    <a:lnT w="19050" cap="flat" cmpd="sng" algn="ctr">
                      <a:solidFill>
                        <a:srgbClr val="0000FF"/>
                      </a:solidFill>
                      <a:prstDash val="solid"/>
                      <a:round/>
                      <a:headEnd type="none" w="med" len="med"/>
                      <a:tailEnd type="none" w="med" len="med"/>
                    </a:lnT>
                  </a:tcPr>
                </a:tc>
                <a:tc>
                  <a:txBody>
                    <a:bodyPr/>
                    <a:lstStyle/>
                    <a:p>
                      <a:pPr algn="ctr"/>
                      <a:r>
                        <a:rPr lang="pt-PT" sz="1200" dirty="0" smtClean="0"/>
                        <a:t>1,22</a:t>
                      </a:r>
                      <a:endParaRPr lang="pt-PT" sz="1200" dirty="0"/>
                    </a:p>
                  </a:txBody>
                  <a:tcPr anchor="ctr">
                    <a:lnT w="19050" cap="flat" cmpd="sng" algn="ctr">
                      <a:solidFill>
                        <a:srgbClr val="0000FF"/>
                      </a:solidFill>
                      <a:prstDash val="solid"/>
                      <a:round/>
                      <a:headEnd type="none" w="med" len="med"/>
                      <a:tailEnd type="none" w="med" len="med"/>
                    </a:lnT>
                  </a:tcPr>
                </a:tc>
                <a:tc>
                  <a:txBody>
                    <a:bodyPr/>
                    <a:lstStyle/>
                    <a:p>
                      <a:pPr algn="ctr"/>
                      <a:r>
                        <a:rPr lang="pt-PT" sz="1200" dirty="0" smtClean="0"/>
                        <a:t>1,34</a:t>
                      </a:r>
                      <a:endParaRPr lang="pt-PT" sz="1200" dirty="0"/>
                    </a:p>
                  </a:txBody>
                  <a:tcPr anchor="ctr">
                    <a:lnT w="19050" cap="flat" cmpd="sng" algn="ctr">
                      <a:solidFill>
                        <a:srgbClr val="0000FF"/>
                      </a:solidFill>
                      <a:prstDash val="solid"/>
                      <a:round/>
                      <a:headEnd type="none" w="med" len="med"/>
                      <a:tailEnd type="none" w="med" len="med"/>
                    </a:lnT>
                  </a:tcPr>
                </a:tc>
                <a:tc>
                  <a:txBody>
                    <a:bodyPr/>
                    <a:lstStyle/>
                    <a:p>
                      <a:pPr algn="ctr"/>
                      <a:r>
                        <a:rPr lang="pt-PT" sz="1200" dirty="0" smtClean="0"/>
                        <a:t>1,52</a:t>
                      </a:r>
                      <a:endParaRPr lang="pt-PT" sz="1200" dirty="0"/>
                    </a:p>
                  </a:txBody>
                  <a:tcPr anchor="ctr">
                    <a:lnT w="19050" cap="flat" cmpd="sng" algn="ctr">
                      <a:solidFill>
                        <a:srgbClr val="0000FF"/>
                      </a:solidFill>
                      <a:prstDash val="solid"/>
                      <a:round/>
                      <a:headEnd type="none" w="med" len="med"/>
                      <a:tailEnd type="none" w="med" len="med"/>
                    </a:lnT>
                  </a:tcPr>
                </a:tc>
                <a:tc>
                  <a:txBody>
                    <a:bodyPr/>
                    <a:lstStyle/>
                    <a:p>
                      <a:pPr algn="ctr"/>
                      <a:r>
                        <a:rPr lang="pt-PT" sz="1200" dirty="0" smtClean="0"/>
                        <a:t>1,71</a:t>
                      </a:r>
                      <a:endParaRPr lang="pt-PT" sz="1200" dirty="0"/>
                    </a:p>
                  </a:txBody>
                  <a:tcPr anchor="ctr">
                    <a:lnT w="19050" cap="flat" cmpd="sng" algn="ctr">
                      <a:solidFill>
                        <a:srgbClr val="0000FF"/>
                      </a:solidFill>
                      <a:prstDash val="solid"/>
                      <a:round/>
                      <a:headEnd type="none" w="med" len="med"/>
                      <a:tailEnd type="none" w="med" len="med"/>
                    </a:lnT>
                  </a:tcPr>
                </a:tc>
                <a:tc>
                  <a:txBody>
                    <a:bodyPr/>
                    <a:lstStyle/>
                    <a:p>
                      <a:pPr algn="ctr"/>
                      <a:r>
                        <a:rPr lang="pt-PT" sz="1200" dirty="0" smtClean="0"/>
                        <a:t>0,19</a:t>
                      </a:r>
                      <a:endParaRPr lang="pt-PT" sz="1200" dirty="0"/>
                    </a:p>
                  </a:txBody>
                  <a:tcPr anchor="ctr">
                    <a:lnT w="19050" cap="flat" cmpd="sng" algn="ctr">
                      <a:solidFill>
                        <a:srgbClr val="0000FF"/>
                      </a:solidFill>
                      <a:prstDash val="solid"/>
                      <a:round/>
                      <a:headEnd type="none" w="med" len="med"/>
                      <a:tailEnd type="none" w="med" len="med"/>
                    </a:lnT>
                  </a:tcPr>
                </a:tc>
                <a:tc>
                  <a:txBody>
                    <a:bodyPr/>
                    <a:lstStyle/>
                    <a:p>
                      <a:pPr algn="ctr"/>
                      <a:r>
                        <a:rPr lang="pt-PT" sz="1200" dirty="0" smtClean="0"/>
                        <a:t>0,22</a:t>
                      </a:r>
                      <a:endParaRPr lang="pt-PT" sz="1200" dirty="0"/>
                    </a:p>
                  </a:txBody>
                  <a:tcPr anchor="ctr">
                    <a:lnT w="19050" cap="flat" cmpd="sng" algn="ctr">
                      <a:solidFill>
                        <a:srgbClr val="0000FF"/>
                      </a:solidFill>
                      <a:prstDash val="solid"/>
                      <a:round/>
                      <a:headEnd type="none" w="med" len="med"/>
                      <a:tailEnd type="none" w="med" len="med"/>
                    </a:lnT>
                  </a:tcPr>
                </a:tc>
                <a:tc>
                  <a:txBody>
                    <a:bodyPr/>
                    <a:lstStyle/>
                    <a:p>
                      <a:pPr algn="ctr"/>
                      <a:r>
                        <a:rPr lang="pt-PT" sz="1200" dirty="0" smtClean="0"/>
                        <a:t>0,28</a:t>
                      </a:r>
                      <a:endParaRPr lang="pt-PT" sz="1200" dirty="0"/>
                    </a:p>
                  </a:txBody>
                  <a:tcPr anchor="ctr">
                    <a:lnT w="19050" cap="flat" cmpd="sng" algn="ctr">
                      <a:solidFill>
                        <a:srgbClr val="0000FF"/>
                      </a:solidFill>
                      <a:prstDash val="solid"/>
                      <a:round/>
                      <a:headEnd type="none" w="med" len="med"/>
                      <a:tailEnd type="none" w="med" len="med"/>
                    </a:lnT>
                  </a:tcPr>
                </a:tc>
                <a:tc>
                  <a:txBody>
                    <a:bodyPr/>
                    <a:lstStyle/>
                    <a:p>
                      <a:pPr algn="ctr"/>
                      <a:r>
                        <a:rPr lang="pt-PT" sz="1200" dirty="0" smtClean="0"/>
                        <a:t>0,33</a:t>
                      </a:r>
                      <a:endParaRPr lang="pt-PT" sz="1200" dirty="0"/>
                    </a:p>
                  </a:txBody>
                  <a:tcPr anchor="ctr">
                    <a:lnT w="19050" cap="flat" cmpd="sng" algn="ctr">
                      <a:solidFill>
                        <a:srgbClr val="0000FF"/>
                      </a:solidFill>
                      <a:prstDash val="solid"/>
                      <a:round/>
                      <a:headEnd type="none" w="med" len="med"/>
                      <a:tailEnd type="none" w="med" len="med"/>
                    </a:lnT>
                  </a:tcPr>
                </a:tc>
                <a:tc>
                  <a:txBody>
                    <a:bodyPr/>
                    <a:lstStyle/>
                    <a:p>
                      <a:pPr algn="ctr"/>
                      <a:r>
                        <a:rPr lang="pt-PT" sz="1200" u="none" dirty="0" smtClean="0"/>
                        <a:t>0,142</a:t>
                      </a:r>
                      <a:endParaRPr lang="pt-PT" sz="1200" u="none" dirty="0"/>
                    </a:p>
                  </a:txBody>
                  <a:tcPr anchor="ctr">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tcPr>
                </a:tc>
              </a:tr>
              <a:tr h="252000">
                <a:tc>
                  <a:txBody>
                    <a:bodyPr/>
                    <a:lstStyle/>
                    <a:p>
                      <a:pPr algn="ctr"/>
                      <a:r>
                        <a:rPr lang="pt-PT" sz="1200" dirty="0" smtClean="0"/>
                        <a:t>0,46</a:t>
                      </a:r>
                      <a:endParaRPr lang="pt-PT" sz="1200" dirty="0"/>
                    </a:p>
                  </a:txBody>
                  <a:tcPr anchor="ctr">
                    <a:lnL w="19050" cap="flat" cmpd="sng" algn="ctr">
                      <a:solidFill>
                        <a:srgbClr val="0000FF"/>
                      </a:solidFill>
                      <a:prstDash val="solid"/>
                      <a:round/>
                      <a:headEnd type="none" w="med" len="med"/>
                      <a:tailEnd type="none" w="med" len="med"/>
                    </a:lnL>
                  </a:tcPr>
                </a:tc>
                <a:tc>
                  <a:txBody>
                    <a:bodyPr/>
                    <a:lstStyle/>
                    <a:p>
                      <a:pPr algn="ctr"/>
                      <a:r>
                        <a:rPr lang="pt-PT" sz="1200" dirty="0" smtClean="0"/>
                        <a:t>1,83</a:t>
                      </a:r>
                      <a:endParaRPr lang="pt-PT" sz="1200" dirty="0"/>
                    </a:p>
                  </a:txBody>
                  <a:tcPr anchor="ctr"/>
                </a:tc>
                <a:tc>
                  <a:txBody>
                    <a:bodyPr/>
                    <a:lstStyle/>
                    <a:p>
                      <a:pPr algn="ctr"/>
                      <a:r>
                        <a:rPr lang="pt-PT" sz="1200" dirty="0" smtClean="0"/>
                        <a:t>2,01</a:t>
                      </a:r>
                      <a:endParaRPr lang="pt-PT" sz="1200" dirty="0"/>
                    </a:p>
                  </a:txBody>
                  <a:tcPr anchor="ctr"/>
                </a:tc>
                <a:tc>
                  <a:txBody>
                    <a:bodyPr/>
                    <a:lstStyle/>
                    <a:p>
                      <a:pPr algn="ctr"/>
                      <a:r>
                        <a:rPr lang="pt-PT" sz="1200" dirty="0" smtClean="0"/>
                        <a:t>2,29</a:t>
                      </a:r>
                      <a:endParaRPr lang="pt-PT" sz="1200" dirty="0"/>
                    </a:p>
                  </a:txBody>
                  <a:tcPr anchor="ctr"/>
                </a:tc>
                <a:tc>
                  <a:txBody>
                    <a:bodyPr/>
                    <a:lstStyle/>
                    <a:p>
                      <a:pPr algn="ctr"/>
                      <a:r>
                        <a:rPr lang="pt-PT" sz="1200" dirty="0" smtClean="0"/>
                        <a:t>2,56</a:t>
                      </a:r>
                      <a:endParaRPr lang="pt-PT" sz="1200" dirty="0"/>
                    </a:p>
                  </a:txBody>
                  <a:tcPr anchor="ctr"/>
                </a:tc>
                <a:tc>
                  <a:txBody>
                    <a:bodyPr/>
                    <a:lstStyle/>
                    <a:p>
                      <a:pPr algn="ctr"/>
                      <a:r>
                        <a:rPr lang="pt-PT" sz="1200" dirty="0" smtClean="0"/>
                        <a:t>0,42</a:t>
                      </a:r>
                      <a:endParaRPr lang="pt-PT" sz="1200" dirty="0"/>
                    </a:p>
                  </a:txBody>
                  <a:tcPr anchor="ctr"/>
                </a:tc>
                <a:tc>
                  <a:txBody>
                    <a:bodyPr/>
                    <a:lstStyle/>
                    <a:p>
                      <a:pPr algn="ctr"/>
                      <a:r>
                        <a:rPr lang="pt-PT" sz="1200" dirty="0" smtClean="0"/>
                        <a:t>0,50</a:t>
                      </a:r>
                      <a:endParaRPr lang="pt-PT" sz="1200" dirty="0"/>
                    </a:p>
                  </a:txBody>
                  <a:tcPr anchor="ctr"/>
                </a:tc>
                <a:tc>
                  <a:txBody>
                    <a:bodyPr/>
                    <a:lstStyle/>
                    <a:p>
                      <a:pPr algn="ctr"/>
                      <a:r>
                        <a:rPr lang="pt-PT" sz="1200" dirty="0" smtClean="0"/>
                        <a:t>0,63</a:t>
                      </a:r>
                      <a:endParaRPr lang="pt-PT" sz="1200" dirty="0"/>
                    </a:p>
                  </a:txBody>
                  <a:tcPr anchor="ctr"/>
                </a:tc>
                <a:tc>
                  <a:txBody>
                    <a:bodyPr/>
                    <a:lstStyle/>
                    <a:p>
                      <a:pPr algn="ctr"/>
                      <a:r>
                        <a:rPr lang="pt-PT" sz="1200" dirty="0" smtClean="0"/>
                        <a:t>0,75</a:t>
                      </a:r>
                      <a:endParaRPr lang="pt-PT"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u="none" dirty="0" smtClean="0"/>
                        <a:t>0,340</a:t>
                      </a:r>
                      <a:endParaRPr lang="pt-PT" sz="1200" u="none" dirty="0"/>
                    </a:p>
                  </a:txBody>
                  <a:tcPr anchor="ctr">
                    <a:lnR w="19050" cap="flat" cmpd="sng" algn="ctr">
                      <a:solidFill>
                        <a:srgbClr val="0000FF"/>
                      </a:solidFill>
                      <a:prstDash val="solid"/>
                      <a:round/>
                      <a:headEnd type="none" w="med" len="med"/>
                      <a:tailEnd type="none" w="med" len="med"/>
                    </a:lnR>
                  </a:tcPr>
                </a:tc>
              </a:tr>
              <a:tr h="252000">
                <a:tc>
                  <a:txBody>
                    <a:bodyPr/>
                    <a:lstStyle/>
                    <a:p>
                      <a:pPr algn="ctr"/>
                      <a:r>
                        <a:rPr lang="pt-PT" sz="1200" dirty="0" smtClean="0"/>
                        <a:t>0,61</a:t>
                      </a:r>
                      <a:endParaRPr lang="pt-PT" sz="1200" dirty="0"/>
                    </a:p>
                  </a:txBody>
                  <a:tcPr anchor="ctr">
                    <a:lnL w="19050" cap="flat" cmpd="sng" algn="ctr">
                      <a:solidFill>
                        <a:srgbClr val="0000FF"/>
                      </a:solidFill>
                      <a:prstDash val="solid"/>
                      <a:round/>
                      <a:headEnd type="none" w="med" len="med"/>
                      <a:tailEnd type="none" w="med" len="med"/>
                    </a:lnL>
                  </a:tcPr>
                </a:tc>
                <a:tc>
                  <a:txBody>
                    <a:bodyPr/>
                    <a:lstStyle/>
                    <a:p>
                      <a:pPr marL="0" indent="0" algn="ctr">
                        <a:buFont typeface="Wingdings"/>
                        <a:buNone/>
                      </a:pPr>
                      <a:r>
                        <a:rPr lang="pt-PT" sz="1200" dirty="0" smtClean="0"/>
                        <a:t>2,44</a:t>
                      </a:r>
                      <a:endParaRPr lang="pt-PT"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dirty="0" smtClean="0"/>
                        <a:t>2,68</a:t>
                      </a:r>
                      <a:endParaRPr lang="pt-PT"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dirty="0" smtClean="0"/>
                        <a:t>3,05</a:t>
                      </a:r>
                      <a:endParaRPr lang="pt-PT"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dirty="0" smtClean="0"/>
                        <a:t>3,42</a:t>
                      </a:r>
                      <a:endParaRPr lang="pt-PT"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dirty="0" smtClean="0"/>
                        <a:t>0,75</a:t>
                      </a:r>
                      <a:endParaRPr lang="pt-PT"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dirty="0" smtClean="0"/>
                        <a:t>0,89</a:t>
                      </a:r>
                      <a:endParaRPr lang="pt-PT"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dirty="0" smtClean="0"/>
                        <a:t>1,12</a:t>
                      </a:r>
                      <a:endParaRPr lang="pt-PT"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dirty="0" smtClean="0"/>
                        <a:t>1,34</a:t>
                      </a:r>
                      <a:endParaRPr lang="pt-PT"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u="none" dirty="0" smtClean="0"/>
                        <a:t>0,594</a:t>
                      </a:r>
                      <a:endParaRPr lang="pt-PT" sz="1200" u="none" dirty="0"/>
                    </a:p>
                  </a:txBody>
                  <a:tcPr anchor="ctr">
                    <a:lnR w="19050" cap="flat" cmpd="sng" algn="ctr">
                      <a:solidFill>
                        <a:srgbClr val="0000FF"/>
                      </a:solidFill>
                      <a:prstDash val="solid"/>
                      <a:round/>
                      <a:headEnd type="none" w="med" len="med"/>
                      <a:tailEnd type="none" w="med" len="med"/>
                    </a:lnR>
                  </a:tcPr>
                </a:tc>
              </a:tr>
              <a:tr h="252000">
                <a:tc>
                  <a:txBody>
                    <a:bodyPr/>
                    <a:lstStyle/>
                    <a:p>
                      <a:pPr algn="ctr"/>
                      <a:r>
                        <a:rPr lang="pt-PT" sz="1200" dirty="0" smtClean="0"/>
                        <a:t>0,76</a:t>
                      </a:r>
                      <a:endParaRPr lang="pt-PT" sz="1200" dirty="0"/>
                    </a:p>
                  </a:txBody>
                  <a:tcPr anchor="ctr">
                    <a:lnL w="19050" cap="flat" cmpd="sng" algn="ctr">
                      <a:solidFill>
                        <a:srgbClr val="0000FF"/>
                      </a:solidFill>
                      <a:prstDash val="solid"/>
                      <a:round/>
                      <a:headEnd type="none" w="med" len="med"/>
                      <a:tailEnd type="none" w="med" len="med"/>
                    </a:lnL>
                    <a:lnB w="12700" cap="flat" cmpd="sng" algn="ctr">
                      <a:solidFill>
                        <a:srgbClr val="0000FF"/>
                      </a:solidFill>
                      <a:prstDash val="solid"/>
                      <a:round/>
                      <a:headEnd type="none" w="med" len="med"/>
                      <a:tailEnd type="none" w="med" len="med"/>
                    </a:lnB>
                  </a:tcPr>
                </a:tc>
                <a:tc>
                  <a:txBody>
                    <a:bodyPr/>
                    <a:lstStyle/>
                    <a:p>
                      <a:pPr marL="0" indent="0" algn="ctr">
                        <a:buFont typeface="Wingdings"/>
                        <a:buNone/>
                      </a:pPr>
                      <a:r>
                        <a:rPr lang="pt-PT" sz="1200" dirty="0" smtClean="0"/>
                        <a:t>3,05</a:t>
                      </a:r>
                      <a:endParaRPr lang="pt-PT" sz="1200" dirty="0"/>
                    </a:p>
                  </a:txBody>
                  <a:tcPr anchor="ctr">
                    <a:lnB w="12700" cap="flat" cmpd="sng" algn="ctr">
                      <a:solidFill>
                        <a:srgbClr val="0000F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dirty="0" smtClean="0"/>
                        <a:t>3,35</a:t>
                      </a:r>
                      <a:endParaRPr lang="pt-PT" sz="1200" dirty="0"/>
                    </a:p>
                  </a:txBody>
                  <a:tcPr anchor="ctr">
                    <a:lnB w="12700" cap="flat" cmpd="sng" algn="ctr">
                      <a:solidFill>
                        <a:srgbClr val="0000F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dirty="0" smtClean="0"/>
                        <a:t>3,81</a:t>
                      </a:r>
                      <a:endParaRPr lang="pt-PT" sz="1200" dirty="0"/>
                    </a:p>
                  </a:txBody>
                  <a:tcPr anchor="ctr">
                    <a:lnB w="12700" cap="flat" cmpd="sng" algn="ctr">
                      <a:solidFill>
                        <a:srgbClr val="0000F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dirty="0" smtClean="0"/>
                        <a:t>4,27</a:t>
                      </a:r>
                      <a:endParaRPr lang="pt-PT" sz="1200" dirty="0"/>
                    </a:p>
                  </a:txBody>
                  <a:tcPr anchor="ctr">
                    <a:lnB w="12700" cap="flat" cmpd="sng" algn="ctr">
                      <a:solidFill>
                        <a:srgbClr val="0000F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dirty="0" smtClean="0"/>
                        <a:t>1,16</a:t>
                      </a:r>
                      <a:endParaRPr lang="pt-PT" sz="1200" dirty="0"/>
                    </a:p>
                  </a:txBody>
                  <a:tcPr anchor="ctr">
                    <a:lnB w="12700" cap="flat" cmpd="sng" algn="ctr">
                      <a:solidFill>
                        <a:srgbClr val="0000F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dirty="0" smtClean="0"/>
                        <a:t>1,40</a:t>
                      </a:r>
                      <a:endParaRPr lang="pt-PT" sz="1200" dirty="0"/>
                    </a:p>
                  </a:txBody>
                  <a:tcPr anchor="ctr">
                    <a:lnB w="12700" cap="flat" cmpd="sng" algn="ctr">
                      <a:solidFill>
                        <a:srgbClr val="0000F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dirty="0" smtClean="0"/>
                        <a:t>1,74</a:t>
                      </a:r>
                      <a:endParaRPr lang="pt-PT" sz="1200" dirty="0"/>
                    </a:p>
                  </a:txBody>
                  <a:tcPr anchor="ctr">
                    <a:lnB w="12700" cap="flat" cmpd="sng" algn="ctr">
                      <a:solidFill>
                        <a:srgbClr val="0000F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dirty="0" smtClean="0"/>
                        <a:t>2,09</a:t>
                      </a:r>
                      <a:endParaRPr lang="pt-PT" sz="1200" dirty="0"/>
                    </a:p>
                  </a:txBody>
                  <a:tcPr anchor="ctr">
                    <a:lnB w="12700" cap="flat" cmpd="sng" algn="ctr">
                      <a:solidFill>
                        <a:srgbClr val="0000F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u="none" dirty="0" smtClean="0"/>
                        <a:t>0,906</a:t>
                      </a:r>
                      <a:endParaRPr lang="pt-PT" sz="1200" u="none" dirty="0"/>
                    </a:p>
                  </a:txBody>
                  <a:tcPr anchor="ctr">
                    <a:lnR w="19050" cap="flat" cmpd="sng" algn="ctr">
                      <a:solidFill>
                        <a:srgbClr val="0000FF"/>
                      </a:solidFill>
                      <a:prstDash val="solid"/>
                      <a:round/>
                      <a:headEnd type="none" w="med" len="med"/>
                      <a:tailEnd type="none" w="med" len="med"/>
                    </a:lnR>
                    <a:lnB w="12700" cap="flat" cmpd="sng" algn="ctr">
                      <a:solidFill>
                        <a:srgbClr val="0000FF"/>
                      </a:solidFill>
                      <a:prstDash val="solid"/>
                      <a:round/>
                      <a:headEnd type="none" w="med" len="med"/>
                      <a:tailEnd type="none" w="med" len="med"/>
                    </a:lnB>
                  </a:tcPr>
                </a:tc>
              </a:tr>
              <a:tr h="252000">
                <a:tc gridSpan="10">
                  <a:txBody>
                    <a:bodyPr/>
                    <a:lstStyle/>
                    <a:p>
                      <a:pPr marL="228600" indent="-228600" algn="just">
                        <a:buAutoNum type="arabicParenBoth"/>
                      </a:pPr>
                      <a:r>
                        <a:rPr lang="pt-PT" sz="1100" dirty="0" smtClean="0"/>
                        <a:t>O declive da vala não deve exceder 1 %, devendo ser de</a:t>
                      </a:r>
                      <a:r>
                        <a:rPr lang="pt-PT" sz="1100" baseline="0" dirty="0" smtClean="0"/>
                        <a:t> 0,5 %.</a:t>
                      </a:r>
                    </a:p>
                    <a:p>
                      <a:pPr marL="228600" indent="-228600" algn="just">
                        <a:buAutoNum type="arabicParenBoth"/>
                      </a:pPr>
                      <a:r>
                        <a:rPr lang="pt-PT" sz="1100" baseline="0" dirty="0" smtClean="0"/>
                        <a:t>O caudal é estimado para uma profundidade de escoamento = 1,3</a:t>
                      </a:r>
                      <a:r>
                        <a:rPr lang="pt-PT" sz="1100" i="1" baseline="0" dirty="0" smtClean="0"/>
                        <a:t>d</a:t>
                      </a:r>
                      <a:r>
                        <a:rPr lang="pt-PT" sz="1100" baseline="0" dirty="0" smtClean="0"/>
                        <a:t> (ver Fig. 13.5) e uma velocidade de 0,6 m/s.</a:t>
                      </a:r>
                      <a:endParaRPr lang="pt-PT" sz="1100" dirty="0"/>
                    </a:p>
                  </a:txBody>
                  <a:tcPr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tcPr>
                </a:tc>
                <a:tc hMerge="1">
                  <a:txBody>
                    <a:bodyPr/>
                    <a:lstStyle/>
                    <a:p>
                      <a:pPr marL="0" indent="0" algn="ctr">
                        <a:buFont typeface="Wingdings"/>
                        <a:buNone/>
                      </a:pPr>
                      <a:endParaRPr lang="pt-PT" sz="1200" dirty="0"/>
                    </a:p>
                  </a:txBody>
                  <a:tcPr anchor="ctr">
                    <a:lnB w="19050" cap="flat" cmpd="sng" algn="ctr">
                      <a:solidFill>
                        <a:srgbClr val="0000FF"/>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PT" sz="1200" dirty="0"/>
                    </a:p>
                  </a:txBody>
                  <a:tcPr anchor="ctr">
                    <a:lnB w="19050" cap="flat" cmpd="sng" algn="ctr">
                      <a:solidFill>
                        <a:srgbClr val="0000F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PT" sz="1200" dirty="0"/>
                    </a:p>
                  </a:txBody>
                  <a:tcPr anchor="ctr">
                    <a:lnR w="19050" cap="flat" cmpd="sng" algn="ctr">
                      <a:solidFill>
                        <a:srgbClr val="0000FF"/>
                      </a:solidFill>
                      <a:prstDash val="solid"/>
                      <a:round/>
                      <a:headEnd type="none" w="med" len="med"/>
                      <a:tailEnd type="none" w="med" len="med"/>
                    </a:lnR>
                    <a:lnB w="19050" cap="flat" cmpd="sng" algn="ctr">
                      <a:solidFill>
                        <a:srgbClr val="0000FF"/>
                      </a:solidFill>
                      <a:prstDash val="solid"/>
                      <a:round/>
                      <a:headEnd type="none" w="med" len="med"/>
                      <a:tailEnd type="none" w="med" len="med"/>
                    </a:lnB>
                  </a:tcPr>
                </a:tc>
              </a:tr>
            </a:tbl>
          </a:graphicData>
        </a:graphic>
      </p:graphicFrame>
      <p:sp>
        <p:nvSpPr>
          <p:cNvPr id="6" name="TextBox 5"/>
          <p:cNvSpPr txBox="1"/>
          <p:nvPr/>
        </p:nvSpPr>
        <p:spPr>
          <a:xfrm>
            <a:off x="782751" y="3440595"/>
            <a:ext cx="7560000" cy="307777"/>
          </a:xfrm>
          <a:prstGeom prst="rect">
            <a:avLst/>
          </a:prstGeom>
          <a:solidFill>
            <a:srgbClr val="FFFFCC"/>
          </a:solidFill>
        </p:spPr>
        <p:txBody>
          <a:bodyPr wrap="square" rtlCol="0">
            <a:spAutoFit/>
          </a:bodyPr>
          <a:lstStyle/>
          <a:p>
            <a:pPr algn="just"/>
            <a:r>
              <a:rPr lang="en-US" sz="1400" b="1" dirty="0" err="1"/>
              <a:t>Quadro</a:t>
            </a:r>
            <a:r>
              <a:rPr lang="en-US" sz="1400" b="1" dirty="0"/>
              <a:t> </a:t>
            </a:r>
            <a:r>
              <a:rPr lang="en-US" sz="1400" b="1" dirty="0" smtClean="0"/>
              <a:t>13.3 </a:t>
            </a:r>
            <a:r>
              <a:rPr lang="en-US" sz="1400" dirty="0" err="1" smtClean="0"/>
              <a:t>Características</a:t>
            </a:r>
            <a:r>
              <a:rPr lang="en-US" sz="1400" dirty="0" smtClean="0"/>
              <a:t> </a:t>
            </a:r>
            <a:r>
              <a:rPr lang="en-US" sz="1400" dirty="0" err="1" smtClean="0"/>
              <a:t>padrão</a:t>
            </a:r>
            <a:r>
              <a:rPr lang="en-US" sz="1400" dirty="0" smtClean="0"/>
              <a:t> de </a:t>
            </a:r>
            <a:r>
              <a:rPr lang="en-US" sz="1400" dirty="0" err="1" smtClean="0"/>
              <a:t>pequenas</a:t>
            </a:r>
            <a:r>
              <a:rPr lang="en-US" sz="1400" dirty="0" smtClean="0"/>
              <a:t> </a:t>
            </a:r>
            <a:r>
              <a:rPr lang="en-US" sz="1400" dirty="0" err="1" smtClean="0"/>
              <a:t>valas</a:t>
            </a:r>
            <a:r>
              <a:rPr lang="en-US" sz="1400" dirty="0" smtClean="0"/>
              <a:t> de </a:t>
            </a:r>
            <a:r>
              <a:rPr lang="en-US" sz="1400" dirty="0" err="1" smtClean="0"/>
              <a:t>encosta</a:t>
            </a:r>
            <a:r>
              <a:rPr lang="en-US" sz="1400" baseline="30000" dirty="0" smtClean="0"/>
              <a:t>(1) </a:t>
            </a:r>
            <a:r>
              <a:rPr lang="en-US" sz="1200" dirty="0" smtClean="0"/>
              <a:t>(Fonte: FAO, 1986)  </a:t>
            </a:r>
            <a:endParaRPr lang="en-US" sz="1400" dirty="0"/>
          </a:p>
        </p:txBody>
      </p:sp>
    </p:spTree>
    <p:extLst>
      <p:ext uri="{BB962C8B-B14F-4D97-AF65-F5344CB8AC3E}">
        <p14:creationId xmlns:p14="http://schemas.microsoft.com/office/powerpoint/2010/main" val="172085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1620" y="1908194"/>
            <a:ext cx="5292000" cy="523220"/>
          </a:xfrm>
          <a:prstGeom prst="rect">
            <a:avLst/>
          </a:prstGeom>
          <a:solidFill>
            <a:srgbClr val="FFFFCC"/>
          </a:solidFill>
        </p:spPr>
        <p:txBody>
          <a:bodyPr wrap="square">
            <a:spAutoFit/>
          </a:bodyPr>
          <a:lstStyle/>
          <a:p>
            <a:pPr algn="just"/>
            <a:r>
              <a:rPr lang="pt-PT" sz="1400" b="1" dirty="0" smtClean="0"/>
              <a:t>Figura 13.5 </a:t>
            </a:r>
            <a:r>
              <a:rPr lang="pt-PT" sz="1400" dirty="0" smtClean="0"/>
              <a:t>Secção transversal de uma pequena vala de encosta. A profundidade varia entre 0,3 e 0,8 m </a:t>
            </a:r>
            <a:r>
              <a:rPr lang="en-US" sz="1200" dirty="0" smtClean="0"/>
              <a:t>(</a:t>
            </a:r>
            <a:r>
              <a:rPr lang="en-US" sz="1200" dirty="0" err="1" smtClean="0"/>
              <a:t>Fonte</a:t>
            </a:r>
            <a:r>
              <a:rPr lang="en-US" sz="1200" dirty="0"/>
              <a:t>: FAO, </a:t>
            </a:r>
            <a:r>
              <a:rPr lang="en-US" sz="1200" dirty="0" smtClean="0"/>
              <a:t>1986)</a:t>
            </a:r>
            <a:endParaRPr lang="en-US" sz="1400" dirty="0"/>
          </a:p>
        </p:txBody>
      </p:sp>
      <p:grpSp>
        <p:nvGrpSpPr>
          <p:cNvPr id="3" name="Group 2"/>
          <p:cNvGrpSpPr/>
          <p:nvPr/>
        </p:nvGrpSpPr>
        <p:grpSpPr>
          <a:xfrm>
            <a:off x="1877377" y="311785"/>
            <a:ext cx="5389244" cy="1415246"/>
            <a:chOff x="0" y="0"/>
            <a:chExt cx="5389425" cy="1415246"/>
          </a:xfrm>
        </p:grpSpPr>
        <p:cxnSp>
          <p:nvCxnSpPr>
            <p:cNvPr id="4" name="Straight Connector 3"/>
            <p:cNvCxnSpPr/>
            <p:nvPr/>
          </p:nvCxnSpPr>
          <p:spPr>
            <a:xfrm>
              <a:off x="0" y="784507"/>
              <a:ext cx="420384" cy="0"/>
            </a:xfrm>
            <a:prstGeom prst="line">
              <a:avLst/>
            </a:prstGeom>
            <a:ln w="19050">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20384" y="784507"/>
              <a:ext cx="1204623" cy="624177"/>
            </a:xfrm>
            <a:prstGeom prst="line">
              <a:avLst/>
            </a:prstGeom>
            <a:ln w="19050">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625007" y="883898"/>
              <a:ext cx="1041621" cy="524786"/>
            </a:xfrm>
            <a:prstGeom prst="line">
              <a:avLst/>
            </a:prstGeom>
            <a:ln w="19050">
              <a:solidFill>
                <a:srgbClr val="663300"/>
              </a:solidFill>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2666628" y="462479"/>
              <a:ext cx="2174682" cy="520811"/>
            </a:xfrm>
            <a:custGeom>
              <a:avLst/>
              <a:gdLst>
                <a:gd name="connsiteX0" fmla="*/ 0 w 2174682"/>
                <a:gd name="connsiteY0" fmla="*/ 421419 h 520811"/>
                <a:gd name="connsiteX1" fmla="*/ 826935 w 2174682"/>
                <a:gd name="connsiteY1" fmla="*/ 0 h 520811"/>
                <a:gd name="connsiteX2" fmla="*/ 1367624 w 2174682"/>
                <a:gd name="connsiteY2" fmla="*/ 0 h 520811"/>
                <a:gd name="connsiteX3" fmla="*/ 2174682 w 2174682"/>
                <a:gd name="connsiteY3" fmla="*/ 520811 h 520811"/>
                <a:gd name="connsiteX4" fmla="*/ 0 w 2174682"/>
                <a:gd name="connsiteY4" fmla="*/ 421419 h 520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682" h="520811">
                  <a:moveTo>
                    <a:pt x="0" y="421419"/>
                  </a:moveTo>
                  <a:lnTo>
                    <a:pt x="826935" y="0"/>
                  </a:lnTo>
                  <a:lnTo>
                    <a:pt x="1367624" y="0"/>
                  </a:lnTo>
                  <a:lnTo>
                    <a:pt x="2174682" y="520811"/>
                  </a:lnTo>
                  <a:lnTo>
                    <a:pt x="0" y="421419"/>
                  </a:lnTo>
                  <a:close/>
                </a:path>
              </a:pathLst>
            </a:custGeom>
            <a:pattFill prst="lgConfetti">
              <a:fgClr>
                <a:srgbClr val="663300"/>
              </a:fgClr>
              <a:bgClr>
                <a:schemeClr val="bg1"/>
              </a:bgClr>
            </a:pattFill>
            <a:ln w="190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5000"/>
                </a:lnSpc>
                <a:spcAft>
                  <a:spcPts val="1000"/>
                </a:spcAft>
              </a:pPr>
              <a:r>
                <a:rPr lang="pt-PT" sz="1100">
                  <a:effectLst/>
                  <a:latin typeface="Arial"/>
                  <a:ea typeface="Times New Roman"/>
                  <a:cs typeface="Times New Roman"/>
                </a:rPr>
                <a:t> </a:t>
              </a:r>
            </a:p>
          </p:txBody>
        </p:sp>
        <p:cxnSp>
          <p:nvCxnSpPr>
            <p:cNvPr id="8" name="Straight Connector 7"/>
            <p:cNvCxnSpPr/>
            <p:nvPr/>
          </p:nvCxnSpPr>
          <p:spPr>
            <a:xfrm>
              <a:off x="161967" y="780530"/>
              <a:ext cx="5088835" cy="216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16408" y="780531"/>
              <a:ext cx="2460929"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6408" y="227917"/>
              <a:ext cx="0" cy="540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666628" y="216666"/>
              <a:ext cx="0" cy="666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25"/>
            <p:cNvSpPr txBox="1"/>
            <p:nvPr/>
          </p:nvSpPr>
          <p:spPr>
            <a:xfrm>
              <a:off x="1234761" y="100691"/>
              <a:ext cx="684000" cy="261610"/>
            </a:xfrm>
            <a:prstGeom prst="rect">
              <a:avLst/>
            </a:prstGeom>
            <a:noFill/>
          </p:spPr>
          <p:txBody>
            <a:bodyPr wrap="square" rtlCol="0">
              <a:spAutoFit/>
            </a:bodyPr>
            <a:lstStyle/>
            <a:p>
              <a:pPr algn="just">
                <a:spcAft>
                  <a:spcPts val="0"/>
                </a:spcAft>
              </a:pPr>
              <a:r>
                <a:rPr lang="pt-PT" sz="1100" b="1" kern="1200">
                  <a:solidFill>
                    <a:srgbClr val="000000"/>
                  </a:solidFill>
                  <a:effectLst/>
                  <a:latin typeface="Calibri"/>
                  <a:ea typeface="Times New Roman"/>
                  <a:cs typeface="Times New Roman"/>
                </a:rPr>
                <a:t>Largura</a:t>
              </a:r>
              <a:endParaRPr lang="pt-PT" sz="1200">
                <a:effectLst/>
                <a:latin typeface="Times New Roman"/>
                <a:ea typeface="Times New Roman"/>
              </a:endParaRPr>
            </a:p>
          </p:txBody>
        </p:sp>
        <p:cxnSp>
          <p:nvCxnSpPr>
            <p:cNvPr id="13" name="Straight Connector 12"/>
            <p:cNvCxnSpPr/>
            <p:nvPr/>
          </p:nvCxnSpPr>
          <p:spPr>
            <a:xfrm>
              <a:off x="1625007" y="1413534"/>
              <a:ext cx="1260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a:off x="2538919" y="896814"/>
              <a:ext cx="252000" cy="0"/>
            </a:xfrm>
            <a:prstGeom prst="straightConnector1">
              <a:avLst/>
            </a:prstGeom>
            <a:ln w="12700">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sp>
          <p:nvSpPr>
            <p:cNvPr id="15" name="TextBox 31"/>
            <p:cNvSpPr txBox="1"/>
            <p:nvPr/>
          </p:nvSpPr>
          <p:spPr>
            <a:xfrm>
              <a:off x="1273063" y="517866"/>
              <a:ext cx="1368000" cy="261610"/>
            </a:xfrm>
            <a:prstGeom prst="rect">
              <a:avLst/>
            </a:prstGeom>
            <a:noFill/>
          </p:spPr>
          <p:txBody>
            <a:bodyPr wrap="square" rtlCol="0">
              <a:spAutoFit/>
            </a:bodyPr>
            <a:lstStyle/>
            <a:p>
              <a:pPr algn="just">
                <a:spcAft>
                  <a:spcPts val="0"/>
                </a:spcAft>
              </a:pPr>
              <a:r>
                <a:rPr lang="pt-PT" sz="1100" b="1" kern="1200">
                  <a:solidFill>
                    <a:srgbClr val="000000"/>
                  </a:solidFill>
                  <a:effectLst/>
                  <a:latin typeface="Calibri"/>
                  <a:ea typeface="Times New Roman"/>
                  <a:cs typeface="Times New Roman"/>
                </a:rPr>
                <a:t>Superfície da água</a:t>
              </a:r>
              <a:endParaRPr lang="pt-PT" sz="1200">
                <a:effectLst/>
                <a:latin typeface="Times New Roman"/>
                <a:ea typeface="Times New Roman"/>
              </a:endParaRPr>
            </a:p>
          </p:txBody>
        </p:sp>
        <p:sp>
          <p:nvSpPr>
            <p:cNvPr id="16" name="TextBox 32"/>
            <p:cNvSpPr txBox="1"/>
            <p:nvPr/>
          </p:nvSpPr>
          <p:spPr>
            <a:xfrm rot="1620000">
              <a:off x="909252" y="934480"/>
              <a:ext cx="432000" cy="261610"/>
            </a:xfrm>
            <a:prstGeom prst="rect">
              <a:avLst/>
            </a:prstGeom>
            <a:noFill/>
          </p:spPr>
          <p:txBody>
            <a:bodyPr wrap="square" rtlCol="0">
              <a:spAutoFit/>
            </a:bodyPr>
            <a:lstStyle/>
            <a:p>
              <a:pPr algn="just">
                <a:spcAft>
                  <a:spcPts val="0"/>
                </a:spcAft>
              </a:pPr>
              <a:r>
                <a:rPr lang="pt-PT" sz="1100" b="1" kern="1200">
                  <a:solidFill>
                    <a:srgbClr val="000000"/>
                  </a:solidFill>
                  <a:effectLst/>
                  <a:latin typeface="Calibri"/>
                  <a:ea typeface="Times New Roman"/>
                  <a:cs typeface="Times New Roman"/>
                </a:rPr>
                <a:t>2 : 1</a:t>
              </a:r>
              <a:endParaRPr lang="pt-PT" sz="1200">
                <a:effectLst/>
                <a:latin typeface="Times New Roman"/>
                <a:ea typeface="Times New Roman"/>
              </a:endParaRPr>
            </a:p>
          </p:txBody>
        </p:sp>
        <p:sp>
          <p:nvSpPr>
            <p:cNvPr id="17" name="TextBox 33"/>
            <p:cNvSpPr txBox="1"/>
            <p:nvPr/>
          </p:nvSpPr>
          <p:spPr>
            <a:xfrm rot="-1620000">
              <a:off x="1790666" y="1001059"/>
              <a:ext cx="432000" cy="261610"/>
            </a:xfrm>
            <a:prstGeom prst="rect">
              <a:avLst/>
            </a:prstGeom>
            <a:noFill/>
          </p:spPr>
          <p:txBody>
            <a:bodyPr wrap="square" rtlCol="0">
              <a:spAutoFit/>
            </a:bodyPr>
            <a:lstStyle/>
            <a:p>
              <a:pPr algn="just">
                <a:spcAft>
                  <a:spcPts val="0"/>
                </a:spcAft>
              </a:pPr>
              <a:r>
                <a:rPr lang="pt-PT" sz="1100" b="1" kern="1200">
                  <a:solidFill>
                    <a:srgbClr val="000000"/>
                  </a:solidFill>
                  <a:effectLst/>
                  <a:latin typeface="Calibri"/>
                  <a:ea typeface="Times New Roman"/>
                  <a:cs typeface="Times New Roman"/>
                </a:rPr>
                <a:t>2 : 1</a:t>
              </a:r>
              <a:endParaRPr lang="pt-PT" sz="1200">
                <a:effectLst/>
                <a:latin typeface="Times New Roman"/>
                <a:ea typeface="Times New Roman"/>
              </a:endParaRPr>
            </a:p>
          </p:txBody>
        </p:sp>
        <p:sp>
          <p:nvSpPr>
            <p:cNvPr id="18" name="TextBox 34"/>
            <p:cNvSpPr txBox="1"/>
            <p:nvPr/>
          </p:nvSpPr>
          <p:spPr>
            <a:xfrm>
              <a:off x="3465547" y="0"/>
              <a:ext cx="612000" cy="153888"/>
            </a:xfrm>
            <a:prstGeom prst="rect">
              <a:avLst/>
            </a:prstGeom>
            <a:noFill/>
          </p:spPr>
          <p:txBody>
            <a:bodyPr wrap="square" lIns="0" tIns="0" rIns="0" bIns="0" rtlCol="0">
              <a:spAutoFit/>
            </a:bodyPr>
            <a:lstStyle/>
            <a:p>
              <a:pPr algn="just">
                <a:spcAft>
                  <a:spcPts val="0"/>
                </a:spcAft>
              </a:pPr>
              <a:r>
                <a:rPr lang="pt-PT" sz="1000" b="1" kern="1200">
                  <a:solidFill>
                    <a:srgbClr val="000000"/>
                  </a:solidFill>
                  <a:effectLst/>
                  <a:latin typeface="Calibri"/>
                  <a:ea typeface="Times New Roman"/>
                  <a:cs typeface="Times New Roman"/>
                </a:rPr>
                <a:t>0,3 – 0,8 m</a:t>
              </a:r>
              <a:endParaRPr lang="pt-PT" sz="1200">
                <a:effectLst/>
                <a:latin typeface="Times New Roman"/>
                <a:ea typeface="Times New Roman"/>
              </a:endParaRPr>
            </a:p>
          </p:txBody>
        </p:sp>
        <p:sp>
          <p:nvSpPr>
            <p:cNvPr id="19" name="TextBox 35"/>
            <p:cNvSpPr txBox="1"/>
            <p:nvPr/>
          </p:nvSpPr>
          <p:spPr>
            <a:xfrm rot="1920000">
              <a:off x="4157489" y="470276"/>
              <a:ext cx="540385" cy="262255"/>
            </a:xfrm>
            <a:prstGeom prst="rect">
              <a:avLst/>
            </a:prstGeom>
            <a:noFill/>
          </p:spPr>
          <p:txBody>
            <a:bodyPr wrap="square" rtlCol="0">
              <a:spAutoFit/>
            </a:bodyPr>
            <a:lstStyle/>
            <a:p>
              <a:pPr algn="just">
                <a:spcAft>
                  <a:spcPts val="0"/>
                </a:spcAft>
              </a:pPr>
              <a:r>
                <a:rPr lang="pt-PT" sz="1100" b="1" kern="1200">
                  <a:solidFill>
                    <a:srgbClr val="000000"/>
                  </a:solidFill>
                  <a:effectLst/>
                  <a:latin typeface="Calibri"/>
                  <a:ea typeface="Times New Roman"/>
                  <a:cs typeface="Times New Roman"/>
                </a:rPr>
                <a:t>1,5 : 1</a:t>
              </a:r>
              <a:endParaRPr lang="pt-PT" sz="1200">
                <a:effectLst/>
                <a:latin typeface="Times New Roman"/>
                <a:ea typeface="Times New Roman"/>
              </a:endParaRPr>
            </a:p>
          </p:txBody>
        </p:sp>
        <p:sp>
          <p:nvSpPr>
            <p:cNvPr id="20" name="TextBox 36"/>
            <p:cNvSpPr txBox="1"/>
            <p:nvPr/>
          </p:nvSpPr>
          <p:spPr>
            <a:xfrm>
              <a:off x="3481250" y="956605"/>
              <a:ext cx="1908175" cy="262255"/>
            </a:xfrm>
            <a:prstGeom prst="rect">
              <a:avLst/>
            </a:prstGeom>
            <a:noFill/>
          </p:spPr>
          <p:txBody>
            <a:bodyPr wrap="square" rtlCol="0">
              <a:spAutoFit/>
            </a:bodyPr>
            <a:lstStyle/>
            <a:p>
              <a:pPr algn="just">
                <a:spcAft>
                  <a:spcPts val="0"/>
                </a:spcAft>
              </a:pPr>
              <a:r>
                <a:rPr lang="pt-PT" sz="1100" b="1" kern="1200">
                  <a:solidFill>
                    <a:srgbClr val="000000"/>
                  </a:solidFill>
                  <a:effectLst/>
                  <a:latin typeface="Calibri"/>
                  <a:ea typeface="Times New Roman"/>
                  <a:cs typeface="Times New Roman"/>
                </a:rPr>
                <a:t>Superfície original do terreno</a:t>
              </a:r>
              <a:endParaRPr lang="pt-PT" sz="1200">
                <a:effectLst/>
                <a:latin typeface="Times New Roman"/>
                <a:ea typeface="Times New Roman"/>
              </a:endParaRPr>
            </a:p>
          </p:txBody>
        </p:sp>
        <p:sp>
          <p:nvSpPr>
            <p:cNvPr id="21" name="TextBox 37"/>
            <p:cNvSpPr txBox="1"/>
            <p:nvPr/>
          </p:nvSpPr>
          <p:spPr>
            <a:xfrm rot="16200000">
              <a:off x="2544604" y="969777"/>
              <a:ext cx="252000" cy="261610"/>
            </a:xfrm>
            <a:prstGeom prst="rect">
              <a:avLst/>
            </a:prstGeom>
            <a:noFill/>
          </p:spPr>
          <p:txBody>
            <a:bodyPr wrap="square" rtlCol="0">
              <a:spAutoFit/>
            </a:bodyPr>
            <a:lstStyle/>
            <a:p>
              <a:pPr algn="just">
                <a:spcAft>
                  <a:spcPts val="0"/>
                </a:spcAft>
              </a:pPr>
              <a:r>
                <a:rPr lang="pt-PT" sz="1100" b="1" i="1" kern="1200">
                  <a:solidFill>
                    <a:srgbClr val="000000"/>
                  </a:solidFill>
                  <a:effectLst/>
                  <a:latin typeface="Calibri"/>
                  <a:ea typeface="Times New Roman"/>
                  <a:cs typeface="Times New Roman"/>
                </a:rPr>
                <a:t>d</a:t>
              </a:r>
              <a:endParaRPr lang="pt-PT" sz="1200">
                <a:effectLst/>
                <a:latin typeface="Times New Roman"/>
                <a:ea typeface="Times New Roman"/>
              </a:endParaRPr>
            </a:p>
          </p:txBody>
        </p:sp>
        <p:sp>
          <p:nvSpPr>
            <p:cNvPr id="22" name="TextBox 38"/>
            <p:cNvSpPr txBox="1"/>
            <p:nvPr/>
          </p:nvSpPr>
          <p:spPr>
            <a:xfrm rot="16200000">
              <a:off x="2585335" y="986067"/>
              <a:ext cx="468000" cy="261610"/>
            </a:xfrm>
            <a:prstGeom prst="rect">
              <a:avLst/>
            </a:prstGeom>
            <a:noFill/>
          </p:spPr>
          <p:txBody>
            <a:bodyPr wrap="square" rtlCol="0">
              <a:spAutoFit/>
            </a:bodyPr>
            <a:lstStyle/>
            <a:p>
              <a:pPr algn="just">
                <a:spcAft>
                  <a:spcPts val="0"/>
                </a:spcAft>
              </a:pPr>
              <a:r>
                <a:rPr lang="pt-PT" sz="1100" b="1" kern="1200">
                  <a:solidFill>
                    <a:srgbClr val="000000"/>
                  </a:solidFill>
                  <a:effectLst/>
                  <a:latin typeface="Calibri"/>
                  <a:ea typeface="Times New Roman"/>
                  <a:cs typeface="Times New Roman"/>
                </a:rPr>
                <a:t>1,3 </a:t>
              </a:r>
              <a:r>
                <a:rPr lang="pt-PT" sz="1100" b="1" i="1" kern="1200">
                  <a:solidFill>
                    <a:srgbClr val="000000"/>
                  </a:solidFill>
                  <a:effectLst/>
                  <a:latin typeface="Calibri"/>
                  <a:ea typeface="Times New Roman"/>
                  <a:cs typeface="Times New Roman"/>
                </a:rPr>
                <a:t>d</a:t>
              </a:r>
              <a:endParaRPr lang="pt-PT" sz="1200">
                <a:effectLst/>
                <a:latin typeface="Times New Roman"/>
                <a:ea typeface="Times New Roman"/>
              </a:endParaRPr>
            </a:p>
          </p:txBody>
        </p:sp>
        <p:cxnSp>
          <p:nvCxnSpPr>
            <p:cNvPr id="23" name="Straight Arrow Connector 22"/>
            <p:cNvCxnSpPr/>
            <p:nvPr/>
          </p:nvCxnSpPr>
          <p:spPr>
            <a:xfrm rot="16200000" flipH="1" flipV="1">
              <a:off x="2542895" y="1280658"/>
              <a:ext cx="252000" cy="0"/>
            </a:xfrm>
            <a:prstGeom prst="straightConnector1">
              <a:avLst/>
            </a:prstGeom>
            <a:ln w="12700">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a:off x="2745313" y="851402"/>
              <a:ext cx="144000" cy="0"/>
            </a:xfrm>
            <a:prstGeom prst="straightConnector1">
              <a:avLst/>
            </a:prstGeom>
            <a:ln w="12700">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flipV="1">
              <a:off x="2763313" y="1361246"/>
              <a:ext cx="108000" cy="0"/>
            </a:xfrm>
            <a:prstGeom prst="straightConnector1">
              <a:avLst/>
            </a:prstGeom>
            <a:ln w="12700">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418594" y="242068"/>
              <a:ext cx="720000" cy="0"/>
            </a:xfrm>
            <a:prstGeom prst="straightConnector1">
              <a:avLst/>
            </a:prstGeom>
            <a:ln w="12700">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50671" y="242068"/>
              <a:ext cx="720000" cy="0"/>
            </a:xfrm>
            <a:prstGeom prst="straightConnector1">
              <a:avLst/>
            </a:prstGeom>
            <a:ln w="12700">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498486" y="192847"/>
              <a:ext cx="0" cy="270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032548" y="196823"/>
              <a:ext cx="0" cy="270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487301" y="242067"/>
              <a:ext cx="558000" cy="0"/>
            </a:xfrm>
            <a:prstGeom prst="line">
              <a:avLst/>
            </a:prstGeom>
            <a:ln w="12700">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grpSp>
      <p:sp>
        <p:nvSpPr>
          <p:cNvPr id="31" name="Rectangle 30"/>
          <p:cNvSpPr/>
          <p:nvPr/>
        </p:nvSpPr>
        <p:spPr>
          <a:xfrm>
            <a:off x="133908" y="3226266"/>
            <a:ext cx="8867217" cy="338554"/>
          </a:xfrm>
          <a:prstGeom prst="rect">
            <a:avLst/>
          </a:prstGeom>
          <a:solidFill>
            <a:srgbClr val="FFFFCC"/>
          </a:solidFill>
        </p:spPr>
        <p:txBody>
          <a:bodyPr wrap="square">
            <a:spAutoFit/>
          </a:bodyPr>
          <a:lstStyle/>
          <a:p>
            <a:r>
              <a:rPr lang="pt-PT" b="1" i="1" dirty="0" smtClean="0"/>
              <a:t>Controlo com vegetação</a:t>
            </a:r>
            <a:endParaRPr lang="pt-PT" b="1" i="1" dirty="0"/>
          </a:p>
        </p:txBody>
      </p:sp>
      <p:sp>
        <p:nvSpPr>
          <p:cNvPr id="32" name="Rectangle 31"/>
          <p:cNvSpPr/>
          <p:nvPr/>
        </p:nvSpPr>
        <p:spPr>
          <a:xfrm>
            <a:off x="136356" y="3548988"/>
            <a:ext cx="8867774" cy="830997"/>
          </a:xfrm>
          <a:prstGeom prst="rect">
            <a:avLst/>
          </a:prstGeom>
          <a:solidFill>
            <a:srgbClr val="FFFFCC"/>
          </a:solidFill>
        </p:spPr>
        <p:txBody>
          <a:bodyPr wrap="square">
            <a:spAutoFit/>
          </a:bodyPr>
          <a:lstStyle/>
          <a:p>
            <a:pPr algn="just"/>
            <a:r>
              <a:rPr lang="pt-PT" dirty="0"/>
              <a:t>O objectivo final, de longo prazo, do controlo da ravina consiste em </a:t>
            </a:r>
            <a:r>
              <a:rPr lang="pt-PT" b="1" dirty="0">
                <a:solidFill>
                  <a:srgbClr val="0000FF"/>
                </a:solidFill>
              </a:rPr>
              <a:t>vegetalizar</a:t>
            </a:r>
            <a:r>
              <a:rPr lang="pt-PT" dirty="0">
                <a:solidFill>
                  <a:srgbClr val="0000FF"/>
                </a:solidFill>
              </a:rPr>
              <a:t> </a:t>
            </a:r>
            <a:r>
              <a:rPr lang="pt-PT" dirty="0"/>
              <a:t>a mesma, sobretudo nas zonas da cabeceira e da boca, o que permite proteger o solo da acção de salpico e reduzir a velocidade do escoamento.</a:t>
            </a:r>
          </a:p>
        </p:txBody>
      </p:sp>
      <p:sp>
        <p:nvSpPr>
          <p:cNvPr id="33" name="Rectangle 32"/>
          <p:cNvSpPr/>
          <p:nvPr/>
        </p:nvSpPr>
        <p:spPr>
          <a:xfrm>
            <a:off x="136356" y="4330038"/>
            <a:ext cx="8867774" cy="830997"/>
          </a:xfrm>
          <a:prstGeom prst="rect">
            <a:avLst/>
          </a:prstGeom>
          <a:solidFill>
            <a:srgbClr val="FFFFCC"/>
          </a:solidFill>
        </p:spPr>
        <p:txBody>
          <a:bodyPr wrap="square">
            <a:spAutoFit/>
          </a:bodyPr>
          <a:lstStyle/>
          <a:p>
            <a:pPr algn="just"/>
            <a:r>
              <a:rPr lang="pt-PT" dirty="0"/>
              <a:t>No entanto, dada a força exercida pelo escoamento concentrado, a vegetalização muitas vezes não se consegue efectuar sem que primeiro se alterem as condições de escoamento através do efeito de algumas das </a:t>
            </a:r>
            <a:r>
              <a:rPr lang="pt-PT" b="1" dirty="0"/>
              <a:t>estruturas</a:t>
            </a:r>
            <a:r>
              <a:rPr lang="pt-PT" dirty="0"/>
              <a:t> abaixo apresentadas (</a:t>
            </a:r>
            <a:r>
              <a:rPr lang="pt-PT" dirty="0" err="1"/>
              <a:t>Heede</a:t>
            </a:r>
            <a:r>
              <a:rPr lang="pt-PT" dirty="0"/>
              <a:t>, 1976; </a:t>
            </a:r>
            <a:r>
              <a:rPr lang="pt-PT" dirty="0" err="1"/>
              <a:t>Hudson</a:t>
            </a:r>
            <a:r>
              <a:rPr lang="pt-PT" dirty="0"/>
              <a:t>, 1981).</a:t>
            </a:r>
          </a:p>
        </p:txBody>
      </p:sp>
      <p:sp>
        <p:nvSpPr>
          <p:cNvPr id="34" name="Rectangle 33"/>
          <p:cNvSpPr/>
          <p:nvPr/>
        </p:nvSpPr>
        <p:spPr>
          <a:xfrm>
            <a:off x="133351" y="5132460"/>
            <a:ext cx="8867774" cy="1323439"/>
          </a:xfrm>
          <a:prstGeom prst="rect">
            <a:avLst/>
          </a:prstGeom>
          <a:solidFill>
            <a:srgbClr val="FFFFCC"/>
          </a:solidFill>
        </p:spPr>
        <p:txBody>
          <a:bodyPr wrap="square">
            <a:spAutoFit/>
          </a:bodyPr>
          <a:lstStyle/>
          <a:p>
            <a:pPr algn="just"/>
            <a:r>
              <a:rPr lang="pt-PT" dirty="0"/>
              <a:t>Por outro lado, devido à erosão, o leito da ravina é praticamente uma areia </a:t>
            </a:r>
            <a:r>
              <a:rPr lang="pt-PT" b="1" dirty="0"/>
              <a:t>estéril</a:t>
            </a:r>
            <a:r>
              <a:rPr lang="pt-PT" dirty="0"/>
              <a:t> sem estrutura, sem matéria orgânica ou nutrientes e pequena capacidade de armazenamento de água. As margens não apresentam características muito melhores. O regime hídrico alterna entre </a:t>
            </a:r>
            <a:r>
              <a:rPr lang="pt-PT" b="1" dirty="0"/>
              <a:t>cheias e secas</a:t>
            </a:r>
            <a:r>
              <a:rPr lang="pt-PT" dirty="0"/>
              <a:t>, havendo normalmente desequilíbrios químicos como salinidade e alcalinidade (</a:t>
            </a:r>
            <a:r>
              <a:rPr lang="pt-PT" dirty="0" err="1"/>
              <a:t>Hudson</a:t>
            </a:r>
            <a:r>
              <a:rPr lang="pt-PT" dirty="0"/>
              <a:t>, 1981).</a:t>
            </a:r>
          </a:p>
        </p:txBody>
      </p:sp>
    </p:spTree>
    <p:extLst>
      <p:ext uri="{BB962C8B-B14F-4D97-AF65-F5344CB8AC3E}">
        <p14:creationId xmlns:p14="http://schemas.microsoft.com/office/powerpoint/2010/main" val="240635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P spid="32"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406" y="228600"/>
            <a:ext cx="8867774" cy="584775"/>
          </a:xfrm>
          <a:prstGeom prst="rect">
            <a:avLst/>
          </a:prstGeom>
          <a:solidFill>
            <a:srgbClr val="FFFFCC"/>
          </a:solidFill>
        </p:spPr>
        <p:txBody>
          <a:bodyPr wrap="square">
            <a:spAutoFit/>
          </a:bodyPr>
          <a:lstStyle/>
          <a:p>
            <a:pPr algn="just"/>
            <a:r>
              <a:rPr lang="pt-PT" dirty="0"/>
              <a:t>As plantas a utilizar devem ter elevada densidade, sistema radicular profundo e denso e ser de porte baixo</a:t>
            </a:r>
            <a:r>
              <a:rPr lang="pt-PT" dirty="0" smtClean="0"/>
              <a:t>.</a:t>
            </a:r>
            <a:endParaRPr lang="pt-PT" dirty="0"/>
          </a:p>
        </p:txBody>
      </p:sp>
      <p:sp>
        <p:nvSpPr>
          <p:cNvPr id="3" name="Rectangle 2"/>
          <p:cNvSpPr/>
          <p:nvPr/>
        </p:nvSpPr>
        <p:spPr>
          <a:xfrm>
            <a:off x="152400" y="2153603"/>
            <a:ext cx="8867774" cy="1077218"/>
          </a:xfrm>
          <a:prstGeom prst="rect">
            <a:avLst/>
          </a:prstGeom>
          <a:solidFill>
            <a:srgbClr val="FFFFCC"/>
          </a:solidFill>
        </p:spPr>
        <p:txBody>
          <a:bodyPr wrap="square">
            <a:spAutoFit/>
          </a:bodyPr>
          <a:lstStyle/>
          <a:p>
            <a:pPr algn="just"/>
            <a:r>
              <a:rPr lang="pt-PT" dirty="0" smtClean="0"/>
              <a:t>Deve </a:t>
            </a:r>
            <a:r>
              <a:rPr lang="pt-PT" dirty="0"/>
              <a:t>dar-se preferência a plantas locais, que se verifique crescerem bem, perto da ravina, sendo uma boa prática fazer pequenas plantações experimentais com grande variedade de plantas para ver quais florescem e melhor se adaptam. A título indicativo apresentam-se no </a:t>
            </a:r>
            <a:r>
              <a:rPr lang="pt-PT" dirty="0" smtClean="0"/>
              <a:t>Quadro 13.4 </a:t>
            </a:r>
            <a:r>
              <a:rPr lang="pt-PT" dirty="0"/>
              <a:t>algumas plantas que foram utilizadas com sucesso em várias partes do mundo</a:t>
            </a:r>
            <a:r>
              <a:rPr lang="pt-PT" dirty="0" smtClean="0"/>
              <a:t>.</a:t>
            </a:r>
            <a:endParaRPr lang="pt-PT" dirty="0"/>
          </a:p>
        </p:txBody>
      </p:sp>
      <p:sp>
        <p:nvSpPr>
          <p:cNvPr id="4" name="Rectangle 3"/>
          <p:cNvSpPr/>
          <p:nvPr/>
        </p:nvSpPr>
        <p:spPr>
          <a:xfrm>
            <a:off x="136356" y="781050"/>
            <a:ext cx="8867774" cy="584775"/>
          </a:xfrm>
          <a:prstGeom prst="rect">
            <a:avLst/>
          </a:prstGeom>
          <a:solidFill>
            <a:srgbClr val="FFFFCC"/>
          </a:solidFill>
        </p:spPr>
        <p:txBody>
          <a:bodyPr wrap="square">
            <a:spAutoFit/>
          </a:bodyPr>
          <a:lstStyle/>
          <a:p>
            <a:pPr algn="just"/>
            <a:r>
              <a:rPr lang="pt-PT" dirty="0" smtClean="0"/>
              <a:t>Devem </a:t>
            </a:r>
            <a:r>
              <a:rPr lang="pt-PT" dirty="0"/>
              <a:t>evitar-se plantas altas e flexíveis, pois dobram-se com a força do escoamento reduzindo a sua rugosidade e </a:t>
            </a:r>
            <a:r>
              <a:rPr lang="pt-PT" dirty="0" smtClean="0"/>
              <a:t>conduzindo ao </a:t>
            </a:r>
            <a:r>
              <a:rPr lang="pt-PT" dirty="0"/>
              <a:t>aumento da velocidade da água. </a:t>
            </a:r>
          </a:p>
        </p:txBody>
      </p:sp>
      <p:sp>
        <p:nvSpPr>
          <p:cNvPr id="5" name="Rectangle 4"/>
          <p:cNvSpPr/>
          <p:nvPr/>
        </p:nvSpPr>
        <p:spPr>
          <a:xfrm>
            <a:off x="142876" y="1333500"/>
            <a:ext cx="8867774" cy="584775"/>
          </a:xfrm>
          <a:prstGeom prst="rect">
            <a:avLst/>
          </a:prstGeom>
          <a:solidFill>
            <a:srgbClr val="FFFFCC"/>
          </a:solidFill>
        </p:spPr>
        <p:txBody>
          <a:bodyPr wrap="square">
            <a:spAutoFit/>
          </a:bodyPr>
          <a:lstStyle/>
          <a:p>
            <a:pPr algn="just"/>
            <a:r>
              <a:rPr lang="pt-PT" dirty="0" smtClean="0"/>
              <a:t>Também </a:t>
            </a:r>
            <a:r>
              <a:rPr lang="pt-PT" dirty="0"/>
              <a:t>são de evitar árvores no leito da ravina pois desviam o escoamento para as margens podendo dar origem a um novo ciclo erosivo (</a:t>
            </a:r>
            <a:r>
              <a:rPr lang="pt-PT" dirty="0" err="1"/>
              <a:t>Heede</a:t>
            </a:r>
            <a:r>
              <a:rPr lang="pt-PT" dirty="0"/>
              <a:t>, 1976</a:t>
            </a:r>
            <a:r>
              <a:rPr lang="pt-PT" dirty="0" smtClean="0"/>
              <a:t>).</a:t>
            </a:r>
            <a:endParaRPr lang="pt-PT" dirty="0"/>
          </a:p>
        </p:txBody>
      </p:sp>
      <p:sp>
        <p:nvSpPr>
          <p:cNvPr id="8" name="Rectangle 7"/>
          <p:cNvSpPr/>
          <p:nvPr/>
        </p:nvSpPr>
        <p:spPr>
          <a:xfrm>
            <a:off x="155406" y="3420428"/>
            <a:ext cx="8867774" cy="584775"/>
          </a:xfrm>
          <a:prstGeom prst="rect">
            <a:avLst/>
          </a:prstGeom>
          <a:solidFill>
            <a:srgbClr val="FFFFCC"/>
          </a:solidFill>
        </p:spPr>
        <p:txBody>
          <a:bodyPr wrap="square">
            <a:spAutoFit/>
          </a:bodyPr>
          <a:lstStyle/>
          <a:p>
            <a:pPr algn="just"/>
            <a:r>
              <a:rPr lang="pt-PT" dirty="0" smtClean="0"/>
              <a:t>Note-se </a:t>
            </a:r>
            <a:r>
              <a:rPr lang="pt-PT" dirty="0"/>
              <a:t>finalmente que, dada a pobreza do meio, são necessários cuidados especiais na instalação da vegetação</a:t>
            </a:r>
            <a:r>
              <a:rPr lang="pt-PT" dirty="0" smtClean="0"/>
              <a:t>.</a:t>
            </a:r>
            <a:endParaRPr lang="pt-PT" dirty="0"/>
          </a:p>
        </p:txBody>
      </p:sp>
      <p:sp>
        <p:nvSpPr>
          <p:cNvPr id="9" name="Rectangle 8"/>
          <p:cNvSpPr/>
          <p:nvPr/>
        </p:nvSpPr>
        <p:spPr>
          <a:xfrm>
            <a:off x="136356" y="3965794"/>
            <a:ext cx="8867774" cy="830997"/>
          </a:xfrm>
          <a:prstGeom prst="rect">
            <a:avLst/>
          </a:prstGeom>
          <a:solidFill>
            <a:srgbClr val="FFFFCC"/>
          </a:solidFill>
        </p:spPr>
        <p:txBody>
          <a:bodyPr wrap="square">
            <a:spAutoFit/>
          </a:bodyPr>
          <a:lstStyle/>
          <a:p>
            <a:pPr algn="just"/>
            <a:r>
              <a:rPr lang="pt-PT" dirty="0" smtClean="0"/>
              <a:t>Devem </a:t>
            </a:r>
            <a:r>
              <a:rPr lang="pt-PT" dirty="0"/>
              <a:t>privilegiar-se plantas germinadas em meio mais favorável, em pequenos sacos individuais biodegradáveis, que são enterrados em intervalos regulares, em orifícios cilíndricos previamente abertos</a:t>
            </a:r>
            <a:r>
              <a:rPr lang="pt-PT" dirty="0" smtClean="0"/>
              <a:t>.</a:t>
            </a:r>
            <a:endParaRPr lang="pt-PT" dirty="0"/>
          </a:p>
        </p:txBody>
      </p:sp>
      <p:sp>
        <p:nvSpPr>
          <p:cNvPr id="10" name="Rectangle 9"/>
          <p:cNvSpPr/>
          <p:nvPr/>
        </p:nvSpPr>
        <p:spPr>
          <a:xfrm>
            <a:off x="145881" y="4752560"/>
            <a:ext cx="8867774" cy="584775"/>
          </a:xfrm>
          <a:prstGeom prst="rect">
            <a:avLst/>
          </a:prstGeom>
          <a:solidFill>
            <a:srgbClr val="FFFFCC"/>
          </a:solidFill>
        </p:spPr>
        <p:txBody>
          <a:bodyPr wrap="square">
            <a:spAutoFit/>
          </a:bodyPr>
          <a:lstStyle/>
          <a:p>
            <a:pPr algn="just"/>
            <a:r>
              <a:rPr lang="pt-PT" dirty="0" smtClean="0"/>
              <a:t>Em </a:t>
            </a:r>
            <a:r>
              <a:rPr lang="pt-PT" dirty="0"/>
              <a:t>alternativa podem colocar-se sacos com solo fértil em trincheiras abertas no leito da ravina, onde se introduz um plântula através de um pequeno corte no saco</a:t>
            </a:r>
            <a:r>
              <a:rPr lang="pt-PT" dirty="0" smtClean="0"/>
              <a:t>.</a:t>
            </a:r>
            <a:endParaRPr lang="pt-PT" dirty="0"/>
          </a:p>
        </p:txBody>
      </p:sp>
      <p:sp>
        <p:nvSpPr>
          <p:cNvPr id="11" name="Rectangle 10"/>
          <p:cNvSpPr/>
          <p:nvPr/>
        </p:nvSpPr>
        <p:spPr>
          <a:xfrm>
            <a:off x="145881" y="5524500"/>
            <a:ext cx="8867774" cy="1077218"/>
          </a:xfrm>
          <a:prstGeom prst="rect">
            <a:avLst/>
          </a:prstGeom>
          <a:solidFill>
            <a:srgbClr val="FFFFCC"/>
          </a:solidFill>
        </p:spPr>
        <p:txBody>
          <a:bodyPr wrap="square">
            <a:spAutoFit/>
          </a:bodyPr>
          <a:lstStyle/>
          <a:p>
            <a:pPr algn="just"/>
            <a:r>
              <a:rPr lang="pt-PT" dirty="0" smtClean="0"/>
              <a:t>A </a:t>
            </a:r>
            <a:r>
              <a:rPr lang="pt-PT" dirty="0"/>
              <a:t>plantação nas margens é mais difícil pois estas são normalmente íngremes e instáveis, sendo frequentemente necessário efectuar trabalhos mecânicos de nivelamento que raramente se justificam, ou pelo seu elevado custo e/ou por utilizarem solo da zona não ravinada (</a:t>
            </a:r>
            <a:r>
              <a:rPr lang="pt-PT" dirty="0" err="1"/>
              <a:t>Hudson</a:t>
            </a:r>
            <a:r>
              <a:rPr lang="pt-PT" dirty="0"/>
              <a:t>, 1981</a:t>
            </a:r>
            <a:r>
              <a:rPr lang="pt-PT" dirty="0" smtClean="0"/>
              <a:t>).</a:t>
            </a:r>
            <a:endParaRPr lang="pt-PT" dirty="0"/>
          </a:p>
        </p:txBody>
      </p:sp>
    </p:spTree>
    <p:extLst>
      <p:ext uri="{BB962C8B-B14F-4D97-AF65-F5344CB8AC3E}">
        <p14:creationId xmlns:p14="http://schemas.microsoft.com/office/powerpoint/2010/main" val="374953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045" y="1324511"/>
            <a:ext cx="8797209" cy="830997"/>
          </a:xfrm>
          <a:prstGeom prst="rect">
            <a:avLst/>
          </a:prstGeom>
          <a:solidFill>
            <a:srgbClr val="FFFFCC"/>
          </a:solidFill>
        </p:spPr>
        <p:txBody>
          <a:bodyPr wrap="square">
            <a:spAutoFit/>
          </a:bodyPr>
          <a:lstStyle/>
          <a:p>
            <a:pPr algn="just"/>
            <a:r>
              <a:rPr lang="pt-PT" dirty="0" smtClean="0"/>
              <a:t>No estabelecimento dos critérios de avaliação para selecção das ravinas a controlar é necessário classificar as ravinas de acordo </a:t>
            </a:r>
            <a:r>
              <a:rPr lang="pt-PT" dirty="0"/>
              <a:t>com a sua forma, dimensão, grau de conexão às ravinas adjacentes, estado de desenvolvimento e natureza do escoamento </a:t>
            </a:r>
            <a:r>
              <a:rPr lang="pt-PT" dirty="0" smtClean="0"/>
              <a:t>existente. </a:t>
            </a:r>
            <a:endParaRPr lang="pt-PT" dirty="0"/>
          </a:p>
        </p:txBody>
      </p:sp>
      <p:sp>
        <p:nvSpPr>
          <p:cNvPr id="5" name="Rectangle 4"/>
          <p:cNvSpPr/>
          <p:nvPr/>
        </p:nvSpPr>
        <p:spPr>
          <a:xfrm>
            <a:off x="156046" y="279301"/>
            <a:ext cx="8806734" cy="1077218"/>
          </a:xfrm>
          <a:prstGeom prst="rect">
            <a:avLst/>
          </a:prstGeom>
          <a:solidFill>
            <a:srgbClr val="FFFFCC"/>
          </a:solidFill>
        </p:spPr>
        <p:txBody>
          <a:bodyPr wrap="square">
            <a:spAutoFit/>
          </a:bodyPr>
          <a:lstStyle/>
          <a:p>
            <a:pPr algn="just"/>
            <a:r>
              <a:rPr lang="pt-PT" dirty="0" smtClean="0"/>
              <a:t>Como, no entanto, um tratamento generalizado nem sempre é economicamente possível, é importante dispor de uma metodologia que nos permita analisar a bacia hidrográfica como um todo e escolher um </a:t>
            </a:r>
            <a:r>
              <a:rPr lang="pt-PT" b="1" dirty="0" smtClean="0"/>
              <a:t>número reduzido </a:t>
            </a:r>
            <a:r>
              <a:rPr lang="pt-PT" dirty="0" smtClean="0"/>
              <a:t>de ravinas a controlar, mas cujos efeitos sejam altamente significativos para todo o sistema, </a:t>
            </a:r>
          </a:p>
        </p:txBody>
      </p:sp>
      <p:sp>
        <p:nvSpPr>
          <p:cNvPr id="7" name="Rectangle 6"/>
          <p:cNvSpPr/>
          <p:nvPr/>
        </p:nvSpPr>
        <p:spPr>
          <a:xfrm>
            <a:off x="148980" y="2148967"/>
            <a:ext cx="8794750" cy="338554"/>
          </a:xfrm>
          <a:prstGeom prst="rect">
            <a:avLst/>
          </a:prstGeom>
          <a:solidFill>
            <a:srgbClr val="FFFFCC"/>
          </a:solidFill>
        </p:spPr>
        <p:txBody>
          <a:bodyPr wrap="square">
            <a:spAutoFit/>
          </a:bodyPr>
          <a:lstStyle/>
          <a:p>
            <a:r>
              <a:rPr lang="pt-PT" b="1" dirty="0" smtClean="0"/>
              <a:t>13.2 Classificação das ravinas</a:t>
            </a:r>
            <a:endParaRPr lang="pt-PT" b="1" dirty="0"/>
          </a:p>
        </p:txBody>
      </p:sp>
      <p:sp>
        <p:nvSpPr>
          <p:cNvPr id="8" name="Rectangle 7"/>
          <p:cNvSpPr/>
          <p:nvPr/>
        </p:nvSpPr>
        <p:spPr>
          <a:xfrm>
            <a:off x="148980" y="2453767"/>
            <a:ext cx="8794750" cy="338554"/>
          </a:xfrm>
          <a:prstGeom prst="rect">
            <a:avLst/>
          </a:prstGeom>
          <a:solidFill>
            <a:srgbClr val="FFFFCC"/>
          </a:solidFill>
        </p:spPr>
        <p:txBody>
          <a:bodyPr wrap="square">
            <a:spAutoFit/>
          </a:bodyPr>
          <a:lstStyle/>
          <a:p>
            <a:r>
              <a:rPr lang="pt-PT" b="1" i="1" dirty="0" smtClean="0"/>
              <a:t>Quanto à dimensão</a:t>
            </a:r>
            <a:endParaRPr lang="pt-PT" b="1" i="1" dirty="0"/>
          </a:p>
        </p:txBody>
      </p:sp>
      <p:sp>
        <p:nvSpPr>
          <p:cNvPr id="9" name="Rectangle 8"/>
          <p:cNvSpPr/>
          <p:nvPr/>
        </p:nvSpPr>
        <p:spPr>
          <a:xfrm>
            <a:off x="146519" y="2753261"/>
            <a:ext cx="8797209" cy="1077218"/>
          </a:xfrm>
          <a:prstGeom prst="rect">
            <a:avLst/>
          </a:prstGeom>
          <a:solidFill>
            <a:srgbClr val="FFFFCC"/>
          </a:solidFill>
        </p:spPr>
        <p:txBody>
          <a:bodyPr wrap="square">
            <a:spAutoFit/>
          </a:bodyPr>
          <a:lstStyle/>
          <a:p>
            <a:pPr algn="just"/>
            <a:r>
              <a:rPr lang="pt-PT" dirty="0"/>
              <a:t>A classificação da dimensão das ravinas pode efectuar-se com base em diferentes parâmetros, relacionados com as características da secção transversal ou com a dimensão da área de drenagem associada, pois esta está directamente relacionada com o volume e caudal de escoamento que são importantes factores erosivos.</a:t>
            </a:r>
          </a:p>
        </p:txBody>
      </p:sp>
      <p:sp>
        <p:nvSpPr>
          <p:cNvPr id="10" name="Rectangle 9"/>
          <p:cNvSpPr/>
          <p:nvPr/>
        </p:nvSpPr>
        <p:spPr>
          <a:xfrm>
            <a:off x="146520" y="3830479"/>
            <a:ext cx="8806733" cy="584775"/>
          </a:xfrm>
          <a:prstGeom prst="rect">
            <a:avLst/>
          </a:prstGeom>
          <a:solidFill>
            <a:srgbClr val="FFFFCC"/>
          </a:solidFill>
        </p:spPr>
        <p:txBody>
          <a:bodyPr wrap="square">
            <a:spAutoFit/>
          </a:bodyPr>
          <a:lstStyle/>
          <a:p>
            <a:pPr algn="just"/>
            <a:r>
              <a:rPr lang="pt-PT" dirty="0"/>
              <a:t>Não existe um único sistema classificativo, apresentando-se nos Quadros </a:t>
            </a:r>
            <a:r>
              <a:rPr lang="pt-PT" dirty="0" smtClean="0"/>
              <a:t>13.1 e 13.2 </a:t>
            </a:r>
            <a:r>
              <a:rPr lang="pt-PT" dirty="0"/>
              <a:t>dois dos sistemas normalmente utilizados.</a:t>
            </a:r>
          </a:p>
        </p:txBody>
      </p:sp>
      <p:sp>
        <p:nvSpPr>
          <p:cNvPr id="11" name="Rectangle 10"/>
          <p:cNvSpPr/>
          <p:nvPr/>
        </p:nvSpPr>
        <p:spPr>
          <a:xfrm>
            <a:off x="148980" y="4368292"/>
            <a:ext cx="8794750" cy="338554"/>
          </a:xfrm>
          <a:prstGeom prst="rect">
            <a:avLst/>
          </a:prstGeom>
          <a:solidFill>
            <a:srgbClr val="FFFFCC"/>
          </a:solidFill>
        </p:spPr>
        <p:txBody>
          <a:bodyPr wrap="square">
            <a:spAutoFit/>
          </a:bodyPr>
          <a:lstStyle/>
          <a:p>
            <a:r>
              <a:rPr lang="pt-PT" b="1" i="1" dirty="0" smtClean="0"/>
              <a:t>Quanto à forma</a:t>
            </a:r>
            <a:endParaRPr lang="pt-PT" b="1" i="1" dirty="0"/>
          </a:p>
        </p:txBody>
      </p:sp>
      <p:sp>
        <p:nvSpPr>
          <p:cNvPr id="12" name="Rectangle 11"/>
          <p:cNvSpPr/>
          <p:nvPr/>
        </p:nvSpPr>
        <p:spPr>
          <a:xfrm>
            <a:off x="136995" y="4668679"/>
            <a:ext cx="8806733" cy="1077218"/>
          </a:xfrm>
          <a:prstGeom prst="rect">
            <a:avLst/>
          </a:prstGeom>
          <a:solidFill>
            <a:srgbClr val="FFFFCC"/>
          </a:solidFill>
        </p:spPr>
        <p:txBody>
          <a:bodyPr wrap="square">
            <a:spAutoFit/>
          </a:bodyPr>
          <a:lstStyle/>
          <a:p>
            <a:pPr algn="just"/>
            <a:r>
              <a:rPr lang="pt-PT" dirty="0"/>
              <a:t>De um modo geral o processo de formação da ravina evolui temporalmente alterando a forma da sua secção transversal, que passa normalmente de um canal estreito com uma forma em V, com um baixo valor da razão largura/profundidade, para um canal largo com uma secção em U, com um elevado valor da razão largura/profundidade (</a:t>
            </a:r>
            <a:r>
              <a:rPr lang="pt-PT" dirty="0" err="1"/>
              <a:t>Gellis</a:t>
            </a:r>
            <a:r>
              <a:rPr lang="pt-PT" dirty="0"/>
              <a:t>, </a:t>
            </a:r>
            <a:r>
              <a:rPr lang="pt-PT" dirty="0" smtClean="0"/>
              <a:t>1995</a:t>
            </a:r>
            <a:r>
              <a:rPr lang="pt-PT" dirty="0"/>
              <a:t>).</a:t>
            </a:r>
          </a:p>
        </p:txBody>
      </p:sp>
      <p:sp>
        <p:nvSpPr>
          <p:cNvPr id="13" name="Rectangle 12"/>
          <p:cNvSpPr/>
          <p:nvPr/>
        </p:nvSpPr>
        <p:spPr>
          <a:xfrm>
            <a:off x="142874" y="5745897"/>
            <a:ext cx="8800853" cy="830997"/>
          </a:xfrm>
          <a:prstGeom prst="rect">
            <a:avLst/>
          </a:prstGeom>
          <a:solidFill>
            <a:srgbClr val="FFFFCC"/>
          </a:solidFill>
        </p:spPr>
        <p:txBody>
          <a:bodyPr wrap="square">
            <a:spAutoFit/>
          </a:bodyPr>
          <a:lstStyle/>
          <a:p>
            <a:pPr algn="just"/>
            <a:r>
              <a:rPr lang="pt-PT" dirty="0"/>
              <a:t>No entanto, podem ocorrer diversas alterações a este padrão devido às resistências relativas ao processo de erosão do solo e do subsolo onde se desenvolve a ravina. Podem assim considerar-se as seguintes formas (Fig. </a:t>
            </a:r>
            <a:r>
              <a:rPr lang="pt-PT" dirty="0" smtClean="0"/>
              <a:t>13.1):</a:t>
            </a:r>
            <a:endParaRPr lang="pt-PT" dirty="0"/>
          </a:p>
        </p:txBody>
      </p:sp>
    </p:spTree>
    <p:extLst>
      <p:ext uri="{BB962C8B-B14F-4D97-AF65-F5344CB8AC3E}">
        <p14:creationId xmlns:p14="http://schemas.microsoft.com/office/powerpoint/2010/main" val="343220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10" grpId="0" animBg="1"/>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62842151"/>
              </p:ext>
            </p:extLst>
          </p:nvPr>
        </p:nvGraphicFramePr>
        <p:xfrm>
          <a:off x="2444750" y="577338"/>
          <a:ext cx="4140200" cy="4434840"/>
        </p:xfrm>
        <a:graphic>
          <a:graphicData uri="http://schemas.openxmlformats.org/drawingml/2006/table">
            <a:tbl>
              <a:tblPr firstRow="1" bandRow="1"/>
              <a:tblGrid>
                <a:gridCol w="1979019"/>
                <a:gridCol w="2161181"/>
              </a:tblGrid>
              <a:tr h="144145">
                <a:tc>
                  <a:txBody>
                    <a:bodyPr/>
                    <a:lstStyle/>
                    <a:p>
                      <a:pPr algn="l">
                        <a:lnSpc>
                          <a:spcPct val="115000"/>
                        </a:lnSpc>
                        <a:spcAft>
                          <a:spcPts val="0"/>
                        </a:spcAft>
                      </a:pPr>
                      <a:r>
                        <a:rPr lang="pt-PT" sz="1200" b="1" dirty="0">
                          <a:solidFill>
                            <a:srgbClr val="0000FF"/>
                          </a:solidFill>
                          <a:effectLst/>
                          <a:latin typeface="Arial"/>
                          <a:ea typeface="Times New Roman"/>
                          <a:cs typeface="Times New Roman"/>
                        </a:rPr>
                        <a:t>Nome comum</a:t>
                      </a:r>
                      <a:endParaRPr lang="pt-PT" sz="1200" dirty="0">
                        <a:solidFill>
                          <a:srgbClr val="0000FF"/>
                        </a:solidFill>
                        <a:effectLst/>
                        <a:latin typeface="Arial"/>
                        <a:ea typeface="Times New Roman"/>
                        <a:cs typeface="Times New Roman"/>
                      </a:endParaRPr>
                    </a:p>
                  </a:txBody>
                  <a:tcPr anchor="ctr">
                    <a:lnL>
                      <a:noFill/>
                    </a:lnL>
                    <a:lnR>
                      <a:noFill/>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tcPr>
                </a:tc>
                <a:tc>
                  <a:txBody>
                    <a:bodyPr/>
                    <a:lstStyle/>
                    <a:p>
                      <a:pPr marL="179705" algn="l">
                        <a:lnSpc>
                          <a:spcPct val="115000"/>
                        </a:lnSpc>
                        <a:spcAft>
                          <a:spcPts val="0"/>
                        </a:spcAft>
                      </a:pPr>
                      <a:r>
                        <a:rPr lang="pt-PT" sz="1200" b="1" dirty="0">
                          <a:solidFill>
                            <a:srgbClr val="0000FF"/>
                          </a:solidFill>
                          <a:effectLst/>
                          <a:latin typeface="Arial"/>
                          <a:ea typeface="Times New Roman"/>
                          <a:cs typeface="Times New Roman"/>
                        </a:rPr>
                        <a:t>Nome científico</a:t>
                      </a:r>
                      <a:endParaRPr lang="pt-PT" sz="1200" dirty="0">
                        <a:solidFill>
                          <a:srgbClr val="0000FF"/>
                        </a:solidFill>
                        <a:effectLst/>
                        <a:latin typeface="Arial"/>
                        <a:ea typeface="Times New Roman"/>
                        <a:cs typeface="Times New Roman"/>
                      </a:endParaRPr>
                    </a:p>
                  </a:txBody>
                  <a:tcPr anchor="ctr">
                    <a:lnL>
                      <a:noFill/>
                    </a:lnL>
                    <a:lnR>
                      <a:noFill/>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tcPr>
                </a:tc>
              </a:tr>
              <a:tr h="0">
                <a:tc>
                  <a:txBody>
                    <a:bodyPr/>
                    <a:lstStyle/>
                    <a:p>
                      <a:pPr marL="18415" algn="l">
                        <a:lnSpc>
                          <a:spcPct val="115000"/>
                        </a:lnSpc>
                        <a:spcAft>
                          <a:spcPts val="0"/>
                        </a:spcAft>
                      </a:pPr>
                      <a:r>
                        <a:rPr lang="pt-PT" sz="1200" dirty="0">
                          <a:effectLst/>
                          <a:latin typeface="Arial"/>
                          <a:ea typeface="Times New Roman"/>
                          <a:cs typeface="Times New Roman"/>
                        </a:rPr>
                        <a:t>Vinha </a:t>
                      </a:r>
                      <a:r>
                        <a:rPr lang="pt-PT" sz="1200" dirty="0" err="1">
                          <a:effectLst/>
                          <a:latin typeface="Arial"/>
                          <a:ea typeface="Times New Roman"/>
                          <a:cs typeface="Times New Roman"/>
                        </a:rPr>
                        <a:t>kudzu</a:t>
                      </a:r>
                      <a:endParaRPr lang="pt-PT" sz="1200" dirty="0">
                        <a:effectLst/>
                        <a:latin typeface="Arial"/>
                        <a:ea typeface="Times New Roman"/>
                        <a:cs typeface="Times New Roman"/>
                      </a:endParaRPr>
                    </a:p>
                  </a:txBody>
                  <a:tcPr anchor="ctr">
                    <a:lnL>
                      <a:noFill/>
                    </a:lnL>
                    <a:lnR>
                      <a:noFill/>
                    </a:lnR>
                    <a:lnT w="28575" cap="flat" cmpd="sng" algn="ctr">
                      <a:solidFill>
                        <a:srgbClr val="0000FF"/>
                      </a:solidFill>
                      <a:prstDash val="solid"/>
                      <a:round/>
                      <a:headEnd type="none" w="med" len="med"/>
                      <a:tailEnd type="none" w="med" len="med"/>
                    </a:lnT>
                    <a:lnB>
                      <a:noFill/>
                    </a:lnB>
                  </a:tcPr>
                </a:tc>
                <a:tc>
                  <a:txBody>
                    <a:bodyPr/>
                    <a:lstStyle/>
                    <a:p>
                      <a:pPr marL="179705" algn="l">
                        <a:lnSpc>
                          <a:spcPct val="115000"/>
                        </a:lnSpc>
                        <a:spcAft>
                          <a:spcPts val="0"/>
                        </a:spcAft>
                      </a:pPr>
                      <a:r>
                        <a:rPr lang="pt-PT" sz="1200" i="1">
                          <a:effectLst/>
                          <a:latin typeface="Arial"/>
                          <a:ea typeface="Times New Roman"/>
                          <a:cs typeface="Times New Roman"/>
                        </a:rPr>
                        <a:t>Pueraria thunbergiana</a:t>
                      </a:r>
                      <a:endParaRPr lang="pt-PT" sz="1200">
                        <a:effectLst/>
                        <a:latin typeface="Arial"/>
                        <a:ea typeface="Times New Roman"/>
                        <a:cs typeface="Times New Roman"/>
                      </a:endParaRPr>
                    </a:p>
                  </a:txBody>
                  <a:tcPr anchor="ctr">
                    <a:lnL>
                      <a:noFill/>
                    </a:lnL>
                    <a:lnR>
                      <a:noFill/>
                    </a:lnR>
                    <a:lnT w="28575" cap="flat" cmpd="sng" algn="ctr">
                      <a:solidFill>
                        <a:srgbClr val="0000FF"/>
                      </a:solidFill>
                      <a:prstDash val="solid"/>
                      <a:round/>
                      <a:headEnd type="none" w="med" len="med"/>
                      <a:tailEnd type="none" w="med" len="med"/>
                    </a:lnT>
                    <a:lnB>
                      <a:noFill/>
                    </a:lnB>
                  </a:tcPr>
                </a:tc>
              </a:tr>
              <a:tr h="0">
                <a:tc>
                  <a:txBody>
                    <a:bodyPr/>
                    <a:lstStyle/>
                    <a:p>
                      <a:pPr marL="18415" algn="l">
                        <a:lnSpc>
                          <a:spcPct val="115000"/>
                        </a:lnSpc>
                        <a:spcAft>
                          <a:spcPts val="0"/>
                        </a:spcAft>
                      </a:pPr>
                      <a:r>
                        <a:rPr lang="pt-PT" sz="1200" dirty="0" err="1">
                          <a:effectLst/>
                          <a:latin typeface="Arial"/>
                          <a:ea typeface="Times New Roman"/>
                          <a:cs typeface="Times New Roman"/>
                        </a:rPr>
                        <a:t>Kudzu</a:t>
                      </a:r>
                      <a:r>
                        <a:rPr lang="pt-PT" sz="1200" dirty="0">
                          <a:effectLst/>
                          <a:latin typeface="Arial"/>
                          <a:ea typeface="Times New Roman"/>
                          <a:cs typeface="Times New Roman"/>
                        </a:rPr>
                        <a:t> tropical</a:t>
                      </a:r>
                    </a:p>
                  </a:txBody>
                  <a:tcPr anchor="ctr">
                    <a:lnL>
                      <a:noFill/>
                    </a:lnL>
                    <a:lnR>
                      <a:noFill/>
                    </a:lnR>
                    <a:lnT>
                      <a:noFill/>
                    </a:lnT>
                    <a:lnB>
                      <a:noFill/>
                    </a:lnB>
                  </a:tcPr>
                </a:tc>
                <a:tc>
                  <a:txBody>
                    <a:bodyPr/>
                    <a:lstStyle/>
                    <a:p>
                      <a:pPr marL="179705" algn="l">
                        <a:lnSpc>
                          <a:spcPct val="115000"/>
                        </a:lnSpc>
                        <a:spcAft>
                          <a:spcPts val="0"/>
                        </a:spcAft>
                      </a:pPr>
                      <a:r>
                        <a:rPr lang="pt-PT" sz="1200" i="1">
                          <a:effectLst/>
                          <a:latin typeface="Arial"/>
                          <a:ea typeface="Times New Roman"/>
                          <a:cs typeface="Times New Roman"/>
                        </a:rPr>
                        <a:t>Pueraria phaseoloides</a:t>
                      </a:r>
                      <a:endParaRPr lang="pt-PT" sz="1200">
                        <a:effectLst/>
                        <a:latin typeface="Arial"/>
                        <a:ea typeface="Times New Roman"/>
                        <a:cs typeface="Times New Roman"/>
                      </a:endParaRPr>
                    </a:p>
                  </a:txBody>
                  <a:tcPr anchor="ctr">
                    <a:lnL>
                      <a:noFill/>
                    </a:lnL>
                    <a:lnR>
                      <a:noFill/>
                    </a:lnR>
                    <a:lnT>
                      <a:noFill/>
                    </a:lnT>
                    <a:lnB>
                      <a:noFill/>
                    </a:lnB>
                  </a:tcPr>
                </a:tc>
              </a:tr>
              <a:tr h="0">
                <a:tc>
                  <a:txBody>
                    <a:bodyPr/>
                    <a:lstStyle/>
                    <a:p>
                      <a:pPr marL="18415" algn="l">
                        <a:lnSpc>
                          <a:spcPct val="115000"/>
                        </a:lnSpc>
                        <a:spcAft>
                          <a:spcPts val="0"/>
                        </a:spcAft>
                      </a:pPr>
                      <a:r>
                        <a:rPr lang="pt-PT" sz="1200" dirty="0" err="1">
                          <a:effectLst/>
                          <a:latin typeface="Arial"/>
                          <a:ea typeface="Times New Roman"/>
                          <a:cs typeface="Times New Roman"/>
                        </a:rPr>
                        <a:t>Kudzu</a:t>
                      </a:r>
                      <a:r>
                        <a:rPr lang="pt-PT" sz="1200" dirty="0">
                          <a:effectLst/>
                          <a:latin typeface="Arial"/>
                          <a:ea typeface="Times New Roman"/>
                          <a:cs typeface="Times New Roman"/>
                        </a:rPr>
                        <a:t> de Taiwan</a:t>
                      </a:r>
                    </a:p>
                  </a:txBody>
                  <a:tcPr anchor="ctr">
                    <a:lnL>
                      <a:noFill/>
                    </a:lnL>
                    <a:lnR>
                      <a:noFill/>
                    </a:lnR>
                    <a:lnT>
                      <a:noFill/>
                    </a:lnT>
                    <a:lnB>
                      <a:noFill/>
                    </a:lnB>
                  </a:tcPr>
                </a:tc>
                <a:tc>
                  <a:txBody>
                    <a:bodyPr/>
                    <a:lstStyle/>
                    <a:p>
                      <a:pPr marL="179705" algn="l">
                        <a:lnSpc>
                          <a:spcPct val="115000"/>
                        </a:lnSpc>
                        <a:spcAft>
                          <a:spcPts val="0"/>
                        </a:spcAft>
                      </a:pPr>
                      <a:r>
                        <a:rPr lang="pt-PT" sz="1200" i="1">
                          <a:effectLst/>
                          <a:latin typeface="Arial"/>
                          <a:ea typeface="Times New Roman"/>
                          <a:cs typeface="Times New Roman"/>
                        </a:rPr>
                        <a:t>Pueraria tonkinensis</a:t>
                      </a:r>
                      <a:endParaRPr lang="pt-PT" sz="1200">
                        <a:effectLst/>
                        <a:latin typeface="Arial"/>
                        <a:ea typeface="Times New Roman"/>
                        <a:cs typeface="Times New Roman"/>
                      </a:endParaRPr>
                    </a:p>
                  </a:txBody>
                  <a:tcPr anchor="ctr">
                    <a:lnL>
                      <a:noFill/>
                    </a:lnL>
                    <a:lnR>
                      <a:noFill/>
                    </a:lnR>
                    <a:lnT>
                      <a:noFill/>
                    </a:lnT>
                    <a:lnB>
                      <a:noFill/>
                    </a:lnB>
                  </a:tcPr>
                </a:tc>
              </a:tr>
              <a:tr h="0">
                <a:tc>
                  <a:txBody>
                    <a:bodyPr/>
                    <a:lstStyle/>
                    <a:p>
                      <a:pPr marL="18415" algn="l">
                        <a:lnSpc>
                          <a:spcPct val="115000"/>
                        </a:lnSpc>
                        <a:spcAft>
                          <a:spcPts val="0"/>
                        </a:spcAft>
                      </a:pPr>
                      <a:r>
                        <a:rPr lang="pt-PT" sz="1200" dirty="0" err="1">
                          <a:effectLst/>
                          <a:latin typeface="Arial"/>
                          <a:ea typeface="Times New Roman"/>
                          <a:cs typeface="Times New Roman"/>
                        </a:rPr>
                        <a:t>Centrosema</a:t>
                      </a:r>
                      <a:endParaRPr lang="pt-PT" sz="1200" dirty="0">
                        <a:effectLst/>
                        <a:latin typeface="Arial"/>
                        <a:ea typeface="Times New Roman"/>
                        <a:cs typeface="Times New Roman"/>
                      </a:endParaRPr>
                    </a:p>
                  </a:txBody>
                  <a:tcPr anchor="ctr">
                    <a:lnL>
                      <a:noFill/>
                    </a:lnL>
                    <a:lnR>
                      <a:noFill/>
                    </a:lnR>
                    <a:lnT>
                      <a:noFill/>
                    </a:lnT>
                    <a:lnB>
                      <a:noFill/>
                    </a:lnB>
                  </a:tcPr>
                </a:tc>
                <a:tc>
                  <a:txBody>
                    <a:bodyPr/>
                    <a:lstStyle/>
                    <a:p>
                      <a:pPr marL="179705" algn="l">
                        <a:lnSpc>
                          <a:spcPct val="115000"/>
                        </a:lnSpc>
                        <a:spcAft>
                          <a:spcPts val="0"/>
                        </a:spcAft>
                      </a:pPr>
                      <a:r>
                        <a:rPr lang="pt-PT" sz="1200" i="1">
                          <a:effectLst/>
                          <a:latin typeface="Arial"/>
                          <a:ea typeface="Times New Roman"/>
                          <a:cs typeface="Arial"/>
                        </a:rPr>
                        <a:t>Centrosema pubescens</a:t>
                      </a:r>
                      <a:endParaRPr lang="pt-PT" sz="1200">
                        <a:effectLst/>
                        <a:latin typeface="Arial"/>
                        <a:ea typeface="Times New Roman"/>
                        <a:cs typeface="Times New Roman"/>
                      </a:endParaRPr>
                    </a:p>
                  </a:txBody>
                  <a:tcPr anchor="ctr">
                    <a:lnL>
                      <a:noFill/>
                    </a:lnL>
                    <a:lnR>
                      <a:noFill/>
                    </a:lnR>
                    <a:lnT>
                      <a:noFill/>
                    </a:lnT>
                    <a:lnB>
                      <a:noFill/>
                    </a:lnB>
                  </a:tcPr>
                </a:tc>
              </a:tr>
              <a:tr h="0">
                <a:tc>
                  <a:txBody>
                    <a:bodyPr/>
                    <a:lstStyle/>
                    <a:p>
                      <a:pPr marL="18415" algn="l">
                        <a:lnSpc>
                          <a:spcPct val="115000"/>
                        </a:lnSpc>
                        <a:spcAft>
                          <a:spcPts val="0"/>
                        </a:spcAft>
                      </a:pPr>
                      <a:r>
                        <a:rPr lang="en-US" sz="1200" dirty="0" err="1">
                          <a:effectLst/>
                          <a:latin typeface="Arial"/>
                          <a:ea typeface="Times New Roman"/>
                          <a:cs typeface="Times New Roman"/>
                        </a:rPr>
                        <a:t>Caniço-malhado</a:t>
                      </a:r>
                      <a:endParaRPr lang="pt-PT" sz="1200" dirty="0">
                        <a:effectLst/>
                        <a:latin typeface="Arial"/>
                        <a:ea typeface="Times New Roman"/>
                        <a:cs typeface="Times New Roman"/>
                      </a:endParaRPr>
                    </a:p>
                  </a:txBody>
                  <a:tcPr anchor="ctr">
                    <a:lnL>
                      <a:noFill/>
                    </a:lnL>
                    <a:lnR>
                      <a:noFill/>
                    </a:lnR>
                    <a:lnT>
                      <a:noFill/>
                    </a:lnT>
                    <a:lnB>
                      <a:noFill/>
                    </a:lnB>
                  </a:tcPr>
                </a:tc>
                <a:tc>
                  <a:txBody>
                    <a:bodyPr/>
                    <a:lstStyle/>
                    <a:p>
                      <a:pPr marL="179705" algn="l">
                        <a:lnSpc>
                          <a:spcPct val="115000"/>
                        </a:lnSpc>
                        <a:spcAft>
                          <a:spcPts val="0"/>
                        </a:spcAft>
                      </a:pPr>
                      <a:r>
                        <a:rPr lang="pt-PT" sz="1200" i="1" dirty="0" err="1">
                          <a:effectLst/>
                          <a:latin typeface="Arial"/>
                          <a:ea typeface="Times New Roman"/>
                          <a:cs typeface="Arial"/>
                        </a:rPr>
                        <a:t>Phalaris</a:t>
                      </a:r>
                      <a:r>
                        <a:rPr lang="pt-PT" sz="1200" i="1" dirty="0">
                          <a:effectLst/>
                          <a:latin typeface="Arial"/>
                          <a:ea typeface="Times New Roman"/>
                          <a:cs typeface="Arial"/>
                        </a:rPr>
                        <a:t> </a:t>
                      </a:r>
                      <a:r>
                        <a:rPr lang="pt-PT" sz="1200" i="1" dirty="0" err="1">
                          <a:effectLst/>
                          <a:latin typeface="Arial"/>
                          <a:ea typeface="Times New Roman"/>
                          <a:cs typeface="Arial"/>
                        </a:rPr>
                        <a:t>arundinacea</a:t>
                      </a:r>
                      <a:endParaRPr lang="pt-PT" sz="1200" dirty="0">
                        <a:effectLst/>
                        <a:latin typeface="Arial"/>
                        <a:ea typeface="Times New Roman"/>
                        <a:cs typeface="Times New Roman"/>
                      </a:endParaRPr>
                    </a:p>
                  </a:txBody>
                  <a:tcPr anchor="ctr">
                    <a:lnL>
                      <a:noFill/>
                    </a:lnL>
                    <a:lnR>
                      <a:noFill/>
                    </a:lnR>
                    <a:lnT>
                      <a:noFill/>
                    </a:lnT>
                    <a:lnB>
                      <a:noFill/>
                    </a:lnB>
                  </a:tcPr>
                </a:tc>
              </a:tr>
              <a:tr h="0">
                <a:tc>
                  <a:txBody>
                    <a:bodyPr/>
                    <a:lstStyle/>
                    <a:p>
                      <a:pPr marL="18415" algn="l">
                        <a:lnSpc>
                          <a:spcPct val="115000"/>
                        </a:lnSpc>
                        <a:spcAft>
                          <a:spcPts val="0"/>
                        </a:spcAft>
                      </a:pPr>
                      <a:r>
                        <a:rPr lang="pt-PT" sz="1200" dirty="0">
                          <a:effectLst/>
                          <a:latin typeface="Arial"/>
                          <a:ea typeface="Times New Roman"/>
                          <a:cs typeface="Times New Roman"/>
                        </a:rPr>
                        <a:t>Caniço ou caniço-</a:t>
                      </a:r>
                      <a:r>
                        <a:rPr lang="pt-PT" sz="1200" dirty="0" err="1">
                          <a:effectLst/>
                          <a:latin typeface="Arial"/>
                          <a:ea typeface="Times New Roman"/>
                          <a:cs typeface="Times New Roman"/>
                        </a:rPr>
                        <a:t>de-água</a:t>
                      </a:r>
                      <a:endParaRPr lang="pt-PT" sz="1200" dirty="0">
                        <a:effectLst/>
                        <a:latin typeface="Arial"/>
                        <a:ea typeface="Times New Roman"/>
                        <a:cs typeface="Times New Roman"/>
                      </a:endParaRPr>
                    </a:p>
                  </a:txBody>
                  <a:tcPr anchor="ctr">
                    <a:lnL>
                      <a:noFill/>
                    </a:lnL>
                    <a:lnR>
                      <a:noFill/>
                    </a:lnR>
                    <a:lnT>
                      <a:noFill/>
                    </a:lnT>
                    <a:lnB>
                      <a:noFill/>
                    </a:lnB>
                  </a:tcPr>
                </a:tc>
                <a:tc>
                  <a:txBody>
                    <a:bodyPr/>
                    <a:lstStyle/>
                    <a:p>
                      <a:pPr marL="179705" algn="l">
                        <a:lnSpc>
                          <a:spcPct val="115000"/>
                        </a:lnSpc>
                        <a:spcAft>
                          <a:spcPts val="0"/>
                        </a:spcAft>
                      </a:pPr>
                      <a:r>
                        <a:rPr lang="pt-PT" sz="1200" i="1" dirty="0" err="1">
                          <a:effectLst/>
                          <a:latin typeface="Arial"/>
                          <a:ea typeface="Times New Roman"/>
                          <a:cs typeface="Arial"/>
                        </a:rPr>
                        <a:t>Phragmytes</a:t>
                      </a:r>
                      <a:r>
                        <a:rPr lang="pt-PT" sz="1200" i="1" dirty="0">
                          <a:effectLst/>
                          <a:latin typeface="Arial"/>
                          <a:ea typeface="Times New Roman"/>
                          <a:cs typeface="Arial"/>
                        </a:rPr>
                        <a:t> </a:t>
                      </a:r>
                      <a:r>
                        <a:rPr lang="pt-PT" sz="1200" dirty="0" err="1">
                          <a:effectLst/>
                          <a:latin typeface="Arial"/>
                          <a:ea typeface="Times New Roman"/>
                          <a:cs typeface="Arial"/>
                        </a:rPr>
                        <a:t>spp</a:t>
                      </a:r>
                      <a:endParaRPr lang="pt-PT" sz="1200" dirty="0">
                        <a:effectLst/>
                        <a:latin typeface="Arial"/>
                        <a:ea typeface="Times New Roman"/>
                        <a:cs typeface="Times New Roman"/>
                      </a:endParaRPr>
                    </a:p>
                  </a:txBody>
                  <a:tcPr anchor="ctr">
                    <a:lnL>
                      <a:noFill/>
                    </a:lnL>
                    <a:lnR>
                      <a:noFill/>
                    </a:lnR>
                    <a:lnT>
                      <a:noFill/>
                    </a:lnT>
                    <a:lnB>
                      <a:noFill/>
                    </a:lnB>
                  </a:tcPr>
                </a:tc>
              </a:tr>
              <a:tr h="0">
                <a:tc>
                  <a:txBody>
                    <a:bodyPr/>
                    <a:lstStyle/>
                    <a:p>
                      <a:pPr marL="18415" algn="l">
                        <a:lnSpc>
                          <a:spcPct val="115000"/>
                        </a:lnSpc>
                        <a:spcAft>
                          <a:spcPts val="0"/>
                        </a:spcAft>
                      </a:pPr>
                      <a:r>
                        <a:rPr lang="pt-PT" sz="1200" dirty="0" err="1">
                          <a:effectLst/>
                          <a:latin typeface="Arial"/>
                          <a:ea typeface="Times New Roman"/>
                          <a:cs typeface="Times New Roman"/>
                        </a:rPr>
                        <a:t>Lespedeza</a:t>
                      </a:r>
                      <a:endParaRPr lang="pt-PT" sz="1200" dirty="0">
                        <a:effectLst/>
                        <a:latin typeface="Arial"/>
                        <a:ea typeface="Times New Roman"/>
                        <a:cs typeface="Times New Roman"/>
                      </a:endParaRPr>
                    </a:p>
                  </a:txBody>
                  <a:tcPr anchor="ctr">
                    <a:lnL>
                      <a:noFill/>
                    </a:lnL>
                    <a:lnR>
                      <a:noFill/>
                    </a:lnR>
                    <a:lnT>
                      <a:noFill/>
                    </a:lnT>
                    <a:lnB>
                      <a:noFill/>
                    </a:lnB>
                  </a:tcPr>
                </a:tc>
                <a:tc>
                  <a:txBody>
                    <a:bodyPr/>
                    <a:lstStyle/>
                    <a:p>
                      <a:pPr marL="179705" algn="l">
                        <a:lnSpc>
                          <a:spcPct val="115000"/>
                        </a:lnSpc>
                        <a:spcAft>
                          <a:spcPts val="0"/>
                        </a:spcAft>
                      </a:pPr>
                      <a:r>
                        <a:rPr lang="pt-PT" sz="1200" i="1" dirty="0" err="1">
                          <a:effectLst/>
                          <a:latin typeface="Arial"/>
                          <a:ea typeface="Times New Roman"/>
                          <a:cs typeface="Arial"/>
                        </a:rPr>
                        <a:t>Lespedeza</a:t>
                      </a:r>
                      <a:r>
                        <a:rPr lang="pt-PT" sz="1200" i="1" dirty="0">
                          <a:effectLst/>
                          <a:latin typeface="Arial"/>
                          <a:ea typeface="Times New Roman"/>
                          <a:cs typeface="Arial"/>
                        </a:rPr>
                        <a:t> </a:t>
                      </a:r>
                      <a:r>
                        <a:rPr lang="pt-PT" sz="1200" i="1" dirty="0" err="1">
                          <a:effectLst/>
                          <a:latin typeface="Arial"/>
                          <a:ea typeface="Times New Roman"/>
                          <a:cs typeface="Arial"/>
                        </a:rPr>
                        <a:t>sericea</a:t>
                      </a:r>
                      <a:endParaRPr lang="pt-PT" sz="1200" dirty="0">
                        <a:effectLst/>
                        <a:latin typeface="Arial"/>
                        <a:ea typeface="Times New Roman"/>
                        <a:cs typeface="Times New Roman"/>
                      </a:endParaRPr>
                    </a:p>
                  </a:txBody>
                  <a:tcPr anchor="ctr">
                    <a:lnL>
                      <a:noFill/>
                    </a:lnL>
                    <a:lnR>
                      <a:noFill/>
                    </a:lnR>
                    <a:lnT>
                      <a:noFill/>
                    </a:lnT>
                    <a:lnB>
                      <a:noFill/>
                    </a:lnB>
                  </a:tcPr>
                </a:tc>
              </a:tr>
              <a:tr h="0">
                <a:tc>
                  <a:txBody>
                    <a:bodyPr/>
                    <a:lstStyle/>
                    <a:p>
                      <a:pPr marL="18415" algn="l">
                        <a:lnSpc>
                          <a:spcPct val="115000"/>
                        </a:lnSpc>
                        <a:spcAft>
                          <a:spcPts val="0"/>
                        </a:spcAft>
                      </a:pPr>
                      <a:r>
                        <a:rPr lang="pt-PT" sz="1200" dirty="0">
                          <a:effectLst/>
                          <a:latin typeface="Arial"/>
                          <a:ea typeface="Times New Roman"/>
                          <a:cs typeface="Times New Roman"/>
                        </a:rPr>
                        <a:t> </a:t>
                      </a:r>
                    </a:p>
                  </a:txBody>
                  <a:tcPr anchor="ctr">
                    <a:lnL>
                      <a:noFill/>
                    </a:lnL>
                    <a:lnR>
                      <a:noFill/>
                    </a:lnR>
                    <a:lnT>
                      <a:noFill/>
                    </a:lnT>
                    <a:lnB>
                      <a:noFill/>
                    </a:lnB>
                  </a:tcPr>
                </a:tc>
                <a:tc>
                  <a:txBody>
                    <a:bodyPr/>
                    <a:lstStyle/>
                    <a:p>
                      <a:pPr marL="179705" algn="l">
                        <a:lnSpc>
                          <a:spcPct val="115000"/>
                        </a:lnSpc>
                        <a:spcAft>
                          <a:spcPts val="0"/>
                        </a:spcAft>
                      </a:pPr>
                      <a:r>
                        <a:rPr lang="pt-PT" sz="1200" i="1" dirty="0" err="1">
                          <a:effectLst/>
                          <a:latin typeface="Arial"/>
                          <a:ea typeface="Times New Roman"/>
                          <a:cs typeface="Arial"/>
                        </a:rPr>
                        <a:t>Lespedeza</a:t>
                      </a:r>
                      <a:r>
                        <a:rPr lang="pt-PT" sz="1200" i="1" dirty="0">
                          <a:effectLst/>
                          <a:latin typeface="Arial"/>
                          <a:ea typeface="Times New Roman"/>
                          <a:cs typeface="Arial"/>
                        </a:rPr>
                        <a:t> </a:t>
                      </a:r>
                      <a:r>
                        <a:rPr lang="pt-PT" sz="1200" i="1" dirty="0" err="1">
                          <a:effectLst/>
                          <a:latin typeface="Arial"/>
                          <a:ea typeface="Times New Roman"/>
                          <a:cs typeface="Arial"/>
                        </a:rPr>
                        <a:t>juncea</a:t>
                      </a:r>
                      <a:endParaRPr lang="pt-PT" sz="1200" dirty="0">
                        <a:effectLst/>
                        <a:latin typeface="Arial"/>
                        <a:ea typeface="Times New Roman"/>
                        <a:cs typeface="Times New Roman"/>
                      </a:endParaRPr>
                    </a:p>
                  </a:txBody>
                  <a:tcPr anchor="ctr">
                    <a:lnL>
                      <a:noFill/>
                    </a:lnL>
                    <a:lnR>
                      <a:noFill/>
                    </a:lnR>
                    <a:lnT>
                      <a:noFill/>
                    </a:lnT>
                    <a:lnB>
                      <a:noFill/>
                    </a:lnB>
                  </a:tcPr>
                </a:tc>
              </a:tr>
              <a:tr h="0">
                <a:tc>
                  <a:txBody>
                    <a:bodyPr/>
                    <a:lstStyle/>
                    <a:p>
                      <a:pPr marL="18415" algn="l">
                        <a:lnSpc>
                          <a:spcPct val="115000"/>
                        </a:lnSpc>
                        <a:spcAft>
                          <a:spcPts val="0"/>
                        </a:spcAft>
                      </a:pPr>
                      <a:r>
                        <a:rPr lang="pt-PT" sz="1200" dirty="0">
                          <a:effectLst/>
                          <a:latin typeface="Arial"/>
                          <a:ea typeface="Times New Roman"/>
                          <a:cs typeface="Times New Roman"/>
                        </a:rPr>
                        <a:t>---</a:t>
                      </a:r>
                    </a:p>
                  </a:txBody>
                  <a:tcPr anchor="ctr">
                    <a:lnL>
                      <a:noFill/>
                    </a:lnL>
                    <a:lnR>
                      <a:noFill/>
                    </a:lnR>
                    <a:lnT>
                      <a:noFill/>
                    </a:lnT>
                    <a:lnB>
                      <a:noFill/>
                    </a:lnB>
                  </a:tcPr>
                </a:tc>
                <a:tc>
                  <a:txBody>
                    <a:bodyPr/>
                    <a:lstStyle/>
                    <a:p>
                      <a:pPr marL="179705" algn="l">
                        <a:lnSpc>
                          <a:spcPct val="115000"/>
                        </a:lnSpc>
                        <a:spcAft>
                          <a:spcPts val="0"/>
                        </a:spcAft>
                      </a:pPr>
                      <a:r>
                        <a:rPr lang="pt-PT" sz="1200" i="1" dirty="0" err="1">
                          <a:effectLst/>
                          <a:latin typeface="Arial"/>
                          <a:ea typeface="Times New Roman"/>
                          <a:cs typeface="Arial"/>
                        </a:rPr>
                        <a:t>Bouteloua</a:t>
                      </a:r>
                      <a:r>
                        <a:rPr lang="pt-PT" sz="1200" i="1" dirty="0">
                          <a:effectLst/>
                          <a:latin typeface="Arial"/>
                          <a:ea typeface="Times New Roman"/>
                          <a:cs typeface="Arial"/>
                        </a:rPr>
                        <a:t> </a:t>
                      </a:r>
                      <a:r>
                        <a:rPr lang="pt-PT" sz="1200" dirty="0" err="1">
                          <a:effectLst/>
                          <a:latin typeface="Arial"/>
                          <a:ea typeface="Times New Roman"/>
                          <a:cs typeface="Arial"/>
                        </a:rPr>
                        <a:t>spp</a:t>
                      </a:r>
                      <a:endParaRPr lang="pt-PT" sz="1200" dirty="0">
                        <a:effectLst/>
                        <a:latin typeface="Arial"/>
                        <a:ea typeface="Times New Roman"/>
                        <a:cs typeface="Times New Roman"/>
                      </a:endParaRPr>
                    </a:p>
                  </a:txBody>
                  <a:tcPr anchor="ctr">
                    <a:lnL>
                      <a:noFill/>
                    </a:lnL>
                    <a:lnR>
                      <a:noFill/>
                    </a:lnR>
                    <a:lnT>
                      <a:noFill/>
                    </a:lnT>
                    <a:lnB>
                      <a:noFill/>
                    </a:lnB>
                  </a:tcPr>
                </a:tc>
              </a:tr>
              <a:tr h="0">
                <a:tc>
                  <a:txBody>
                    <a:bodyPr/>
                    <a:lstStyle/>
                    <a:p>
                      <a:pPr marL="18415" algn="l">
                        <a:lnSpc>
                          <a:spcPct val="115000"/>
                        </a:lnSpc>
                        <a:spcAft>
                          <a:spcPts val="0"/>
                        </a:spcAft>
                      </a:pPr>
                      <a:r>
                        <a:rPr lang="pt-PT" sz="1200" dirty="0">
                          <a:effectLst/>
                          <a:latin typeface="Arial"/>
                          <a:ea typeface="Times New Roman"/>
                          <a:cs typeface="Times New Roman"/>
                        </a:rPr>
                        <a:t>---</a:t>
                      </a:r>
                    </a:p>
                  </a:txBody>
                  <a:tcPr anchor="ctr">
                    <a:lnL>
                      <a:noFill/>
                    </a:lnL>
                    <a:lnR>
                      <a:noFill/>
                    </a:lnR>
                    <a:lnT>
                      <a:noFill/>
                    </a:lnT>
                    <a:lnB>
                      <a:noFill/>
                    </a:lnB>
                  </a:tcPr>
                </a:tc>
                <a:tc>
                  <a:txBody>
                    <a:bodyPr/>
                    <a:lstStyle/>
                    <a:p>
                      <a:pPr marL="179705" algn="l">
                        <a:lnSpc>
                          <a:spcPct val="115000"/>
                        </a:lnSpc>
                        <a:spcAft>
                          <a:spcPts val="0"/>
                        </a:spcAft>
                      </a:pPr>
                      <a:r>
                        <a:rPr lang="pt-PT" sz="1200" i="1" dirty="0" err="1">
                          <a:effectLst/>
                          <a:latin typeface="Arial"/>
                          <a:ea typeface="Times New Roman"/>
                          <a:cs typeface="Arial"/>
                        </a:rPr>
                        <a:t>Andropogon</a:t>
                      </a:r>
                      <a:r>
                        <a:rPr lang="pt-PT" sz="1200" i="1" dirty="0">
                          <a:effectLst/>
                          <a:latin typeface="Arial"/>
                          <a:ea typeface="Times New Roman"/>
                          <a:cs typeface="Arial"/>
                        </a:rPr>
                        <a:t> </a:t>
                      </a:r>
                      <a:r>
                        <a:rPr lang="pt-PT" sz="1200" dirty="0" err="1">
                          <a:effectLst/>
                          <a:latin typeface="Arial"/>
                          <a:ea typeface="Times New Roman"/>
                          <a:cs typeface="Arial"/>
                        </a:rPr>
                        <a:t>spp</a:t>
                      </a:r>
                      <a:endParaRPr lang="pt-PT" sz="1200" dirty="0">
                        <a:effectLst/>
                        <a:latin typeface="Arial"/>
                        <a:ea typeface="Times New Roman"/>
                        <a:cs typeface="Times New Roman"/>
                      </a:endParaRPr>
                    </a:p>
                  </a:txBody>
                  <a:tcPr anchor="ctr">
                    <a:lnL>
                      <a:noFill/>
                    </a:lnL>
                    <a:lnR>
                      <a:noFill/>
                    </a:lnR>
                    <a:lnT>
                      <a:noFill/>
                    </a:lnT>
                    <a:lnB>
                      <a:noFill/>
                    </a:lnB>
                  </a:tcPr>
                </a:tc>
              </a:tr>
              <a:tr h="0">
                <a:tc>
                  <a:txBody>
                    <a:bodyPr/>
                    <a:lstStyle/>
                    <a:p>
                      <a:pPr marL="18415" algn="l">
                        <a:lnSpc>
                          <a:spcPct val="115000"/>
                        </a:lnSpc>
                        <a:spcAft>
                          <a:spcPts val="0"/>
                        </a:spcAft>
                      </a:pPr>
                      <a:r>
                        <a:rPr lang="pt-PT" sz="1200" dirty="0">
                          <a:effectLst/>
                          <a:latin typeface="Arial"/>
                          <a:ea typeface="Times New Roman"/>
                          <a:cs typeface="Times New Roman"/>
                        </a:rPr>
                        <a:t>---</a:t>
                      </a:r>
                    </a:p>
                  </a:txBody>
                  <a:tcPr anchor="ctr">
                    <a:lnL>
                      <a:noFill/>
                    </a:lnL>
                    <a:lnR>
                      <a:noFill/>
                    </a:lnR>
                    <a:lnT>
                      <a:noFill/>
                    </a:lnT>
                    <a:lnB>
                      <a:noFill/>
                    </a:lnB>
                  </a:tcPr>
                </a:tc>
                <a:tc>
                  <a:txBody>
                    <a:bodyPr/>
                    <a:lstStyle/>
                    <a:p>
                      <a:pPr marL="179705" algn="l">
                        <a:lnSpc>
                          <a:spcPct val="115000"/>
                        </a:lnSpc>
                        <a:spcAft>
                          <a:spcPts val="0"/>
                        </a:spcAft>
                      </a:pPr>
                      <a:r>
                        <a:rPr lang="pt-PT" sz="1200" i="1" dirty="0" err="1">
                          <a:effectLst/>
                          <a:latin typeface="Arial"/>
                          <a:ea typeface="Times New Roman"/>
                          <a:cs typeface="Arial"/>
                        </a:rPr>
                        <a:t>Atriplex</a:t>
                      </a:r>
                      <a:r>
                        <a:rPr lang="pt-PT" sz="1200" i="1" dirty="0">
                          <a:effectLst/>
                          <a:latin typeface="Arial"/>
                          <a:ea typeface="Times New Roman"/>
                          <a:cs typeface="Arial"/>
                        </a:rPr>
                        <a:t> </a:t>
                      </a:r>
                      <a:r>
                        <a:rPr lang="pt-PT" sz="1200" dirty="0" err="1">
                          <a:effectLst/>
                          <a:latin typeface="Arial"/>
                          <a:ea typeface="Times New Roman"/>
                          <a:cs typeface="Arial"/>
                        </a:rPr>
                        <a:t>spp</a:t>
                      </a:r>
                      <a:endParaRPr lang="pt-PT" sz="1200" dirty="0">
                        <a:effectLst/>
                        <a:latin typeface="Arial"/>
                        <a:ea typeface="Times New Roman"/>
                        <a:cs typeface="Times New Roman"/>
                      </a:endParaRPr>
                    </a:p>
                  </a:txBody>
                  <a:tcPr anchor="ctr">
                    <a:lnL>
                      <a:noFill/>
                    </a:lnL>
                    <a:lnR>
                      <a:noFill/>
                    </a:lnR>
                    <a:lnT>
                      <a:noFill/>
                    </a:lnT>
                    <a:lnB>
                      <a:noFill/>
                    </a:lnB>
                  </a:tcPr>
                </a:tc>
              </a:tr>
              <a:tr h="0">
                <a:tc>
                  <a:txBody>
                    <a:bodyPr/>
                    <a:lstStyle/>
                    <a:p>
                      <a:pPr marL="18415" algn="l">
                        <a:lnSpc>
                          <a:spcPct val="115000"/>
                        </a:lnSpc>
                        <a:spcAft>
                          <a:spcPts val="0"/>
                        </a:spcAft>
                      </a:pPr>
                      <a:r>
                        <a:rPr lang="pt-PT" sz="1200" dirty="0">
                          <a:effectLst/>
                          <a:latin typeface="Arial"/>
                          <a:ea typeface="Times New Roman"/>
                          <a:cs typeface="Times New Roman"/>
                        </a:rPr>
                        <a:t>Salgueiro</a:t>
                      </a:r>
                    </a:p>
                  </a:txBody>
                  <a:tcPr anchor="ctr">
                    <a:lnL>
                      <a:noFill/>
                    </a:lnL>
                    <a:lnR>
                      <a:noFill/>
                    </a:lnR>
                    <a:lnT>
                      <a:noFill/>
                    </a:lnT>
                    <a:lnB>
                      <a:noFill/>
                    </a:lnB>
                  </a:tcPr>
                </a:tc>
                <a:tc>
                  <a:txBody>
                    <a:bodyPr/>
                    <a:lstStyle/>
                    <a:p>
                      <a:pPr marL="179705" algn="l">
                        <a:lnSpc>
                          <a:spcPct val="115000"/>
                        </a:lnSpc>
                        <a:spcAft>
                          <a:spcPts val="0"/>
                        </a:spcAft>
                      </a:pPr>
                      <a:r>
                        <a:rPr lang="pt-PT" sz="1200" i="1" dirty="0" err="1">
                          <a:effectLst/>
                          <a:latin typeface="Arial"/>
                          <a:ea typeface="Times New Roman"/>
                          <a:cs typeface="Arial"/>
                        </a:rPr>
                        <a:t>Salix</a:t>
                      </a:r>
                      <a:r>
                        <a:rPr lang="pt-PT" sz="1200" i="1" dirty="0">
                          <a:effectLst/>
                          <a:latin typeface="Arial"/>
                          <a:ea typeface="Times New Roman"/>
                          <a:cs typeface="Arial"/>
                        </a:rPr>
                        <a:t> exígua</a:t>
                      </a:r>
                      <a:endParaRPr lang="pt-PT" sz="1200" dirty="0">
                        <a:effectLst/>
                        <a:latin typeface="Arial"/>
                        <a:ea typeface="Times New Roman"/>
                        <a:cs typeface="Times New Roman"/>
                      </a:endParaRPr>
                    </a:p>
                  </a:txBody>
                  <a:tcPr anchor="ctr">
                    <a:lnL>
                      <a:noFill/>
                    </a:lnL>
                    <a:lnR>
                      <a:noFill/>
                    </a:lnR>
                    <a:lnT>
                      <a:noFill/>
                    </a:lnT>
                    <a:lnB>
                      <a:noFill/>
                    </a:lnB>
                  </a:tcPr>
                </a:tc>
              </a:tr>
              <a:tr h="0">
                <a:tc>
                  <a:txBody>
                    <a:bodyPr/>
                    <a:lstStyle/>
                    <a:p>
                      <a:pPr marL="18415" algn="l">
                        <a:lnSpc>
                          <a:spcPct val="115000"/>
                        </a:lnSpc>
                        <a:spcAft>
                          <a:spcPts val="0"/>
                        </a:spcAft>
                      </a:pPr>
                      <a:r>
                        <a:rPr lang="pt-PT" sz="1200" dirty="0">
                          <a:effectLst/>
                          <a:latin typeface="Arial"/>
                          <a:ea typeface="Times New Roman"/>
                          <a:cs typeface="Times New Roman"/>
                        </a:rPr>
                        <a:t>---</a:t>
                      </a:r>
                    </a:p>
                  </a:txBody>
                  <a:tcPr anchor="ctr">
                    <a:lnL>
                      <a:noFill/>
                    </a:lnL>
                    <a:lnR>
                      <a:noFill/>
                    </a:lnR>
                    <a:lnT>
                      <a:noFill/>
                    </a:lnT>
                    <a:lnB w="28575" cap="flat" cmpd="sng" algn="ctr">
                      <a:solidFill>
                        <a:srgbClr val="0000FF"/>
                      </a:solidFill>
                      <a:prstDash val="solid"/>
                      <a:round/>
                      <a:headEnd type="none" w="med" len="med"/>
                      <a:tailEnd type="none" w="med" len="med"/>
                    </a:lnB>
                  </a:tcPr>
                </a:tc>
                <a:tc>
                  <a:txBody>
                    <a:bodyPr/>
                    <a:lstStyle/>
                    <a:p>
                      <a:pPr marL="179705" algn="l">
                        <a:lnSpc>
                          <a:spcPct val="115000"/>
                        </a:lnSpc>
                        <a:spcAft>
                          <a:spcPts val="0"/>
                        </a:spcAft>
                      </a:pPr>
                      <a:r>
                        <a:rPr lang="pt-PT" sz="1200" i="1" dirty="0" err="1">
                          <a:effectLst/>
                          <a:latin typeface="Arial"/>
                          <a:ea typeface="Times New Roman"/>
                          <a:cs typeface="Arial"/>
                        </a:rPr>
                        <a:t>Calopogonium</a:t>
                      </a:r>
                      <a:r>
                        <a:rPr lang="pt-PT" sz="1200" i="1" dirty="0">
                          <a:effectLst/>
                          <a:latin typeface="Arial"/>
                          <a:ea typeface="Times New Roman"/>
                          <a:cs typeface="Arial"/>
                        </a:rPr>
                        <a:t> </a:t>
                      </a:r>
                      <a:r>
                        <a:rPr lang="pt-PT" sz="1200" i="1" dirty="0" err="1">
                          <a:effectLst/>
                          <a:latin typeface="Arial"/>
                          <a:ea typeface="Times New Roman"/>
                          <a:cs typeface="Arial"/>
                        </a:rPr>
                        <a:t>mucunoides</a:t>
                      </a:r>
                      <a:endParaRPr lang="pt-PT" sz="1200" dirty="0">
                        <a:effectLst/>
                        <a:latin typeface="Arial"/>
                        <a:ea typeface="Times New Roman"/>
                        <a:cs typeface="Times New Roman"/>
                      </a:endParaRPr>
                    </a:p>
                  </a:txBody>
                  <a:tcPr anchor="ctr">
                    <a:lnL>
                      <a:noFill/>
                    </a:lnL>
                    <a:lnR>
                      <a:noFill/>
                    </a:lnR>
                    <a:lnT>
                      <a:noFill/>
                    </a:lnT>
                    <a:lnB w="28575" cap="flat" cmpd="sng" algn="ctr">
                      <a:solidFill>
                        <a:srgbClr val="0000FF"/>
                      </a:solidFill>
                      <a:prstDash val="solid"/>
                      <a:round/>
                      <a:headEnd type="none" w="med" len="med"/>
                      <a:tailEnd type="none" w="med" len="med"/>
                    </a:lnB>
                  </a:tcPr>
                </a:tc>
              </a:tr>
            </a:tbl>
          </a:graphicData>
        </a:graphic>
      </p:graphicFrame>
      <p:sp>
        <p:nvSpPr>
          <p:cNvPr id="7" name="Rectangle 6"/>
          <p:cNvSpPr/>
          <p:nvPr/>
        </p:nvSpPr>
        <p:spPr>
          <a:xfrm>
            <a:off x="137216" y="5835570"/>
            <a:ext cx="8867774" cy="830997"/>
          </a:xfrm>
          <a:prstGeom prst="rect">
            <a:avLst/>
          </a:prstGeom>
          <a:solidFill>
            <a:srgbClr val="FFFFCC"/>
          </a:solidFill>
        </p:spPr>
        <p:txBody>
          <a:bodyPr wrap="square">
            <a:spAutoFit/>
          </a:bodyPr>
          <a:lstStyle/>
          <a:p>
            <a:pPr algn="just"/>
            <a:r>
              <a:rPr lang="pt-PT" dirty="0" smtClean="0"/>
              <a:t>Das </a:t>
            </a:r>
            <a:r>
              <a:rPr lang="pt-PT" dirty="0"/>
              <a:t>(2010) indica que ravinas pequenas, com profundidade na cabeceira abaixo dos 3 m e área de apanhamento menor que 10 </a:t>
            </a:r>
            <a:r>
              <a:rPr lang="pt-PT" dirty="0" err="1"/>
              <a:t>ha</a:t>
            </a:r>
            <a:r>
              <a:rPr lang="pt-PT" dirty="0"/>
              <a:t>, se podem recuperar com bandas de herbáceas;  e que ravinas pequenas a médias se podem converter em valas vegetalizadas.</a:t>
            </a:r>
          </a:p>
        </p:txBody>
      </p:sp>
      <p:sp>
        <p:nvSpPr>
          <p:cNvPr id="8" name="TextBox 7"/>
          <p:cNvSpPr txBox="1"/>
          <p:nvPr/>
        </p:nvSpPr>
        <p:spPr>
          <a:xfrm>
            <a:off x="2411526" y="42866"/>
            <a:ext cx="4320000" cy="504000"/>
          </a:xfrm>
          <a:prstGeom prst="rect">
            <a:avLst/>
          </a:prstGeom>
          <a:solidFill>
            <a:srgbClr val="FFFFCC"/>
          </a:solidFill>
        </p:spPr>
        <p:txBody>
          <a:bodyPr wrap="square" rtlCol="0">
            <a:spAutoFit/>
          </a:bodyPr>
          <a:lstStyle/>
          <a:p>
            <a:pPr algn="just"/>
            <a:r>
              <a:rPr lang="en-US" sz="1400" b="1" dirty="0" err="1" smtClean="0"/>
              <a:t>Quadro</a:t>
            </a:r>
            <a:r>
              <a:rPr lang="en-US" sz="1400" b="1" dirty="0" smtClean="0"/>
              <a:t> 13.4 </a:t>
            </a:r>
            <a:r>
              <a:rPr lang="pt-PT" sz="1400" dirty="0"/>
              <a:t>Algumas plantas utilizadas no controlo de </a:t>
            </a:r>
            <a:r>
              <a:rPr lang="pt-PT" sz="1400" dirty="0" smtClean="0"/>
              <a:t>ravinas </a:t>
            </a:r>
            <a:r>
              <a:rPr lang="pt-PT" sz="1200" dirty="0" smtClean="0"/>
              <a:t>(</a:t>
            </a:r>
            <a:r>
              <a:rPr lang="pt-PT" sz="1200" dirty="0"/>
              <a:t>Fonte: </a:t>
            </a:r>
            <a:r>
              <a:rPr lang="pt-PT" sz="1200" dirty="0" err="1"/>
              <a:t>Hudson</a:t>
            </a:r>
            <a:r>
              <a:rPr lang="pt-PT" sz="1200" dirty="0"/>
              <a:t>, 1981)</a:t>
            </a:r>
            <a:endParaRPr lang="en-US" sz="1200" dirty="0"/>
          </a:p>
        </p:txBody>
      </p:sp>
      <p:sp>
        <p:nvSpPr>
          <p:cNvPr id="9" name="Rectangle 8"/>
          <p:cNvSpPr/>
          <p:nvPr/>
        </p:nvSpPr>
        <p:spPr>
          <a:xfrm>
            <a:off x="2335326" y="4784888"/>
            <a:ext cx="4392000" cy="830997"/>
          </a:xfrm>
          <a:prstGeom prst="rect">
            <a:avLst/>
          </a:prstGeom>
        </p:spPr>
        <p:txBody>
          <a:bodyPr>
            <a:spAutoFit/>
          </a:bodyPr>
          <a:lstStyle/>
          <a:p>
            <a:pPr algn="just"/>
            <a:r>
              <a:rPr lang="pt-PT" sz="1200" dirty="0"/>
              <a:t>Note-se que </a:t>
            </a:r>
            <a:r>
              <a:rPr lang="pt-PT" sz="1200" dirty="0" err="1"/>
              <a:t>Hudson</a:t>
            </a:r>
            <a:r>
              <a:rPr lang="pt-PT" sz="1200" dirty="0"/>
              <a:t> (1981) indica que a utilização da vinha </a:t>
            </a:r>
            <a:r>
              <a:rPr lang="pt-PT" sz="1200" dirty="0" err="1"/>
              <a:t>kudzu</a:t>
            </a:r>
            <a:r>
              <a:rPr lang="pt-PT" sz="1200" dirty="0"/>
              <a:t> teve enorme sucesso nos Estado Unidos da América, mas que se revelou um fracasso em vários países </a:t>
            </a:r>
            <a:r>
              <a:rPr lang="pt-PT" sz="1200" dirty="0" smtClean="0"/>
              <a:t>africanos, </a:t>
            </a:r>
            <a:r>
              <a:rPr lang="pt-PT" sz="1200" dirty="0"/>
              <a:t>por razões desconhecidas.</a:t>
            </a:r>
          </a:p>
        </p:txBody>
      </p:sp>
    </p:spTree>
    <p:extLst>
      <p:ext uri="{BB962C8B-B14F-4D97-AF65-F5344CB8AC3E}">
        <p14:creationId xmlns:p14="http://schemas.microsoft.com/office/powerpoint/2010/main" val="51290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845" y="1547397"/>
            <a:ext cx="8857277" cy="338554"/>
          </a:xfrm>
          <a:prstGeom prst="rect">
            <a:avLst/>
          </a:prstGeom>
          <a:solidFill>
            <a:srgbClr val="FFFFCC"/>
          </a:solidFill>
        </p:spPr>
        <p:txBody>
          <a:bodyPr wrap="square">
            <a:spAutoFit/>
          </a:bodyPr>
          <a:lstStyle/>
          <a:p>
            <a:pPr algn="just"/>
            <a:r>
              <a:rPr lang="pt-PT" dirty="0"/>
              <a:t>As principais medidas temporárias são (</a:t>
            </a:r>
            <a:r>
              <a:rPr lang="pt-PT" dirty="0" smtClean="0"/>
              <a:t>FAO, 1986):</a:t>
            </a:r>
            <a:endParaRPr lang="pt-PT" dirty="0"/>
          </a:p>
        </p:txBody>
      </p:sp>
      <p:sp>
        <p:nvSpPr>
          <p:cNvPr id="3" name="Rectangle 2"/>
          <p:cNvSpPr/>
          <p:nvPr/>
        </p:nvSpPr>
        <p:spPr>
          <a:xfrm>
            <a:off x="143846" y="51444"/>
            <a:ext cx="8867217" cy="338554"/>
          </a:xfrm>
          <a:prstGeom prst="rect">
            <a:avLst/>
          </a:prstGeom>
          <a:solidFill>
            <a:srgbClr val="FFFFCC"/>
          </a:solidFill>
        </p:spPr>
        <p:txBody>
          <a:bodyPr wrap="square">
            <a:spAutoFit/>
          </a:bodyPr>
          <a:lstStyle/>
          <a:p>
            <a:r>
              <a:rPr lang="pt-PT" b="1" i="1" dirty="0" smtClean="0"/>
              <a:t>Estruturas temporárias</a:t>
            </a:r>
            <a:endParaRPr lang="pt-PT" b="1" i="1" dirty="0"/>
          </a:p>
        </p:txBody>
      </p:sp>
      <p:sp>
        <p:nvSpPr>
          <p:cNvPr id="4" name="Rectangle 3"/>
          <p:cNvSpPr/>
          <p:nvPr/>
        </p:nvSpPr>
        <p:spPr>
          <a:xfrm>
            <a:off x="133906" y="384701"/>
            <a:ext cx="8867217" cy="1077218"/>
          </a:xfrm>
          <a:prstGeom prst="rect">
            <a:avLst/>
          </a:prstGeom>
          <a:solidFill>
            <a:srgbClr val="FFFFCC"/>
          </a:solidFill>
        </p:spPr>
        <p:txBody>
          <a:bodyPr wrap="square">
            <a:spAutoFit/>
          </a:bodyPr>
          <a:lstStyle/>
          <a:p>
            <a:pPr algn="just"/>
            <a:r>
              <a:rPr lang="pt-PT" dirty="0"/>
              <a:t>Dentro destas estruturas podem considerar-se desde técnicas simples de </a:t>
            </a:r>
            <a:r>
              <a:rPr lang="pt-PT" b="1" dirty="0">
                <a:solidFill>
                  <a:srgbClr val="0000FF"/>
                </a:solidFill>
              </a:rPr>
              <a:t>preenchimento da ravina </a:t>
            </a:r>
            <a:r>
              <a:rPr lang="pt-PT" dirty="0"/>
              <a:t>com terra ou material vivo até à utilização de </a:t>
            </a:r>
            <a:r>
              <a:rPr lang="pt-PT" b="1" dirty="0">
                <a:solidFill>
                  <a:srgbClr val="0000FF"/>
                </a:solidFill>
              </a:rPr>
              <a:t>pequenas barragens porosas </a:t>
            </a:r>
            <a:r>
              <a:rPr lang="pt-PT" dirty="0"/>
              <a:t>(</a:t>
            </a:r>
            <a:r>
              <a:rPr lang="pt-PT" i="1" dirty="0" err="1"/>
              <a:t>check</a:t>
            </a:r>
            <a:r>
              <a:rPr lang="pt-PT" i="1" dirty="0"/>
              <a:t> </a:t>
            </a:r>
            <a:r>
              <a:rPr lang="pt-PT" i="1" dirty="0" err="1"/>
              <a:t>dams</a:t>
            </a:r>
            <a:r>
              <a:rPr lang="pt-PT" dirty="0"/>
              <a:t>), normalmente com cerca de 0,4 a 2,0 m de altura, feitas de material disponível localmente</a:t>
            </a:r>
            <a:r>
              <a:rPr lang="pt-PT" dirty="0" smtClean="0"/>
              <a:t>.</a:t>
            </a:r>
            <a:endParaRPr lang="pt-PT" dirty="0"/>
          </a:p>
        </p:txBody>
      </p:sp>
      <p:sp>
        <p:nvSpPr>
          <p:cNvPr id="5" name="Rectangle 4"/>
          <p:cNvSpPr/>
          <p:nvPr/>
        </p:nvSpPr>
        <p:spPr>
          <a:xfrm>
            <a:off x="133906" y="1874297"/>
            <a:ext cx="8857277" cy="584775"/>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dirty="0" smtClean="0"/>
              <a:t>Preenchimento </a:t>
            </a:r>
            <a:r>
              <a:rPr lang="pt-PT" dirty="0"/>
              <a:t>do canal da ravina com </a:t>
            </a:r>
            <a:r>
              <a:rPr lang="pt-PT" dirty="0" smtClean="0"/>
              <a:t>terra (Fig. 13.6) </a:t>
            </a:r>
            <a:r>
              <a:rPr lang="pt-PT" dirty="0"/>
              <a:t>ou com material vivo ((</a:t>
            </a:r>
            <a:r>
              <a:rPr lang="pt-PT" i="1" dirty="0" err="1"/>
              <a:t>brush</a:t>
            </a:r>
            <a:r>
              <a:rPr lang="pt-PT" i="1" dirty="0"/>
              <a:t> </a:t>
            </a:r>
            <a:r>
              <a:rPr lang="pt-PT" i="1" dirty="0" err="1"/>
              <a:t>fill</a:t>
            </a:r>
            <a:r>
              <a:rPr lang="pt-PT" dirty="0" smtClean="0"/>
              <a:t>) (Fig. 13.7).</a:t>
            </a:r>
            <a:endParaRPr lang="pt-PT" dirty="0"/>
          </a:p>
        </p:txBody>
      </p:sp>
      <p:sp>
        <p:nvSpPr>
          <p:cNvPr id="6" name="Rectangle 5"/>
          <p:cNvSpPr/>
          <p:nvPr/>
        </p:nvSpPr>
        <p:spPr>
          <a:xfrm>
            <a:off x="147577" y="2447373"/>
            <a:ext cx="8857277" cy="338554"/>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dirty="0" smtClean="0"/>
              <a:t>Instalação de sebes </a:t>
            </a:r>
            <a:r>
              <a:rPr lang="pt-PT" dirty="0"/>
              <a:t>(</a:t>
            </a:r>
            <a:r>
              <a:rPr lang="pt-PT" dirty="0" smtClean="0"/>
              <a:t>Fig. 13.8) </a:t>
            </a:r>
            <a:r>
              <a:rPr lang="pt-PT" dirty="0"/>
              <a:t>e faxinas</a:t>
            </a:r>
            <a:r>
              <a:rPr lang="pt-PT" dirty="0" smtClean="0"/>
              <a:t>.</a:t>
            </a:r>
            <a:endParaRPr lang="pt-PT" dirty="0"/>
          </a:p>
        </p:txBody>
      </p:sp>
      <p:sp>
        <p:nvSpPr>
          <p:cNvPr id="7" name="Rectangle 6"/>
          <p:cNvSpPr/>
          <p:nvPr/>
        </p:nvSpPr>
        <p:spPr>
          <a:xfrm>
            <a:off x="137638" y="2785927"/>
            <a:ext cx="8857277" cy="338554"/>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dirty="0" smtClean="0"/>
              <a:t>Barragens </a:t>
            </a:r>
            <a:r>
              <a:rPr lang="pt-PT" dirty="0"/>
              <a:t>em rede de arame (</a:t>
            </a:r>
            <a:r>
              <a:rPr lang="pt-PT" i="1" dirty="0" err="1"/>
              <a:t>netting</a:t>
            </a:r>
            <a:r>
              <a:rPr lang="pt-PT" i="1" dirty="0"/>
              <a:t> </a:t>
            </a:r>
            <a:r>
              <a:rPr lang="pt-PT" i="1" dirty="0" err="1"/>
              <a:t>dams</a:t>
            </a:r>
            <a:r>
              <a:rPr lang="pt-PT" i="1" dirty="0"/>
              <a:t> </a:t>
            </a:r>
            <a:r>
              <a:rPr lang="pt-PT" dirty="0"/>
              <a:t>ou </a:t>
            </a:r>
            <a:r>
              <a:rPr lang="pt-PT" i="1" dirty="0" err="1"/>
              <a:t>woven-wire</a:t>
            </a:r>
            <a:r>
              <a:rPr lang="pt-PT" i="1" dirty="0"/>
              <a:t> </a:t>
            </a:r>
            <a:r>
              <a:rPr lang="pt-PT" i="1" dirty="0" err="1"/>
              <a:t>dams</a:t>
            </a:r>
            <a:r>
              <a:rPr lang="pt-PT" dirty="0" smtClean="0"/>
              <a:t>).</a:t>
            </a:r>
            <a:endParaRPr lang="pt-PT" dirty="0"/>
          </a:p>
        </p:txBody>
      </p:sp>
      <p:sp>
        <p:nvSpPr>
          <p:cNvPr id="8" name="Rectangle 7"/>
          <p:cNvSpPr/>
          <p:nvPr/>
        </p:nvSpPr>
        <p:spPr>
          <a:xfrm>
            <a:off x="137638" y="3094664"/>
            <a:ext cx="8857277" cy="338554"/>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dirty="0" smtClean="0"/>
              <a:t>Pequenas </a:t>
            </a:r>
            <a:r>
              <a:rPr lang="pt-PT" dirty="0"/>
              <a:t>barragens de terra (</a:t>
            </a:r>
            <a:r>
              <a:rPr lang="pt-PT" i="1" dirty="0" err="1"/>
              <a:t>earth</a:t>
            </a:r>
            <a:r>
              <a:rPr lang="pt-PT" i="1" dirty="0"/>
              <a:t> </a:t>
            </a:r>
            <a:r>
              <a:rPr lang="pt-PT" i="1" dirty="0" err="1"/>
              <a:t>plugs</a:t>
            </a:r>
            <a:r>
              <a:rPr lang="pt-PT" dirty="0" smtClean="0"/>
              <a:t>).</a:t>
            </a:r>
            <a:endParaRPr lang="pt-PT" dirty="0"/>
          </a:p>
        </p:txBody>
      </p:sp>
      <p:sp>
        <p:nvSpPr>
          <p:cNvPr id="9" name="Rectangle 8"/>
          <p:cNvSpPr/>
          <p:nvPr/>
        </p:nvSpPr>
        <p:spPr>
          <a:xfrm>
            <a:off x="133905" y="3433218"/>
            <a:ext cx="8857277" cy="338554"/>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dirty="0" smtClean="0"/>
              <a:t>Barragens </a:t>
            </a:r>
            <a:r>
              <a:rPr lang="pt-PT" dirty="0"/>
              <a:t>de pedra presa com rede de arame (</a:t>
            </a:r>
            <a:r>
              <a:rPr lang="pt-PT" i="1" dirty="0" err="1"/>
              <a:t>wire</a:t>
            </a:r>
            <a:r>
              <a:rPr lang="pt-PT" i="1" dirty="0"/>
              <a:t> </a:t>
            </a:r>
            <a:r>
              <a:rPr lang="pt-PT" i="1" dirty="0" err="1"/>
              <a:t>bolsters</a:t>
            </a:r>
            <a:r>
              <a:rPr lang="pt-PT" dirty="0" smtClean="0"/>
              <a:t>).</a:t>
            </a:r>
            <a:endParaRPr lang="pt-PT" dirty="0"/>
          </a:p>
        </p:txBody>
      </p:sp>
      <p:sp>
        <p:nvSpPr>
          <p:cNvPr id="10" name="Rectangle 9"/>
          <p:cNvSpPr/>
          <p:nvPr/>
        </p:nvSpPr>
        <p:spPr>
          <a:xfrm>
            <a:off x="137638" y="3751894"/>
            <a:ext cx="8857277" cy="338554"/>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dirty="0" smtClean="0"/>
              <a:t>Barragens </a:t>
            </a:r>
            <a:r>
              <a:rPr lang="pt-PT" dirty="0"/>
              <a:t>de material vivo entrançado (</a:t>
            </a:r>
            <a:r>
              <a:rPr lang="pt-PT" i="1" dirty="0" err="1"/>
              <a:t>brushwood</a:t>
            </a:r>
            <a:r>
              <a:rPr lang="pt-PT" i="1" dirty="0"/>
              <a:t> </a:t>
            </a:r>
            <a:r>
              <a:rPr lang="pt-PT" i="1" dirty="0" err="1"/>
              <a:t>dams</a:t>
            </a:r>
            <a:r>
              <a:rPr lang="pt-PT" dirty="0" smtClean="0"/>
              <a:t>).</a:t>
            </a:r>
            <a:endParaRPr lang="pt-PT" dirty="0"/>
          </a:p>
        </p:txBody>
      </p:sp>
      <p:sp>
        <p:nvSpPr>
          <p:cNvPr id="11" name="Rectangle 10"/>
          <p:cNvSpPr/>
          <p:nvPr/>
        </p:nvSpPr>
        <p:spPr>
          <a:xfrm>
            <a:off x="133904" y="4070570"/>
            <a:ext cx="8857277"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Barragens </a:t>
            </a:r>
            <a:r>
              <a:rPr lang="pt-PT" dirty="0"/>
              <a:t>de tábuas (</a:t>
            </a:r>
            <a:r>
              <a:rPr lang="pt-PT" i="1" dirty="0" err="1"/>
              <a:t>wooden</a:t>
            </a:r>
            <a:r>
              <a:rPr lang="pt-PT" i="1" dirty="0"/>
              <a:t> </a:t>
            </a:r>
            <a:r>
              <a:rPr lang="pt-PT" i="1" dirty="0" err="1"/>
              <a:t>plank</a:t>
            </a:r>
            <a:r>
              <a:rPr lang="pt-PT" i="1" dirty="0"/>
              <a:t> </a:t>
            </a:r>
            <a:r>
              <a:rPr lang="pt-PT" i="1" dirty="0" err="1"/>
              <a:t>dams</a:t>
            </a:r>
            <a:r>
              <a:rPr lang="pt-PT" dirty="0"/>
              <a:t>) e de troncos de madeira (</a:t>
            </a:r>
            <a:r>
              <a:rPr lang="pt-PT" i="1" dirty="0"/>
              <a:t>log </a:t>
            </a:r>
            <a:r>
              <a:rPr lang="pt-PT" i="1" dirty="0" err="1"/>
              <a:t>dams</a:t>
            </a:r>
            <a:r>
              <a:rPr lang="pt-PT" dirty="0"/>
              <a:t>).</a:t>
            </a:r>
          </a:p>
        </p:txBody>
      </p:sp>
      <p:sp>
        <p:nvSpPr>
          <p:cNvPr id="12" name="Rectangle 11"/>
          <p:cNvSpPr/>
          <p:nvPr/>
        </p:nvSpPr>
        <p:spPr>
          <a:xfrm>
            <a:off x="147577" y="4500204"/>
            <a:ext cx="8843604" cy="584775"/>
          </a:xfrm>
          <a:prstGeom prst="rect">
            <a:avLst/>
          </a:prstGeom>
          <a:solidFill>
            <a:srgbClr val="FFFFCC"/>
          </a:solidFill>
        </p:spPr>
        <p:txBody>
          <a:bodyPr wrap="square">
            <a:spAutoFit/>
          </a:bodyPr>
          <a:lstStyle/>
          <a:p>
            <a:r>
              <a:rPr lang="pt-PT" dirty="0"/>
              <a:t>Outras barragens de maior duração, embora muitas ainda se possam considerar como </a:t>
            </a:r>
            <a:r>
              <a:rPr lang="pt-PT" dirty="0" err="1"/>
              <a:t>semi-permanentes</a:t>
            </a:r>
            <a:r>
              <a:rPr lang="pt-PT" dirty="0"/>
              <a:t> são (FAO, 1986</a:t>
            </a:r>
            <a:r>
              <a:rPr lang="pt-PT" dirty="0" smtClean="0"/>
              <a:t>):</a:t>
            </a:r>
            <a:endParaRPr lang="pt-PT" dirty="0"/>
          </a:p>
        </p:txBody>
      </p:sp>
      <p:sp>
        <p:nvSpPr>
          <p:cNvPr id="13" name="Rectangle 12"/>
          <p:cNvSpPr/>
          <p:nvPr/>
        </p:nvSpPr>
        <p:spPr>
          <a:xfrm>
            <a:off x="143843" y="5035385"/>
            <a:ext cx="8843604" cy="584775"/>
          </a:xfrm>
          <a:prstGeom prst="rect">
            <a:avLst/>
          </a:prstGeom>
          <a:solidFill>
            <a:srgbClr val="FFFFCC"/>
          </a:solidFill>
        </p:spPr>
        <p:txBody>
          <a:bodyPr wrap="square">
            <a:spAutoFit/>
          </a:bodyPr>
          <a:lstStyle/>
          <a:p>
            <a:pPr marL="285750" lvl="0" indent="-285750">
              <a:buFont typeface="Arial" panose="020B0604020202020204" pitchFamily="34" charset="0"/>
              <a:buChar char="•"/>
            </a:pPr>
            <a:r>
              <a:rPr lang="pt-PT" dirty="0" smtClean="0"/>
              <a:t>Barragens </a:t>
            </a:r>
            <a:r>
              <a:rPr lang="pt-PT" dirty="0"/>
              <a:t>de pedra seca (</a:t>
            </a:r>
            <a:r>
              <a:rPr lang="pt-PT" i="1" dirty="0" err="1"/>
              <a:t>loose</a:t>
            </a:r>
            <a:r>
              <a:rPr lang="pt-PT" i="1" dirty="0"/>
              <a:t> </a:t>
            </a:r>
            <a:r>
              <a:rPr lang="pt-PT" i="1" dirty="0" err="1"/>
              <a:t>stone</a:t>
            </a:r>
            <a:r>
              <a:rPr lang="pt-PT" i="1" dirty="0"/>
              <a:t> dam </a:t>
            </a:r>
            <a:r>
              <a:rPr lang="pt-PT" dirty="0"/>
              <a:t>e </a:t>
            </a:r>
            <a:r>
              <a:rPr lang="pt-PT" i="1" dirty="0" err="1"/>
              <a:t>boulder</a:t>
            </a:r>
            <a:r>
              <a:rPr lang="pt-PT" i="1" dirty="0"/>
              <a:t> </a:t>
            </a:r>
            <a:r>
              <a:rPr lang="pt-PT" i="1" dirty="0" err="1"/>
              <a:t>stone</a:t>
            </a:r>
            <a:r>
              <a:rPr lang="pt-PT" i="1" dirty="0"/>
              <a:t> dam</a:t>
            </a:r>
            <a:r>
              <a:rPr lang="pt-PT" dirty="0"/>
              <a:t>, se as pedras forem de pequena ou grande dimensão, respectivamente</a:t>
            </a:r>
            <a:r>
              <a:rPr lang="pt-PT" dirty="0" smtClean="0"/>
              <a:t>).</a:t>
            </a:r>
            <a:endParaRPr lang="pt-PT" dirty="0"/>
          </a:p>
        </p:txBody>
      </p:sp>
      <p:sp>
        <p:nvSpPr>
          <p:cNvPr id="14" name="Rectangle 13"/>
          <p:cNvSpPr/>
          <p:nvPr/>
        </p:nvSpPr>
        <p:spPr>
          <a:xfrm>
            <a:off x="131433" y="5590343"/>
            <a:ext cx="8843604" cy="338554"/>
          </a:xfrm>
          <a:prstGeom prst="rect">
            <a:avLst/>
          </a:prstGeom>
          <a:solidFill>
            <a:srgbClr val="FFFFCC"/>
          </a:solidFill>
        </p:spPr>
        <p:txBody>
          <a:bodyPr wrap="square">
            <a:spAutoFit/>
          </a:bodyPr>
          <a:lstStyle/>
          <a:p>
            <a:pPr marL="285750" lvl="0" indent="-285750">
              <a:buFont typeface="Arial" panose="020B0604020202020204" pitchFamily="34" charset="0"/>
              <a:buChar char="•"/>
            </a:pPr>
            <a:r>
              <a:rPr lang="pt-PT" dirty="0" smtClean="0"/>
              <a:t>Barragens </a:t>
            </a:r>
            <a:r>
              <a:rPr lang="pt-PT" dirty="0"/>
              <a:t>de alvenaria argamassada</a:t>
            </a:r>
            <a:r>
              <a:rPr lang="pt-PT" dirty="0" smtClean="0"/>
              <a:t>.</a:t>
            </a:r>
            <a:endParaRPr lang="pt-PT" dirty="0"/>
          </a:p>
        </p:txBody>
      </p:sp>
      <p:sp>
        <p:nvSpPr>
          <p:cNvPr id="15" name="Rectangle 14"/>
          <p:cNvSpPr/>
          <p:nvPr/>
        </p:nvSpPr>
        <p:spPr>
          <a:xfrm>
            <a:off x="141372" y="5901499"/>
            <a:ext cx="8843604" cy="338554"/>
          </a:xfrm>
          <a:prstGeom prst="rect">
            <a:avLst/>
          </a:prstGeom>
          <a:solidFill>
            <a:srgbClr val="FFFFCC"/>
          </a:solidFill>
        </p:spPr>
        <p:txBody>
          <a:bodyPr wrap="square">
            <a:spAutoFit/>
          </a:bodyPr>
          <a:lstStyle/>
          <a:p>
            <a:pPr marL="285750" lvl="0" indent="-285750">
              <a:buFont typeface="Arial" panose="020B0604020202020204" pitchFamily="34" charset="0"/>
              <a:buChar char="•"/>
            </a:pPr>
            <a:r>
              <a:rPr lang="pt-PT" dirty="0" smtClean="0"/>
              <a:t>Barragens </a:t>
            </a:r>
            <a:r>
              <a:rPr lang="pt-PT" dirty="0"/>
              <a:t>de gabiões</a:t>
            </a:r>
            <a:r>
              <a:rPr lang="pt-PT" dirty="0" smtClean="0"/>
              <a:t>.</a:t>
            </a:r>
            <a:endParaRPr lang="pt-PT" dirty="0"/>
          </a:p>
        </p:txBody>
      </p:sp>
      <p:sp>
        <p:nvSpPr>
          <p:cNvPr id="16" name="Rectangle 15"/>
          <p:cNvSpPr/>
          <p:nvPr/>
        </p:nvSpPr>
        <p:spPr>
          <a:xfrm>
            <a:off x="140742" y="6214397"/>
            <a:ext cx="8843604" cy="338554"/>
          </a:xfrm>
          <a:prstGeom prst="rect">
            <a:avLst/>
          </a:prstGeom>
          <a:solidFill>
            <a:srgbClr val="FFFFCC"/>
          </a:solidFill>
        </p:spPr>
        <p:txBody>
          <a:bodyPr wrap="square">
            <a:spAutoFit/>
          </a:bodyPr>
          <a:lstStyle/>
          <a:p>
            <a:pPr marL="285750" lvl="0" indent="-285750">
              <a:buFont typeface="Arial" panose="020B0604020202020204" pitchFamily="34" charset="0"/>
              <a:buChar char="•"/>
            </a:pPr>
            <a:r>
              <a:rPr lang="pt-PT" dirty="0" smtClean="0"/>
              <a:t>Barragens </a:t>
            </a:r>
            <a:r>
              <a:rPr lang="pt-PT" dirty="0"/>
              <a:t>de absorção da ravina (</a:t>
            </a:r>
            <a:r>
              <a:rPr lang="pt-PT" i="1" dirty="0" err="1"/>
              <a:t>gully-head</a:t>
            </a:r>
            <a:r>
              <a:rPr lang="pt-PT" i="1" dirty="0"/>
              <a:t> </a:t>
            </a:r>
            <a:r>
              <a:rPr lang="pt-PT" i="1" dirty="0" err="1"/>
              <a:t>dams</a:t>
            </a:r>
            <a:r>
              <a:rPr lang="pt-PT" dirty="0" smtClean="0"/>
              <a:t>).</a:t>
            </a:r>
            <a:endParaRPr lang="pt-PT" dirty="0"/>
          </a:p>
        </p:txBody>
      </p:sp>
      <p:sp>
        <p:nvSpPr>
          <p:cNvPr id="17" name="Rectangle 16"/>
          <p:cNvSpPr/>
          <p:nvPr/>
        </p:nvSpPr>
        <p:spPr>
          <a:xfrm>
            <a:off x="137642" y="6535037"/>
            <a:ext cx="8843604" cy="338554"/>
          </a:xfrm>
          <a:prstGeom prst="rect">
            <a:avLst/>
          </a:prstGeom>
          <a:solidFill>
            <a:srgbClr val="FFFFCC"/>
          </a:solidFill>
        </p:spPr>
        <p:txBody>
          <a:bodyPr wrap="square">
            <a:spAutoFit/>
          </a:bodyPr>
          <a:lstStyle/>
          <a:p>
            <a:pPr marL="285750" indent="-285750">
              <a:buFont typeface="Arial" panose="020B0604020202020204" pitchFamily="34" charset="0"/>
              <a:buChar char="•"/>
            </a:pPr>
            <a:r>
              <a:rPr lang="pt-PT" dirty="0" smtClean="0"/>
              <a:t>Barragens </a:t>
            </a:r>
            <a:r>
              <a:rPr lang="pt-PT" dirty="0"/>
              <a:t>para captura de sedimentos (</a:t>
            </a:r>
            <a:r>
              <a:rPr lang="pt-PT" i="1" dirty="0" err="1"/>
              <a:t>silt-trap</a:t>
            </a:r>
            <a:r>
              <a:rPr lang="pt-PT" i="1" dirty="0"/>
              <a:t> </a:t>
            </a:r>
            <a:r>
              <a:rPr lang="pt-PT" i="1" dirty="0" err="1"/>
              <a:t>dams</a:t>
            </a:r>
            <a:r>
              <a:rPr lang="pt-PT" dirty="0"/>
              <a:t>).</a:t>
            </a:r>
          </a:p>
        </p:txBody>
      </p:sp>
    </p:spTree>
    <p:extLst>
      <p:ext uri="{BB962C8B-B14F-4D97-AF65-F5344CB8AC3E}">
        <p14:creationId xmlns:p14="http://schemas.microsoft.com/office/powerpoint/2010/main" val="2165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025" y="79227"/>
            <a:ext cx="8820000" cy="584775"/>
          </a:xfrm>
          <a:prstGeom prst="rect">
            <a:avLst/>
          </a:prstGeom>
          <a:solidFill>
            <a:srgbClr val="FFFFCC"/>
          </a:solidFill>
        </p:spPr>
        <p:txBody>
          <a:bodyPr wrap="square">
            <a:spAutoFit/>
          </a:bodyPr>
          <a:lstStyle/>
          <a:p>
            <a:pPr algn="just"/>
            <a:r>
              <a:rPr lang="pt-PT" dirty="0"/>
              <a:t>A escolha da técnica a utilizar depende da </a:t>
            </a:r>
            <a:r>
              <a:rPr lang="pt-PT" b="1" dirty="0">
                <a:solidFill>
                  <a:srgbClr val="0000FF"/>
                </a:solidFill>
              </a:rPr>
              <a:t>pluviosidade</a:t>
            </a:r>
            <a:r>
              <a:rPr lang="pt-PT" dirty="0"/>
              <a:t> da região e de </a:t>
            </a:r>
            <a:r>
              <a:rPr lang="pt-PT" b="1" dirty="0">
                <a:solidFill>
                  <a:srgbClr val="0000FF"/>
                </a:solidFill>
              </a:rPr>
              <a:t>características das ravinas</a:t>
            </a:r>
            <a:r>
              <a:rPr lang="pt-PT" dirty="0"/>
              <a:t> como declive, largura e profundidade, por exemplo</a:t>
            </a:r>
            <a:r>
              <a:rPr lang="pt-PT" dirty="0" smtClean="0"/>
              <a:t>.</a:t>
            </a:r>
            <a:endParaRPr lang="pt-PT" dirty="0"/>
          </a:p>
        </p:txBody>
      </p:sp>
      <p:sp>
        <p:nvSpPr>
          <p:cNvPr id="3" name="Rectangle 2"/>
          <p:cNvSpPr/>
          <p:nvPr/>
        </p:nvSpPr>
        <p:spPr>
          <a:xfrm>
            <a:off x="141115" y="640947"/>
            <a:ext cx="8820000" cy="830997"/>
          </a:xfrm>
          <a:prstGeom prst="rect">
            <a:avLst/>
          </a:prstGeom>
          <a:solidFill>
            <a:srgbClr val="FFFFCC"/>
          </a:solidFill>
        </p:spPr>
        <p:txBody>
          <a:bodyPr wrap="square">
            <a:spAutoFit/>
          </a:bodyPr>
          <a:lstStyle/>
          <a:p>
            <a:pPr algn="just"/>
            <a:r>
              <a:rPr lang="pt-PT" dirty="0" smtClean="0"/>
              <a:t>Há </a:t>
            </a:r>
            <a:r>
              <a:rPr lang="pt-PT" dirty="0"/>
              <a:t>diversas publicações com os detalhes de construção destas estruturas e respectivos cálculos de estabilidade (</a:t>
            </a:r>
            <a:r>
              <a:rPr lang="pt-PT" dirty="0" smtClean="0"/>
              <a:t>USDA-NRCS, </a:t>
            </a:r>
            <a:r>
              <a:rPr lang="pt-PT" dirty="0"/>
              <a:t>1954; USDA-NRCS NEH; FAO, 1986; </a:t>
            </a:r>
            <a:r>
              <a:rPr lang="pt-PT" dirty="0" err="1"/>
              <a:t>Dvorák</a:t>
            </a:r>
            <a:r>
              <a:rPr lang="pt-PT" dirty="0"/>
              <a:t> e </a:t>
            </a:r>
            <a:r>
              <a:rPr lang="pt-PT" dirty="0" err="1"/>
              <a:t>Novák</a:t>
            </a:r>
            <a:r>
              <a:rPr lang="pt-PT" dirty="0"/>
              <a:t>, 1994; Das, 2010</a:t>
            </a:r>
            <a:r>
              <a:rPr lang="pt-PT" dirty="0" smtClean="0"/>
              <a:t>).</a:t>
            </a:r>
            <a:endParaRPr lang="pt-PT" dirty="0"/>
          </a:p>
        </p:txBody>
      </p:sp>
      <p:sp>
        <p:nvSpPr>
          <p:cNvPr id="4" name="Rectangle 3"/>
          <p:cNvSpPr/>
          <p:nvPr/>
        </p:nvSpPr>
        <p:spPr>
          <a:xfrm>
            <a:off x="154177" y="1455196"/>
            <a:ext cx="8820000" cy="584775"/>
          </a:xfrm>
          <a:prstGeom prst="rect">
            <a:avLst/>
          </a:prstGeom>
          <a:solidFill>
            <a:srgbClr val="FFFFCC"/>
          </a:solidFill>
        </p:spPr>
        <p:txBody>
          <a:bodyPr wrap="square">
            <a:spAutoFit/>
          </a:bodyPr>
          <a:lstStyle/>
          <a:p>
            <a:pPr algn="just"/>
            <a:r>
              <a:rPr lang="pt-PT" dirty="0" smtClean="0"/>
              <a:t>Apresentam-se de seguida alguns exemplos sem a preocupação de uma caracterização exaustiva e aprofundada:</a:t>
            </a:r>
            <a:endParaRPr lang="pt-PT" dirty="0"/>
          </a:p>
        </p:txBody>
      </p:sp>
      <p:sp>
        <p:nvSpPr>
          <p:cNvPr id="5" name="Rectangle 4"/>
          <p:cNvSpPr/>
          <p:nvPr/>
        </p:nvSpPr>
        <p:spPr>
          <a:xfrm>
            <a:off x="149225" y="2099195"/>
            <a:ext cx="8794750" cy="338554"/>
          </a:xfrm>
          <a:prstGeom prst="rect">
            <a:avLst/>
          </a:prstGeom>
          <a:solidFill>
            <a:srgbClr val="FFFFCC"/>
          </a:solidFill>
        </p:spPr>
        <p:txBody>
          <a:bodyPr wrap="square">
            <a:spAutoFit/>
          </a:bodyPr>
          <a:lstStyle/>
          <a:p>
            <a:r>
              <a:rPr lang="pt-PT" u="sng" dirty="0" smtClean="0"/>
              <a:t>Enchimento do canal da ravina com terra</a:t>
            </a:r>
            <a:r>
              <a:rPr lang="pt-PT" dirty="0" smtClean="0"/>
              <a:t> (</a:t>
            </a:r>
            <a:r>
              <a:rPr lang="en-US" dirty="0" smtClean="0"/>
              <a:t>FAO</a:t>
            </a:r>
            <a:r>
              <a:rPr lang="en-US" dirty="0"/>
              <a:t>, 1986)  </a:t>
            </a:r>
            <a:endParaRPr lang="en-US" sz="1800" dirty="0"/>
          </a:p>
        </p:txBody>
      </p:sp>
      <p:sp>
        <p:nvSpPr>
          <p:cNvPr id="6" name="Rectangle 5"/>
          <p:cNvSpPr/>
          <p:nvPr/>
        </p:nvSpPr>
        <p:spPr>
          <a:xfrm>
            <a:off x="145383" y="2393885"/>
            <a:ext cx="8794750" cy="1077218"/>
          </a:xfrm>
          <a:prstGeom prst="rect">
            <a:avLst/>
          </a:prstGeom>
          <a:solidFill>
            <a:srgbClr val="FFFFCC"/>
          </a:solidFill>
        </p:spPr>
        <p:txBody>
          <a:bodyPr wrap="square">
            <a:spAutoFit/>
          </a:bodyPr>
          <a:lstStyle/>
          <a:p>
            <a:pPr algn="just"/>
            <a:r>
              <a:rPr lang="pt-PT" dirty="0" smtClean="0"/>
              <a:t>Em regiões com </a:t>
            </a:r>
            <a:r>
              <a:rPr lang="pt-PT" b="1" dirty="0" smtClean="0">
                <a:solidFill>
                  <a:srgbClr val="0000FF"/>
                </a:solidFill>
              </a:rPr>
              <a:t>baixas intensidades de precipitação </a:t>
            </a:r>
            <a:r>
              <a:rPr lang="pt-PT" dirty="0" smtClean="0"/>
              <a:t>e reduzido escoamento nas ravinas, estas podem ser preenchidas com terra (após desvio dos caudais de montante, retirada do gado, etc.) e o declive reduzido para cerca de 1:1. Para o efeito podem usar-se pás ou outros meios mecânicos.</a:t>
            </a:r>
          </a:p>
        </p:txBody>
      </p:sp>
      <p:sp>
        <p:nvSpPr>
          <p:cNvPr id="7" name="Rectangle 6"/>
          <p:cNvSpPr/>
          <p:nvPr/>
        </p:nvSpPr>
        <p:spPr>
          <a:xfrm>
            <a:off x="147171" y="3439199"/>
            <a:ext cx="8794750" cy="584775"/>
          </a:xfrm>
          <a:prstGeom prst="rect">
            <a:avLst/>
          </a:prstGeom>
          <a:solidFill>
            <a:srgbClr val="FFFFCC"/>
          </a:solidFill>
        </p:spPr>
        <p:txBody>
          <a:bodyPr wrap="square">
            <a:spAutoFit/>
          </a:bodyPr>
          <a:lstStyle/>
          <a:p>
            <a:pPr algn="just"/>
            <a:r>
              <a:rPr lang="pt-PT" dirty="0" smtClean="0"/>
              <a:t>Se houver regeneração natural, ao fim de 2 anos a ravina estará completamente revestida, caso contrário tem de se efectuar a plantação do solo da ravina.</a:t>
            </a:r>
          </a:p>
        </p:txBody>
      </p:sp>
      <p:pic>
        <p:nvPicPr>
          <p:cNvPr id="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74851" y="4068170"/>
            <a:ext cx="3048000"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064866" y="4091072"/>
            <a:ext cx="3096273"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749594" y="6288429"/>
            <a:ext cx="7632000" cy="523220"/>
          </a:xfrm>
          <a:prstGeom prst="rect">
            <a:avLst/>
          </a:prstGeom>
          <a:solidFill>
            <a:srgbClr val="FFFFCC"/>
          </a:solidFill>
        </p:spPr>
        <p:txBody>
          <a:bodyPr wrap="square">
            <a:spAutoFit/>
          </a:bodyPr>
          <a:lstStyle/>
          <a:p>
            <a:pPr algn="just"/>
            <a:r>
              <a:rPr lang="pt-PT" sz="1400" b="1" dirty="0" smtClean="0"/>
              <a:t>Figura 13.6 </a:t>
            </a:r>
            <a:r>
              <a:rPr lang="pt-PT" sz="1400" dirty="0" smtClean="0"/>
              <a:t>Ravina provocada pelo escoamento proveniente de terraços (esquerda) e aspecto após enchimento, modelação e vegetalização </a:t>
            </a:r>
            <a:r>
              <a:rPr lang="en-US" sz="1200" dirty="0" smtClean="0"/>
              <a:t>(</a:t>
            </a:r>
            <a:r>
              <a:rPr lang="en-US" sz="1200" dirty="0" err="1" smtClean="0"/>
              <a:t>Fonte</a:t>
            </a:r>
            <a:r>
              <a:rPr lang="en-US" sz="1200" dirty="0"/>
              <a:t>: </a:t>
            </a:r>
            <a:r>
              <a:rPr lang="en-GB" sz="1200" dirty="0" smtClean="0"/>
              <a:t>USDA-NRCS, 1984b</a:t>
            </a:r>
            <a:r>
              <a:rPr lang="en-US" sz="1200" dirty="0" smtClean="0"/>
              <a:t>)</a:t>
            </a:r>
            <a:endParaRPr lang="en-US" sz="1400" dirty="0"/>
          </a:p>
        </p:txBody>
      </p:sp>
    </p:spTree>
    <p:extLst>
      <p:ext uri="{BB962C8B-B14F-4D97-AF65-F5344CB8AC3E}">
        <p14:creationId xmlns:p14="http://schemas.microsoft.com/office/powerpoint/2010/main" val="151403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3232" y="290077"/>
            <a:ext cx="8794750" cy="584775"/>
          </a:xfrm>
          <a:prstGeom prst="rect">
            <a:avLst/>
          </a:prstGeom>
          <a:solidFill>
            <a:srgbClr val="FFFFCC"/>
          </a:solidFill>
        </p:spPr>
        <p:txBody>
          <a:bodyPr wrap="square">
            <a:spAutoFit/>
          </a:bodyPr>
          <a:lstStyle/>
          <a:p>
            <a:pPr algn="just"/>
            <a:r>
              <a:rPr lang="pt-PT" dirty="0" smtClean="0"/>
              <a:t>Em regiões com </a:t>
            </a:r>
            <a:r>
              <a:rPr lang="pt-PT" b="1" dirty="0" smtClean="0">
                <a:solidFill>
                  <a:srgbClr val="0000FF"/>
                </a:solidFill>
              </a:rPr>
              <a:t>elevadas intensidades de precipitação </a:t>
            </a:r>
            <a:r>
              <a:rPr lang="pt-PT" dirty="0" smtClean="0"/>
              <a:t>este tipo de controlo é insuficiente, sendo necessário medidas adicionais de controlo, como barragens, terraços, faxinas.</a:t>
            </a:r>
          </a:p>
        </p:txBody>
      </p:sp>
      <p:sp>
        <p:nvSpPr>
          <p:cNvPr id="12" name="Rectangle 11"/>
          <p:cNvSpPr/>
          <p:nvPr/>
        </p:nvSpPr>
        <p:spPr>
          <a:xfrm>
            <a:off x="133498" y="1029101"/>
            <a:ext cx="8794750" cy="338554"/>
          </a:xfrm>
          <a:prstGeom prst="rect">
            <a:avLst/>
          </a:prstGeom>
          <a:solidFill>
            <a:srgbClr val="FFFFCC"/>
          </a:solidFill>
        </p:spPr>
        <p:txBody>
          <a:bodyPr wrap="square">
            <a:spAutoFit/>
          </a:bodyPr>
          <a:lstStyle/>
          <a:p>
            <a:r>
              <a:rPr lang="pt-PT" u="sng" dirty="0" smtClean="0"/>
              <a:t>Prenchimento com material vivo</a:t>
            </a:r>
            <a:r>
              <a:rPr lang="pt-PT" dirty="0" smtClean="0"/>
              <a:t> (</a:t>
            </a:r>
            <a:r>
              <a:rPr lang="pt-PT" i="1" dirty="0" smtClean="0"/>
              <a:t>brush fill</a:t>
            </a:r>
            <a:r>
              <a:rPr lang="pt-PT" dirty="0" smtClean="0"/>
              <a:t>) (</a:t>
            </a:r>
            <a:r>
              <a:rPr lang="en-US" dirty="0" smtClean="0"/>
              <a:t>FAO</a:t>
            </a:r>
            <a:r>
              <a:rPr lang="en-US" dirty="0"/>
              <a:t>, 1986)  </a:t>
            </a:r>
            <a:endParaRPr lang="en-US" sz="1800" dirty="0"/>
          </a:p>
        </p:txBody>
      </p:sp>
      <p:sp>
        <p:nvSpPr>
          <p:cNvPr id="13" name="Rectangle 12"/>
          <p:cNvSpPr/>
          <p:nvPr/>
        </p:nvSpPr>
        <p:spPr>
          <a:xfrm>
            <a:off x="129656" y="1323790"/>
            <a:ext cx="5256000" cy="792000"/>
          </a:xfrm>
          <a:prstGeom prst="rect">
            <a:avLst/>
          </a:prstGeom>
          <a:solidFill>
            <a:srgbClr val="FFFFCC"/>
          </a:solidFill>
        </p:spPr>
        <p:txBody>
          <a:bodyPr wrap="square">
            <a:spAutoFit/>
          </a:bodyPr>
          <a:lstStyle/>
          <a:p>
            <a:pPr algn="just"/>
            <a:r>
              <a:rPr lang="pt-PT" dirty="0" smtClean="0"/>
              <a:t>Consiste em encher  o canal com ramos de árvores e arbustos. Quando se aplicam transversalmente designam-se de barreira de arbustos (</a:t>
            </a:r>
            <a:r>
              <a:rPr lang="pt-PT" i="1" dirty="0" smtClean="0"/>
              <a:t>brush plug</a:t>
            </a:r>
            <a:r>
              <a:rPr lang="pt-PT" dirty="0" smtClean="0"/>
              <a:t>).</a:t>
            </a:r>
          </a:p>
        </p:txBody>
      </p:sp>
      <p:sp>
        <p:nvSpPr>
          <p:cNvPr id="14" name="Rectangle 13"/>
          <p:cNvSpPr/>
          <p:nvPr/>
        </p:nvSpPr>
        <p:spPr>
          <a:xfrm>
            <a:off x="5522046" y="5981555"/>
            <a:ext cx="3492000" cy="523220"/>
          </a:xfrm>
          <a:prstGeom prst="rect">
            <a:avLst/>
          </a:prstGeom>
          <a:solidFill>
            <a:srgbClr val="FFFFCC"/>
          </a:solidFill>
        </p:spPr>
        <p:txBody>
          <a:bodyPr wrap="square">
            <a:spAutoFit/>
          </a:bodyPr>
          <a:lstStyle/>
          <a:p>
            <a:pPr algn="just"/>
            <a:r>
              <a:rPr lang="pt-PT" sz="1400" b="1" dirty="0" smtClean="0"/>
              <a:t>Figura 13.7 </a:t>
            </a:r>
            <a:r>
              <a:rPr lang="pt-PT" sz="1400" dirty="0" smtClean="0"/>
              <a:t>Preenchimento do leito da ravina com ramos de árvores e arbustos</a:t>
            </a:r>
            <a:endParaRPr lang="en-US" sz="1400" dirty="0"/>
          </a:p>
        </p:txBody>
      </p:sp>
      <p:sp>
        <p:nvSpPr>
          <p:cNvPr id="15" name="Rectangle 14"/>
          <p:cNvSpPr/>
          <p:nvPr/>
        </p:nvSpPr>
        <p:spPr>
          <a:xfrm>
            <a:off x="131444" y="2121670"/>
            <a:ext cx="5256000" cy="828000"/>
          </a:xfrm>
          <a:prstGeom prst="rect">
            <a:avLst/>
          </a:prstGeom>
          <a:solidFill>
            <a:srgbClr val="FFFFCC"/>
          </a:solidFill>
        </p:spPr>
        <p:txBody>
          <a:bodyPr wrap="square">
            <a:spAutoFit/>
          </a:bodyPr>
          <a:lstStyle/>
          <a:p>
            <a:pPr algn="just"/>
            <a:r>
              <a:rPr lang="pt-PT" dirty="0" smtClean="0"/>
              <a:t>É uma técnica adequada em regiões </a:t>
            </a:r>
            <a:r>
              <a:rPr lang="pt-PT" b="1" dirty="0" smtClean="0">
                <a:solidFill>
                  <a:srgbClr val="0000FF"/>
                </a:solidFill>
              </a:rPr>
              <a:t>não-húmidas</a:t>
            </a:r>
            <a:r>
              <a:rPr lang="pt-PT" dirty="0" smtClean="0"/>
              <a:t>, para tratar ravinas incipientes, com declive inferior a 10 % e com secção tranversal inferior a 0,6 x 0,6 m</a:t>
            </a:r>
            <a:r>
              <a:rPr lang="pt-PT" baseline="30000" dirty="0" smtClean="0"/>
              <a:t>2</a:t>
            </a:r>
            <a:r>
              <a:rPr lang="pt-PT" dirty="0" smtClean="0"/>
              <a:t>. </a:t>
            </a:r>
          </a:p>
        </p:txBody>
      </p:sp>
      <p:sp>
        <p:nvSpPr>
          <p:cNvPr id="16" name="Rectangle 15"/>
          <p:cNvSpPr/>
          <p:nvPr/>
        </p:nvSpPr>
        <p:spPr>
          <a:xfrm>
            <a:off x="122474" y="2951824"/>
            <a:ext cx="5256000" cy="792000"/>
          </a:xfrm>
          <a:prstGeom prst="rect">
            <a:avLst/>
          </a:prstGeom>
          <a:solidFill>
            <a:srgbClr val="FFFFCC"/>
          </a:solidFill>
        </p:spPr>
        <p:txBody>
          <a:bodyPr wrap="square">
            <a:spAutoFit/>
          </a:bodyPr>
          <a:lstStyle/>
          <a:p>
            <a:pPr algn="just"/>
            <a:r>
              <a:rPr lang="pt-PT" dirty="0" smtClean="0"/>
              <a:t>Em regiões </a:t>
            </a:r>
            <a:r>
              <a:rPr lang="pt-PT" b="1" dirty="0" smtClean="0">
                <a:solidFill>
                  <a:srgbClr val="0000FF"/>
                </a:solidFill>
              </a:rPr>
              <a:t>húmidas</a:t>
            </a:r>
            <a:r>
              <a:rPr lang="pt-PT" dirty="0" smtClean="0"/>
              <a:t>, é preferível utilizar este material formando uma barragem (ou usar barragem de pedra seca).</a:t>
            </a:r>
          </a:p>
        </p:txBody>
      </p:sp>
      <p:sp>
        <p:nvSpPr>
          <p:cNvPr id="17" name="Rectangle 16"/>
          <p:cNvSpPr/>
          <p:nvPr/>
        </p:nvSpPr>
        <p:spPr>
          <a:xfrm>
            <a:off x="124262" y="3749704"/>
            <a:ext cx="5256000" cy="1260000"/>
          </a:xfrm>
          <a:prstGeom prst="rect">
            <a:avLst/>
          </a:prstGeom>
          <a:solidFill>
            <a:srgbClr val="FFFFCC"/>
          </a:solidFill>
        </p:spPr>
        <p:txBody>
          <a:bodyPr wrap="square">
            <a:spAutoFit/>
          </a:bodyPr>
          <a:lstStyle/>
          <a:p>
            <a:pPr algn="just"/>
            <a:r>
              <a:rPr lang="pt-PT" dirty="0" smtClean="0"/>
              <a:t>Esta técnica começa a aplicar-se na cabeceira da ravina. Os ramos cobrem o leito e são amontoados até que a sua altura ultrapasse a das margens da ravina, para serem posteriormente compactados com pedra ou troncos.</a:t>
            </a:r>
          </a:p>
        </p:txBody>
      </p:sp>
      <p:pic>
        <p:nvPicPr>
          <p:cNvPr id="18" name="Picture 4" descr="http://earthintegral.files.wordpress.com/2012/11/fodder-tree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5772" y="1412761"/>
            <a:ext cx="3420000" cy="4558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77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83" y="3283225"/>
            <a:ext cx="4716000" cy="492443"/>
          </a:xfrm>
          <a:prstGeom prst="rect">
            <a:avLst/>
          </a:prstGeom>
          <a:solidFill>
            <a:srgbClr val="FFFFCC"/>
          </a:solidFill>
        </p:spPr>
        <p:txBody>
          <a:bodyPr wrap="square">
            <a:spAutoFit/>
          </a:bodyPr>
          <a:lstStyle/>
          <a:p>
            <a:r>
              <a:rPr lang="pt-PT" sz="1400" b="1" dirty="0" smtClean="0"/>
              <a:t>Figura 13.8 </a:t>
            </a:r>
            <a:r>
              <a:rPr lang="pt-PT" sz="1400" u="sng" dirty="0"/>
              <a:t>Sebes</a:t>
            </a:r>
            <a:r>
              <a:rPr lang="pt-PT" sz="1400" dirty="0"/>
              <a:t> para controlo de ravina </a:t>
            </a:r>
            <a:r>
              <a:rPr lang="pt-PT" sz="1200" dirty="0"/>
              <a:t>(Fonte: Sardinha e Macedo, 1981)</a:t>
            </a:r>
          </a:p>
        </p:txBody>
      </p:sp>
      <p:grpSp>
        <p:nvGrpSpPr>
          <p:cNvPr id="7" name="Group 6"/>
          <p:cNvGrpSpPr>
            <a:grpSpLocks noChangeAspect="1"/>
          </p:cNvGrpSpPr>
          <p:nvPr/>
        </p:nvGrpSpPr>
        <p:grpSpPr>
          <a:xfrm>
            <a:off x="2406525" y="220218"/>
            <a:ext cx="4320000" cy="3056328"/>
            <a:chOff x="2354271" y="394396"/>
            <a:chExt cx="4433887" cy="3136900"/>
          </a:xfrm>
        </p:grpSpPr>
        <p:pic>
          <p:nvPicPr>
            <p:cNvPr id="4" name="Picture 2" descr="J:\CSA\Figuras\Sardinha0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4271" y="394396"/>
              <a:ext cx="4433887" cy="3136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979817" y="3230880"/>
              <a:ext cx="809897" cy="200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8" name="Rectangle 7"/>
          <p:cNvSpPr/>
          <p:nvPr/>
        </p:nvSpPr>
        <p:spPr>
          <a:xfrm>
            <a:off x="163566" y="4343647"/>
            <a:ext cx="8867217" cy="830997"/>
          </a:xfrm>
          <a:prstGeom prst="rect">
            <a:avLst/>
          </a:prstGeom>
          <a:solidFill>
            <a:srgbClr val="FFFFCC"/>
          </a:solidFill>
        </p:spPr>
        <p:txBody>
          <a:bodyPr wrap="square">
            <a:spAutoFit/>
          </a:bodyPr>
          <a:lstStyle/>
          <a:p>
            <a:pPr algn="just"/>
            <a:r>
              <a:rPr lang="pt-PT" dirty="0" smtClean="0"/>
              <a:t>As </a:t>
            </a:r>
            <a:r>
              <a:rPr lang="pt-PT" u="sng" dirty="0" smtClean="0"/>
              <a:t>barragens porosas</a:t>
            </a:r>
            <a:r>
              <a:rPr lang="pt-PT" dirty="0" smtClean="0"/>
              <a:t> têm </a:t>
            </a:r>
            <a:r>
              <a:rPr lang="pt-PT" dirty="0"/>
              <a:t>elevado risco de falhar, mas fornecem estabilidade temporariamente e, conjugadas com a aplicação de medidas agronómicas, permitem a redução da velocidade da água e a deposição de sedimentos</a:t>
            </a:r>
            <a:r>
              <a:rPr lang="pt-PT" dirty="0" smtClean="0"/>
              <a:t>.</a:t>
            </a:r>
            <a:endParaRPr lang="pt-PT" dirty="0"/>
          </a:p>
        </p:txBody>
      </p:sp>
      <p:sp>
        <p:nvSpPr>
          <p:cNvPr id="9" name="Rectangle 8"/>
          <p:cNvSpPr/>
          <p:nvPr/>
        </p:nvSpPr>
        <p:spPr>
          <a:xfrm>
            <a:off x="153212" y="5174644"/>
            <a:ext cx="8867217" cy="830997"/>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Devem </a:t>
            </a:r>
            <a:r>
              <a:rPr lang="pt-PT" dirty="0"/>
              <a:t>possuir um </a:t>
            </a:r>
            <a:r>
              <a:rPr lang="pt-PT" b="1" dirty="0"/>
              <a:t>descarregador</a:t>
            </a:r>
            <a:r>
              <a:rPr lang="pt-PT" dirty="0"/>
              <a:t> que permita escoar os caudais de cheia (dimensionado para um caudal de cheia com um tempo de concentração de 5 a 10 anos e com uma folga de 15 cm) </a:t>
            </a:r>
            <a:r>
              <a:rPr lang="pt-PT" dirty="0" smtClean="0"/>
              <a:t>e</a:t>
            </a:r>
          </a:p>
        </p:txBody>
      </p:sp>
      <p:sp>
        <p:nvSpPr>
          <p:cNvPr id="10" name="Rectangle 9"/>
          <p:cNvSpPr/>
          <p:nvPr/>
        </p:nvSpPr>
        <p:spPr>
          <a:xfrm>
            <a:off x="143133" y="5965219"/>
            <a:ext cx="8867217" cy="584775"/>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estar </a:t>
            </a:r>
            <a:r>
              <a:rPr lang="pt-PT" dirty="0"/>
              <a:t>espaçadas em função do declive do leito da ravina, de modo a este ser transformado numa série de “degraus” de declive reduzido</a:t>
            </a:r>
            <a:r>
              <a:rPr lang="pt-PT" dirty="0" smtClean="0"/>
              <a:t>.</a:t>
            </a:r>
            <a:endParaRPr lang="pt-PT" dirty="0"/>
          </a:p>
        </p:txBody>
      </p:sp>
    </p:spTree>
    <p:extLst>
      <p:ext uri="{BB962C8B-B14F-4D97-AF65-F5344CB8AC3E}">
        <p14:creationId xmlns:p14="http://schemas.microsoft.com/office/powerpoint/2010/main" val="131617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1696" y="59474"/>
            <a:ext cx="8867217" cy="1077218"/>
          </a:xfrm>
          <a:prstGeom prst="rect">
            <a:avLst/>
          </a:prstGeom>
          <a:solidFill>
            <a:srgbClr val="FFFFCC"/>
          </a:solidFill>
        </p:spPr>
        <p:txBody>
          <a:bodyPr wrap="square">
            <a:spAutoFit/>
          </a:bodyPr>
          <a:lstStyle/>
          <a:p>
            <a:pPr algn="just"/>
            <a:r>
              <a:rPr lang="pt-PT" dirty="0" smtClean="0"/>
              <a:t>A </a:t>
            </a:r>
            <a:r>
              <a:rPr lang="pt-PT" dirty="0"/>
              <a:t>regra prática para a escolha do </a:t>
            </a:r>
            <a:r>
              <a:rPr lang="pt-PT" b="1" dirty="0">
                <a:solidFill>
                  <a:srgbClr val="0000FF"/>
                </a:solidFill>
              </a:rPr>
              <a:t>espaçamento</a:t>
            </a:r>
            <a:r>
              <a:rPr lang="pt-PT" dirty="0">
                <a:solidFill>
                  <a:srgbClr val="0000FF"/>
                </a:solidFill>
              </a:rPr>
              <a:t> </a:t>
            </a:r>
            <a:r>
              <a:rPr lang="pt-PT" dirty="0"/>
              <a:t>consiste em colocar a base do descarregador da barragem de jusante alinhada com a base da barragem de montante. Como esta regra pode conduzir a um número muito elevado de barragens pode admitir-se um declive final entre barragens de </a:t>
            </a:r>
            <a:r>
              <a:rPr lang="pt-PT" dirty="0" smtClean="0"/>
              <a:t>0,1 a 3 </a:t>
            </a:r>
            <a:r>
              <a:rPr lang="pt-PT" dirty="0"/>
              <a:t>% (FAO, 1986; Das, 2010</a:t>
            </a:r>
            <a:r>
              <a:rPr lang="pt-PT" dirty="0" smtClean="0"/>
              <a:t>).</a:t>
            </a:r>
            <a:endParaRPr lang="pt-PT" dirty="0"/>
          </a:p>
        </p:txBody>
      </p:sp>
      <p:sp>
        <p:nvSpPr>
          <p:cNvPr id="12" name="Rectangle 11"/>
          <p:cNvSpPr/>
          <p:nvPr/>
        </p:nvSpPr>
        <p:spPr>
          <a:xfrm>
            <a:off x="171221" y="1134966"/>
            <a:ext cx="8867217" cy="338554"/>
          </a:xfrm>
          <a:prstGeom prst="rect">
            <a:avLst/>
          </a:prstGeom>
          <a:solidFill>
            <a:srgbClr val="FFFFCC"/>
          </a:solidFill>
        </p:spPr>
        <p:txBody>
          <a:bodyPr wrap="square">
            <a:spAutoFit/>
          </a:bodyPr>
          <a:lstStyle/>
          <a:p>
            <a:pPr algn="just"/>
            <a:r>
              <a:rPr lang="pt-PT" dirty="0" smtClean="0"/>
              <a:t>Neste caso, o número de barragens a utilizar em toda a ravina é (FAO, 1986):</a:t>
            </a:r>
            <a:endParaRPr lang="pt-PT" dirty="0"/>
          </a:p>
        </p:txBody>
      </p:sp>
      <mc:AlternateContent xmlns:mc="http://schemas.openxmlformats.org/markup-compatibility/2006" xmlns:a14="http://schemas.microsoft.com/office/drawing/2010/main">
        <mc:Choice Requires="a14">
          <p:sp>
            <p:nvSpPr>
              <p:cNvPr id="13" name="TextBox 12"/>
              <p:cNvSpPr txBox="1"/>
              <p:nvPr/>
            </p:nvSpPr>
            <p:spPr>
              <a:xfrm>
                <a:off x="3246620" y="1428337"/>
                <a:ext cx="2664512" cy="572080"/>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pt-PT" b="0" i="1" smtClean="0">
                              <a:latin typeface="Cambria Math"/>
                            </a:rPr>
                            <m:t>𝑁</m:t>
                          </m:r>
                        </m:e>
                        <m:sub>
                          <m:r>
                            <a:rPr lang="pt-PT" b="0" i="1" smtClean="0">
                              <a:latin typeface="Cambria Math"/>
                            </a:rPr>
                            <m:t>𝐵</m:t>
                          </m:r>
                        </m:sub>
                      </m:sSub>
                      <m:r>
                        <a:rPr lang="pt-PT" b="0" i="1" smtClean="0">
                          <a:latin typeface="Cambria Math"/>
                        </a:rPr>
                        <m:t>=</m:t>
                      </m:r>
                      <m:f>
                        <m:fPr>
                          <m:ctrlPr>
                            <a:rPr lang="pt-PT" b="0" i="1" smtClean="0">
                              <a:latin typeface="Cambria Math"/>
                            </a:rPr>
                          </m:ctrlPr>
                        </m:fPr>
                        <m:num>
                          <m:r>
                            <a:rPr lang="pt-PT" b="0" i="1" smtClean="0">
                              <a:latin typeface="Cambria Math"/>
                            </a:rPr>
                            <m:t>𝐻𝐼</m:t>
                          </m:r>
                          <m:r>
                            <a:rPr lang="pt-PT" b="0" i="1" smtClean="0">
                              <a:latin typeface="Cambria Math"/>
                              <a:ea typeface="Cambria Math"/>
                            </a:rPr>
                            <m:t>×</m:t>
                          </m:r>
                          <m:r>
                            <a:rPr lang="pt-PT" b="0" i="1" smtClean="0">
                              <a:latin typeface="Cambria Math"/>
                              <a:ea typeface="Cambria Math"/>
                            </a:rPr>
                            <m:t>𝑡𝑔</m:t>
                          </m:r>
                          <m:r>
                            <a:rPr lang="pt-PT" b="0" i="1" smtClean="0">
                              <a:latin typeface="Cambria Math"/>
                              <a:ea typeface="Cambria Math"/>
                            </a:rPr>
                            <m:t>𝛼</m:t>
                          </m:r>
                          <m:r>
                            <a:rPr lang="pt-PT" b="0" i="1" smtClean="0">
                              <a:latin typeface="Cambria Math"/>
                              <a:ea typeface="Cambria Math"/>
                            </a:rPr>
                            <m:t>−</m:t>
                          </m:r>
                          <m:r>
                            <a:rPr lang="pt-PT" b="0" i="1" smtClean="0">
                              <a:latin typeface="Cambria Math"/>
                              <a:ea typeface="Cambria Math"/>
                            </a:rPr>
                            <m:t>𝐻𝐼</m:t>
                          </m:r>
                          <m:r>
                            <a:rPr lang="pt-PT" b="0" i="1" smtClean="0">
                              <a:latin typeface="Cambria Math"/>
                              <a:ea typeface="Cambria Math"/>
                            </a:rPr>
                            <m:t>×</m:t>
                          </m:r>
                          <m:r>
                            <a:rPr lang="pt-PT" b="0" i="1" smtClean="0">
                              <a:latin typeface="Cambria Math"/>
                              <a:ea typeface="Cambria Math"/>
                            </a:rPr>
                            <m:t>𝑡𝑔</m:t>
                          </m:r>
                          <m:r>
                            <a:rPr lang="pt-PT" b="0" i="1" smtClean="0">
                              <a:latin typeface="Cambria Math"/>
                              <a:ea typeface="Cambria Math"/>
                            </a:rPr>
                            <m:t>𝛼</m:t>
                          </m:r>
                          <m:r>
                            <a:rPr lang="pt-PT" b="0" i="1" smtClean="0">
                              <a:latin typeface="Cambria Math"/>
                              <a:ea typeface="Cambria Math"/>
                            </a:rPr>
                            <m:t>′</m:t>
                          </m:r>
                        </m:num>
                        <m:den>
                          <m:r>
                            <a:rPr lang="pt-PT" b="0" i="1" smtClean="0">
                              <a:latin typeface="Cambria Math"/>
                            </a:rPr>
                            <m:t>h</m:t>
                          </m:r>
                        </m:den>
                      </m:f>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3246620" y="1428337"/>
                <a:ext cx="2664512" cy="572080"/>
              </a:xfrm>
              <a:prstGeom prst="rect">
                <a:avLst/>
              </a:prstGeom>
              <a:blipFill rotWithShape="1">
                <a:blip r:embed="rId2"/>
                <a:stretch>
                  <a:fillRect/>
                </a:stretch>
              </a:blipFill>
            </p:spPr>
            <p:txBody>
              <a:bodyPr/>
              <a:lstStyle/>
              <a:p>
                <a:r>
                  <a:rPr lang="pt-PT">
                    <a:noFill/>
                  </a:rPr>
                  <a:t> </a:t>
                </a:r>
              </a:p>
            </p:txBody>
          </p:sp>
        </mc:Fallback>
      </mc:AlternateContent>
      <p:sp>
        <p:nvSpPr>
          <p:cNvPr id="14" name="Rectangle 13"/>
          <p:cNvSpPr/>
          <p:nvPr/>
        </p:nvSpPr>
        <p:spPr>
          <a:xfrm>
            <a:off x="148051" y="2003442"/>
            <a:ext cx="8794750" cy="830997"/>
          </a:xfrm>
          <a:prstGeom prst="rect">
            <a:avLst/>
          </a:prstGeom>
          <a:solidFill>
            <a:srgbClr val="FFFFCC"/>
          </a:solidFill>
        </p:spPr>
        <p:txBody>
          <a:bodyPr wrap="square">
            <a:spAutoFit/>
          </a:bodyPr>
          <a:lstStyle/>
          <a:p>
            <a:pPr algn="just"/>
            <a:r>
              <a:rPr lang="pt-PT" dirty="0" smtClean="0"/>
              <a:t>Em que </a:t>
            </a:r>
            <a:r>
              <a:rPr lang="pt-PT" i="1" dirty="0" smtClean="0"/>
              <a:t>HI </a:t>
            </a:r>
            <a:r>
              <a:rPr lang="pt-PT" dirty="0" smtClean="0"/>
              <a:t>é a distância horizontal entre a 1ª e a última barragem da ravina, </a:t>
            </a:r>
            <a:r>
              <a:rPr lang="pt-PT" dirty="0" smtClean="0">
                <a:latin typeface="Symbol" pitchFamily="18" charset="2"/>
              </a:rPr>
              <a:t>a</a:t>
            </a:r>
            <a:r>
              <a:rPr lang="pt-PT" dirty="0" smtClean="0"/>
              <a:t> é ângulo médio da ravina, </a:t>
            </a:r>
            <a:r>
              <a:rPr lang="pt-PT" dirty="0">
                <a:latin typeface="Symbol" pitchFamily="18" charset="2"/>
              </a:rPr>
              <a:t>a</a:t>
            </a:r>
            <a:r>
              <a:rPr lang="pt-PT" dirty="0" smtClean="0"/>
              <a:t>’ é o ângulo correspondente ao declive </a:t>
            </a:r>
            <a:r>
              <a:rPr lang="pt-PT" dirty="0"/>
              <a:t>final dos sedimentos após a construção da barragem </a:t>
            </a:r>
            <a:r>
              <a:rPr lang="pt-PT" dirty="0" smtClean="0"/>
              <a:t>(declive de compensação) e </a:t>
            </a:r>
            <a:r>
              <a:rPr lang="pt-PT" i="1" dirty="0" smtClean="0"/>
              <a:t>h</a:t>
            </a:r>
            <a:r>
              <a:rPr lang="pt-PT" dirty="0" smtClean="0"/>
              <a:t> é a altura de cada uma das barragens (Fig. 13.9).</a:t>
            </a:r>
            <a:endParaRPr lang="en-US" sz="1800" dirty="0"/>
          </a:p>
        </p:txBody>
      </p:sp>
      <p:sp>
        <p:nvSpPr>
          <p:cNvPr id="15" name="Rectangle 14"/>
          <p:cNvSpPr/>
          <p:nvPr/>
        </p:nvSpPr>
        <p:spPr>
          <a:xfrm>
            <a:off x="148438" y="2819587"/>
            <a:ext cx="8794750" cy="338554"/>
          </a:xfrm>
          <a:prstGeom prst="rect">
            <a:avLst/>
          </a:prstGeom>
          <a:solidFill>
            <a:srgbClr val="FFFFCC"/>
          </a:solidFill>
        </p:spPr>
        <p:txBody>
          <a:bodyPr wrap="square">
            <a:spAutoFit/>
          </a:bodyPr>
          <a:lstStyle/>
          <a:p>
            <a:pPr algn="just"/>
            <a:r>
              <a:rPr lang="pt-PT" dirty="0" smtClean="0"/>
              <a:t>FAO (1986) aconselha a utilização de um declive de compensação de 3 %.</a:t>
            </a:r>
            <a:endParaRPr lang="en-US" sz="1800" dirty="0"/>
          </a:p>
        </p:txBody>
      </p:sp>
      <p:grpSp>
        <p:nvGrpSpPr>
          <p:cNvPr id="16" name="Group 15"/>
          <p:cNvGrpSpPr>
            <a:grpSpLocks noChangeAspect="1"/>
          </p:cNvGrpSpPr>
          <p:nvPr/>
        </p:nvGrpSpPr>
        <p:grpSpPr>
          <a:xfrm>
            <a:off x="2013457" y="3386517"/>
            <a:ext cx="5098484" cy="2808000"/>
            <a:chOff x="2412047" y="436245"/>
            <a:chExt cx="4319912" cy="2379203"/>
          </a:xfrm>
        </p:grpSpPr>
        <p:grpSp>
          <p:nvGrpSpPr>
            <p:cNvPr id="17" name="Group 16"/>
            <p:cNvGrpSpPr/>
            <p:nvPr/>
          </p:nvGrpSpPr>
          <p:grpSpPr>
            <a:xfrm>
              <a:off x="2412047" y="436245"/>
              <a:ext cx="4319912" cy="2358788"/>
              <a:chOff x="0" y="0"/>
              <a:chExt cx="4319912" cy="2359459"/>
            </a:xfrm>
          </p:grpSpPr>
          <p:sp>
            <p:nvSpPr>
              <p:cNvPr id="22" name="Freeform 21"/>
              <p:cNvSpPr/>
              <p:nvPr/>
            </p:nvSpPr>
            <p:spPr>
              <a:xfrm>
                <a:off x="3975190" y="0"/>
                <a:ext cx="135613" cy="403760"/>
              </a:xfrm>
              <a:custGeom>
                <a:avLst/>
                <a:gdLst>
                  <a:gd name="connsiteX0" fmla="*/ 0 w 157163"/>
                  <a:gd name="connsiteY0" fmla="*/ 423863 h 423863"/>
                  <a:gd name="connsiteX1" fmla="*/ 61913 w 157163"/>
                  <a:gd name="connsiteY1" fmla="*/ 0 h 423863"/>
                  <a:gd name="connsiteX2" fmla="*/ 147638 w 157163"/>
                  <a:gd name="connsiteY2" fmla="*/ 0 h 423863"/>
                  <a:gd name="connsiteX3" fmla="*/ 157163 w 157163"/>
                  <a:gd name="connsiteY3" fmla="*/ 423863 h 423863"/>
                  <a:gd name="connsiteX4" fmla="*/ 0 w 157163"/>
                  <a:gd name="connsiteY4" fmla="*/ 423863 h 42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3" h="423863">
                    <a:moveTo>
                      <a:pt x="0" y="423863"/>
                    </a:moveTo>
                    <a:lnTo>
                      <a:pt x="61913" y="0"/>
                    </a:lnTo>
                    <a:lnTo>
                      <a:pt x="147638" y="0"/>
                    </a:lnTo>
                    <a:lnTo>
                      <a:pt x="157163" y="423863"/>
                    </a:lnTo>
                    <a:lnTo>
                      <a:pt x="0" y="423863"/>
                    </a:lnTo>
                    <a:close/>
                  </a:path>
                </a:pathLst>
              </a:custGeom>
              <a:pattFill prst="lgConfetti">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5000"/>
                  </a:lnSpc>
                  <a:spcAft>
                    <a:spcPts val="1000"/>
                  </a:spcAft>
                </a:pPr>
                <a:r>
                  <a:rPr lang="pt-PT" sz="1100" kern="1200">
                    <a:solidFill>
                      <a:srgbClr val="FFFFFF"/>
                    </a:solidFill>
                    <a:effectLst/>
                    <a:latin typeface="Arial"/>
                    <a:ea typeface="Times New Roman"/>
                    <a:cs typeface="Times New Roman"/>
                  </a:rPr>
                  <a:t> </a:t>
                </a:r>
                <a:endParaRPr lang="pt-PT" sz="1200">
                  <a:effectLst/>
                  <a:latin typeface="Times New Roman"/>
                  <a:ea typeface="Times New Roman"/>
                </a:endParaRPr>
              </a:p>
            </p:txBody>
          </p:sp>
          <p:sp>
            <p:nvSpPr>
              <p:cNvPr id="23" name="Freeform 22"/>
              <p:cNvSpPr/>
              <p:nvPr/>
            </p:nvSpPr>
            <p:spPr>
              <a:xfrm>
                <a:off x="2120567" y="821202"/>
                <a:ext cx="135613" cy="403760"/>
              </a:xfrm>
              <a:custGeom>
                <a:avLst/>
                <a:gdLst>
                  <a:gd name="connsiteX0" fmla="*/ 0 w 157163"/>
                  <a:gd name="connsiteY0" fmla="*/ 423863 h 423863"/>
                  <a:gd name="connsiteX1" fmla="*/ 61913 w 157163"/>
                  <a:gd name="connsiteY1" fmla="*/ 0 h 423863"/>
                  <a:gd name="connsiteX2" fmla="*/ 147638 w 157163"/>
                  <a:gd name="connsiteY2" fmla="*/ 0 h 423863"/>
                  <a:gd name="connsiteX3" fmla="*/ 157163 w 157163"/>
                  <a:gd name="connsiteY3" fmla="*/ 423863 h 423863"/>
                  <a:gd name="connsiteX4" fmla="*/ 0 w 157163"/>
                  <a:gd name="connsiteY4" fmla="*/ 423863 h 42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3" h="423863">
                    <a:moveTo>
                      <a:pt x="0" y="423863"/>
                    </a:moveTo>
                    <a:lnTo>
                      <a:pt x="61913" y="0"/>
                    </a:lnTo>
                    <a:lnTo>
                      <a:pt x="147638" y="0"/>
                    </a:lnTo>
                    <a:lnTo>
                      <a:pt x="157163" y="423863"/>
                    </a:lnTo>
                    <a:lnTo>
                      <a:pt x="0" y="423863"/>
                    </a:lnTo>
                    <a:close/>
                  </a:path>
                </a:pathLst>
              </a:custGeom>
              <a:pattFill prst="lgConfetti">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5000"/>
                  </a:lnSpc>
                  <a:spcAft>
                    <a:spcPts val="1000"/>
                  </a:spcAft>
                </a:pPr>
                <a:r>
                  <a:rPr lang="pt-PT" sz="1100" kern="1200">
                    <a:solidFill>
                      <a:srgbClr val="FFFFFF"/>
                    </a:solidFill>
                    <a:effectLst/>
                    <a:latin typeface="Arial"/>
                    <a:ea typeface="Times New Roman"/>
                    <a:cs typeface="Times New Roman"/>
                  </a:rPr>
                  <a:t> </a:t>
                </a:r>
                <a:endParaRPr lang="pt-PT" sz="1200">
                  <a:effectLst/>
                  <a:latin typeface="Times New Roman"/>
                  <a:ea typeface="Times New Roman"/>
                </a:endParaRPr>
              </a:p>
            </p:txBody>
          </p:sp>
          <p:sp>
            <p:nvSpPr>
              <p:cNvPr id="24" name="Rectangle 23"/>
              <p:cNvSpPr/>
              <p:nvPr/>
            </p:nvSpPr>
            <p:spPr>
              <a:xfrm rot="20160000">
                <a:off x="235031" y="1170894"/>
                <a:ext cx="4084881" cy="93175"/>
              </a:xfrm>
              <a:prstGeom prst="rect">
                <a:avLst/>
              </a:prstGeom>
              <a:pattFill prst="weave">
                <a:fgClr>
                  <a:srgbClr val="663300"/>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5000"/>
                  </a:lnSpc>
                  <a:spcAft>
                    <a:spcPts val="1000"/>
                  </a:spcAft>
                </a:pPr>
                <a:r>
                  <a:rPr lang="pt-PT" sz="1100" kern="1200">
                    <a:solidFill>
                      <a:srgbClr val="FFFFFF"/>
                    </a:solidFill>
                    <a:effectLst/>
                    <a:latin typeface="Arial"/>
                    <a:ea typeface="Times New Roman"/>
                    <a:cs typeface="Times New Roman"/>
                  </a:rPr>
                  <a:t> </a:t>
                </a:r>
                <a:endParaRPr lang="pt-PT" sz="1200">
                  <a:effectLst/>
                  <a:latin typeface="Times New Roman"/>
                  <a:ea typeface="Times New Roman"/>
                </a:endParaRPr>
              </a:p>
            </p:txBody>
          </p:sp>
          <p:cxnSp>
            <p:nvCxnSpPr>
              <p:cNvPr id="25" name="Straight Connector 24"/>
              <p:cNvCxnSpPr/>
              <p:nvPr/>
            </p:nvCxnSpPr>
            <p:spPr>
              <a:xfrm>
                <a:off x="16267" y="2010360"/>
                <a:ext cx="3600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a:off x="257044" y="1607695"/>
                <a:ext cx="135613" cy="403760"/>
              </a:xfrm>
              <a:custGeom>
                <a:avLst/>
                <a:gdLst>
                  <a:gd name="connsiteX0" fmla="*/ 0 w 157163"/>
                  <a:gd name="connsiteY0" fmla="*/ 423863 h 423863"/>
                  <a:gd name="connsiteX1" fmla="*/ 61913 w 157163"/>
                  <a:gd name="connsiteY1" fmla="*/ 0 h 423863"/>
                  <a:gd name="connsiteX2" fmla="*/ 147638 w 157163"/>
                  <a:gd name="connsiteY2" fmla="*/ 0 h 423863"/>
                  <a:gd name="connsiteX3" fmla="*/ 157163 w 157163"/>
                  <a:gd name="connsiteY3" fmla="*/ 423863 h 423863"/>
                  <a:gd name="connsiteX4" fmla="*/ 0 w 157163"/>
                  <a:gd name="connsiteY4" fmla="*/ 423863 h 42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3" h="423863">
                    <a:moveTo>
                      <a:pt x="0" y="423863"/>
                    </a:moveTo>
                    <a:lnTo>
                      <a:pt x="61913" y="0"/>
                    </a:lnTo>
                    <a:lnTo>
                      <a:pt x="147638" y="0"/>
                    </a:lnTo>
                    <a:lnTo>
                      <a:pt x="157163" y="423863"/>
                    </a:lnTo>
                    <a:lnTo>
                      <a:pt x="0" y="423863"/>
                    </a:lnTo>
                    <a:close/>
                  </a:path>
                </a:pathLst>
              </a:custGeom>
              <a:pattFill prst="lgConfetti">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5000"/>
                  </a:lnSpc>
                  <a:spcAft>
                    <a:spcPts val="1000"/>
                  </a:spcAft>
                </a:pPr>
                <a:r>
                  <a:rPr lang="pt-PT" sz="1100" kern="1200">
                    <a:solidFill>
                      <a:srgbClr val="FFFFFF"/>
                    </a:solidFill>
                    <a:effectLst/>
                    <a:latin typeface="Arial"/>
                    <a:ea typeface="Times New Roman"/>
                    <a:cs typeface="Times New Roman"/>
                  </a:rPr>
                  <a:t> </a:t>
                </a:r>
                <a:endParaRPr lang="pt-PT" sz="1200">
                  <a:effectLst/>
                  <a:latin typeface="Times New Roman"/>
                  <a:ea typeface="Times New Roman"/>
                </a:endParaRPr>
              </a:p>
            </p:txBody>
          </p:sp>
          <p:cxnSp>
            <p:nvCxnSpPr>
              <p:cNvPr id="27" name="Straight Connector 26"/>
              <p:cNvCxnSpPr>
                <a:endCxn id="23" idx="0"/>
              </p:cNvCxnSpPr>
              <p:nvPr/>
            </p:nvCxnSpPr>
            <p:spPr>
              <a:xfrm flipV="1">
                <a:off x="368801" y="1224962"/>
                <a:ext cx="1751766" cy="382734"/>
              </a:xfrm>
              <a:prstGeom prst="line">
                <a:avLst/>
              </a:prstGeom>
              <a:ln w="19050">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241646" y="403760"/>
                <a:ext cx="1733544" cy="417443"/>
              </a:xfrm>
              <a:prstGeom prst="line">
                <a:avLst/>
              </a:prstGeom>
              <a:ln w="19050">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552" y="1603673"/>
                <a:ext cx="127361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249866" y="821246"/>
                <a:ext cx="77659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rot="600000">
                <a:off x="864458" y="1466720"/>
                <a:ext cx="215996" cy="248388"/>
              </a:xfrm>
              <a:prstGeom prst="arc">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5000"/>
                  </a:lnSpc>
                  <a:spcAft>
                    <a:spcPts val="1000"/>
                  </a:spcAft>
                </a:pPr>
                <a:r>
                  <a:rPr lang="pt-PT" sz="1100" kern="1200">
                    <a:solidFill>
                      <a:srgbClr val="000000"/>
                    </a:solidFill>
                    <a:effectLst/>
                    <a:latin typeface="Arial"/>
                    <a:ea typeface="Times New Roman"/>
                    <a:cs typeface="Times New Roman"/>
                  </a:rPr>
                  <a:t> </a:t>
                </a:r>
                <a:endParaRPr lang="pt-PT" sz="1200">
                  <a:effectLst/>
                  <a:latin typeface="Times New Roman"/>
                  <a:ea typeface="Times New Roman"/>
                </a:endParaRPr>
              </a:p>
            </p:txBody>
          </p:sp>
          <p:sp>
            <p:nvSpPr>
              <p:cNvPr id="32" name="Arc 31"/>
              <p:cNvSpPr/>
              <p:nvPr/>
            </p:nvSpPr>
            <p:spPr>
              <a:xfrm>
                <a:off x="685396" y="1810483"/>
                <a:ext cx="279574" cy="403760"/>
              </a:xfrm>
              <a:prstGeom prst="arc">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5000"/>
                  </a:lnSpc>
                  <a:spcAft>
                    <a:spcPts val="1000"/>
                  </a:spcAft>
                </a:pPr>
                <a:r>
                  <a:rPr lang="pt-PT" sz="1100" kern="1200">
                    <a:solidFill>
                      <a:srgbClr val="000000"/>
                    </a:solidFill>
                    <a:effectLst/>
                    <a:latin typeface="Arial"/>
                    <a:ea typeface="Times New Roman"/>
                    <a:cs typeface="Times New Roman"/>
                  </a:rPr>
                  <a:t> </a:t>
                </a:r>
                <a:endParaRPr lang="pt-PT" sz="1200">
                  <a:effectLst/>
                  <a:latin typeface="Times New Roman"/>
                  <a:ea typeface="Times New Roman"/>
                </a:endParaRPr>
              </a:p>
            </p:txBody>
          </p:sp>
          <p:sp>
            <p:nvSpPr>
              <p:cNvPr id="33" name="TextBox 33"/>
              <p:cNvSpPr txBox="1"/>
              <p:nvPr/>
            </p:nvSpPr>
            <p:spPr>
              <a:xfrm>
                <a:off x="905039" y="1769739"/>
                <a:ext cx="248747" cy="244962"/>
              </a:xfrm>
              <a:prstGeom prst="rect">
                <a:avLst/>
              </a:prstGeom>
              <a:noFill/>
            </p:spPr>
            <p:txBody>
              <a:bodyPr wrap="square" rtlCol="0">
                <a:spAutoFit/>
              </a:bodyPr>
              <a:lstStyle/>
              <a:p>
                <a:pPr algn="ctr" fontAlgn="base">
                  <a:spcAft>
                    <a:spcPts val="0"/>
                  </a:spcAft>
                </a:pPr>
                <a:r>
                  <a:rPr lang="pt-PT" sz="1000" b="1" kern="1200">
                    <a:solidFill>
                      <a:srgbClr val="000000"/>
                    </a:solidFill>
                    <a:effectLst/>
                    <a:latin typeface="Symbol"/>
                    <a:ea typeface="Times New Roman"/>
                  </a:rPr>
                  <a:t>a</a:t>
                </a:r>
                <a:endParaRPr lang="pt-PT" sz="1200">
                  <a:effectLst/>
                  <a:latin typeface="Times New Roman"/>
                  <a:ea typeface="Times New Roman"/>
                </a:endParaRPr>
              </a:p>
            </p:txBody>
          </p:sp>
          <p:sp>
            <p:nvSpPr>
              <p:cNvPr id="34" name="TextBox 34"/>
              <p:cNvSpPr txBox="1"/>
              <p:nvPr/>
            </p:nvSpPr>
            <p:spPr>
              <a:xfrm>
                <a:off x="1006022" y="1405067"/>
                <a:ext cx="324478" cy="253353"/>
              </a:xfrm>
              <a:prstGeom prst="rect">
                <a:avLst/>
              </a:prstGeom>
              <a:noFill/>
            </p:spPr>
            <p:txBody>
              <a:bodyPr wrap="square" rtlCol="0">
                <a:spAutoFit/>
              </a:bodyPr>
              <a:lstStyle/>
              <a:p>
                <a:pPr algn="ctr" fontAlgn="base">
                  <a:spcAft>
                    <a:spcPts val="0"/>
                  </a:spcAft>
                </a:pPr>
                <a:r>
                  <a:rPr lang="pt-PT" sz="1000" b="1" kern="1200">
                    <a:solidFill>
                      <a:srgbClr val="000000"/>
                    </a:solidFill>
                    <a:effectLst/>
                    <a:latin typeface="Symbol"/>
                    <a:ea typeface="Times New Roman"/>
                  </a:rPr>
                  <a:t>a</a:t>
                </a:r>
                <a:r>
                  <a:rPr lang="pt-PT" sz="1000" b="1" kern="1200">
                    <a:solidFill>
                      <a:srgbClr val="000000"/>
                    </a:solidFill>
                    <a:effectLst/>
                    <a:latin typeface="Calibri"/>
                    <a:ea typeface="Times New Roman"/>
                  </a:rPr>
                  <a:t>’</a:t>
                </a:r>
                <a:endParaRPr lang="pt-PT" sz="1200">
                  <a:effectLst/>
                  <a:latin typeface="Times New Roman"/>
                  <a:ea typeface="Times New Roman"/>
                </a:endParaRPr>
              </a:p>
            </p:txBody>
          </p:sp>
          <p:sp>
            <p:nvSpPr>
              <p:cNvPr id="35" name="TextBox 35"/>
              <p:cNvSpPr txBox="1"/>
              <p:nvPr/>
            </p:nvSpPr>
            <p:spPr>
              <a:xfrm>
                <a:off x="0" y="1703479"/>
                <a:ext cx="207814" cy="246291"/>
              </a:xfrm>
              <a:prstGeom prst="rect">
                <a:avLst/>
              </a:prstGeom>
              <a:noFill/>
            </p:spPr>
            <p:txBody>
              <a:bodyPr wrap="square" rtlCol="0">
                <a:spAutoFit/>
              </a:bodyPr>
              <a:lstStyle/>
              <a:p>
                <a:pPr algn="ctr" fontAlgn="base">
                  <a:spcAft>
                    <a:spcPts val="0"/>
                  </a:spcAft>
                </a:pPr>
                <a:r>
                  <a:rPr lang="pt-PT" sz="1000" b="1" i="1" kern="1200" dirty="0" smtClean="0">
                    <a:solidFill>
                      <a:srgbClr val="000000"/>
                    </a:solidFill>
                    <a:effectLst/>
                    <a:latin typeface="Arial"/>
                    <a:ea typeface="Times New Roman"/>
                    <a:cs typeface="Times New Roman"/>
                  </a:rPr>
                  <a:t>h</a:t>
                </a:r>
                <a:endParaRPr lang="pt-PT" sz="1200" dirty="0">
                  <a:effectLst/>
                  <a:latin typeface="Times New Roman"/>
                  <a:ea typeface="Times New Roman"/>
                </a:endParaRPr>
              </a:p>
            </p:txBody>
          </p:sp>
          <p:cxnSp>
            <p:nvCxnSpPr>
              <p:cNvPr id="36" name="Straight Arrow Connector 35"/>
              <p:cNvCxnSpPr/>
              <p:nvPr/>
            </p:nvCxnSpPr>
            <p:spPr>
              <a:xfrm flipV="1">
                <a:off x="103659" y="1607739"/>
                <a:ext cx="0" cy="124234"/>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03659" y="1884111"/>
                <a:ext cx="0" cy="124234"/>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01859" y="352937"/>
                <a:ext cx="3692375" cy="1651341"/>
              </a:xfrm>
              <a:prstGeom prst="line">
                <a:avLst/>
              </a:prstGeom>
              <a:ln w="19050">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1994567" y="1368791"/>
                <a:ext cx="252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3002909" y="1387183"/>
                <a:ext cx="194455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6200000" flipV="1">
                <a:off x="2516567" y="1036997"/>
                <a:ext cx="0" cy="79200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flipV="1">
                <a:off x="3579778" y="1036997"/>
                <a:ext cx="0" cy="79200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43" name="TextBox 35"/>
              <p:cNvSpPr txBox="1"/>
              <p:nvPr/>
            </p:nvSpPr>
            <p:spPr>
              <a:xfrm>
                <a:off x="2883304" y="1304586"/>
                <a:ext cx="360045" cy="269240"/>
              </a:xfrm>
              <a:prstGeom prst="rect">
                <a:avLst/>
              </a:prstGeom>
              <a:noFill/>
            </p:spPr>
            <p:txBody>
              <a:bodyPr wrap="square" rtlCol="0">
                <a:spAutoFit/>
              </a:bodyPr>
              <a:lstStyle/>
              <a:p>
                <a:pPr algn="ctr" fontAlgn="base">
                  <a:spcAft>
                    <a:spcPts val="0"/>
                  </a:spcAft>
                </a:pPr>
                <a:r>
                  <a:rPr lang="pt-PT" sz="1000" b="1" i="1" kern="1200">
                    <a:solidFill>
                      <a:srgbClr val="000000"/>
                    </a:solidFill>
                    <a:effectLst/>
                    <a:latin typeface="Arial"/>
                    <a:ea typeface="Times New Roman"/>
                    <a:cs typeface="Times New Roman"/>
                  </a:rPr>
                  <a:t>D</a:t>
                </a:r>
                <a:r>
                  <a:rPr lang="pt-PT" sz="1000" b="1" i="1" kern="1200" baseline="-25000">
                    <a:solidFill>
                      <a:srgbClr val="000000"/>
                    </a:solidFill>
                    <a:effectLst/>
                    <a:latin typeface="Arial"/>
                    <a:ea typeface="Times New Roman"/>
                    <a:cs typeface="Times New Roman"/>
                  </a:rPr>
                  <a:t>H</a:t>
                </a:r>
                <a:endParaRPr lang="pt-PT" sz="1200">
                  <a:effectLst/>
                  <a:latin typeface="Times New Roman"/>
                  <a:ea typeface="Times New Roman"/>
                </a:endParaRPr>
              </a:p>
            </p:txBody>
          </p:sp>
        </p:grpSp>
        <p:cxnSp>
          <p:nvCxnSpPr>
            <p:cNvPr id="18" name="Straight Connector 17"/>
            <p:cNvCxnSpPr/>
            <p:nvPr/>
          </p:nvCxnSpPr>
          <p:spPr>
            <a:xfrm rot="5400000">
              <a:off x="2489091" y="2630372"/>
              <a:ext cx="360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V="1">
              <a:off x="3529872" y="1833602"/>
              <a:ext cx="0" cy="172800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V="1">
              <a:off x="5558207" y="1869602"/>
              <a:ext cx="0" cy="165600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388333" y="2569227"/>
              <a:ext cx="360045" cy="246221"/>
            </a:xfrm>
            <a:prstGeom prst="rect">
              <a:avLst/>
            </a:prstGeom>
            <a:noFill/>
          </p:spPr>
          <p:txBody>
            <a:bodyPr wrap="square" rtlCol="0">
              <a:spAutoFit/>
            </a:bodyPr>
            <a:lstStyle/>
            <a:p>
              <a:pPr algn="ctr" fontAlgn="base">
                <a:spcAft>
                  <a:spcPts val="0"/>
                </a:spcAft>
              </a:pPr>
              <a:r>
                <a:rPr lang="pt-PT" sz="1000" b="1" i="1" kern="1200" dirty="0" smtClean="0">
                  <a:solidFill>
                    <a:srgbClr val="000000"/>
                  </a:solidFill>
                  <a:effectLst/>
                  <a:latin typeface="Arial"/>
                  <a:ea typeface="Times New Roman"/>
                  <a:cs typeface="Times New Roman"/>
                </a:rPr>
                <a:t>HI</a:t>
              </a:r>
              <a:endParaRPr lang="pt-PT" sz="1200" dirty="0">
                <a:effectLst/>
                <a:latin typeface="Times New Roman"/>
                <a:ea typeface="Times New Roman"/>
              </a:endParaRPr>
            </a:p>
          </p:txBody>
        </p:sp>
      </p:grpSp>
      <p:sp>
        <p:nvSpPr>
          <p:cNvPr id="44" name="Rectangle 43"/>
          <p:cNvSpPr/>
          <p:nvPr/>
        </p:nvSpPr>
        <p:spPr>
          <a:xfrm>
            <a:off x="1132418" y="6279079"/>
            <a:ext cx="6876000" cy="540000"/>
          </a:xfrm>
          <a:prstGeom prst="rect">
            <a:avLst/>
          </a:prstGeom>
          <a:solidFill>
            <a:srgbClr val="FFFFCC"/>
          </a:solidFill>
        </p:spPr>
        <p:txBody>
          <a:bodyPr wrap="square">
            <a:spAutoFit/>
          </a:bodyPr>
          <a:lstStyle/>
          <a:p>
            <a:pPr algn="just"/>
            <a:r>
              <a:rPr lang="pt-PT" sz="1400" b="1" dirty="0" smtClean="0"/>
              <a:t>Figura 13.9 </a:t>
            </a:r>
            <a:r>
              <a:rPr lang="pt-PT" sz="1400" dirty="0" smtClean="0"/>
              <a:t>Distância horizontal entre a 1ª e a última barragem da ravina, </a:t>
            </a:r>
            <a:r>
              <a:rPr lang="pt-PT" sz="1400" i="1" dirty="0" smtClean="0"/>
              <a:t>HI</a:t>
            </a:r>
            <a:r>
              <a:rPr lang="pt-PT" sz="1400" dirty="0" smtClean="0"/>
              <a:t> e entre barragens, </a:t>
            </a:r>
            <a:r>
              <a:rPr lang="pt-PT" sz="1400" i="1" dirty="0" smtClean="0"/>
              <a:t>D</a:t>
            </a:r>
            <a:r>
              <a:rPr lang="pt-PT" sz="1400" i="1" baseline="-25000" dirty="0" smtClean="0"/>
              <a:t>H</a:t>
            </a:r>
            <a:r>
              <a:rPr lang="pt-PT" sz="1400" dirty="0" smtClean="0"/>
              <a:t>, para um ângulo da ravina </a:t>
            </a:r>
            <a:r>
              <a:rPr lang="pt-PT" sz="1400" dirty="0">
                <a:latin typeface="Symbol" panose="05050102010706020507" pitchFamily="18" charset="2"/>
              </a:rPr>
              <a:t>a</a:t>
            </a:r>
            <a:r>
              <a:rPr lang="pt-PT" sz="1400" dirty="0" smtClean="0"/>
              <a:t> e um ângulo do perfil de compensação </a:t>
            </a:r>
            <a:r>
              <a:rPr lang="pt-PT" sz="1400" dirty="0" smtClean="0">
                <a:latin typeface="Symbol" panose="05050102010706020507" pitchFamily="18" charset="2"/>
              </a:rPr>
              <a:t>a</a:t>
            </a:r>
            <a:r>
              <a:rPr lang="pt-PT" sz="1400" dirty="0" smtClean="0"/>
              <a:t>’</a:t>
            </a:r>
            <a:endParaRPr lang="en-US" sz="1200" dirty="0"/>
          </a:p>
        </p:txBody>
      </p:sp>
    </p:spTree>
    <p:extLst>
      <p:ext uri="{BB962C8B-B14F-4D97-AF65-F5344CB8AC3E}">
        <p14:creationId xmlns:p14="http://schemas.microsoft.com/office/powerpoint/2010/main" val="87770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15"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1645" y="1793629"/>
            <a:ext cx="8847613" cy="584775"/>
          </a:xfrm>
          <a:prstGeom prst="rect">
            <a:avLst/>
          </a:prstGeom>
          <a:solidFill>
            <a:srgbClr val="FFFFCC"/>
          </a:solidFill>
        </p:spPr>
        <p:txBody>
          <a:bodyPr wrap="square">
            <a:spAutoFit/>
          </a:bodyPr>
          <a:lstStyle/>
          <a:p>
            <a:pPr algn="just"/>
            <a:r>
              <a:rPr lang="pt-PT" dirty="0"/>
              <a:t>em que </a:t>
            </a:r>
            <a:r>
              <a:rPr lang="pt-PT" i="1" dirty="0" smtClean="0"/>
              <a:t>h</a:t>
            </a:r>
            <a:r>
              <a:rPr lang="pt-PT" dirty="0" smtClean="0"/>
              <a:t> </a:t>
            </a:r>
            <a:r>
              <a:rPr lang="pt-PT" dirty="0"/>
              <a:t>é altura efectiva da barragem (medida da intersecção com a ravina até à base do descarregador, </a:t>
            </a:r>
            <a:r>
              <a:rPr lang="pt-PT" dirty="0">
                <a:sym typeface="Symbol"/>
              </a:rPr>
              <a:t></a:t>
            </a:r>
            <a:r>
              <a:rPr lang="pt-PT" dirty="0"/>
              <a:t> é o ângulo do declive da ravina e </a:t>
            </a:r>
            <a:r>
              <a:rPr lang="pt-PT" i="1" dirty="0"/>
              <a:t>K</a:t>
            </a:r>
            <a:r>
              <a:rPr lang="pt-PT" dirty="0"/>
              <a:t> é uma constante com os valores:</a:t>
            </a:r>
          </a:p>
        </p:txBody>
      </p:sp>
      <p:sp>
        <p:nvSpPr>
          <p:cNvPr id="6" name="Rectangle 5"/>
          <p:cNvSpPr/>
          <p:nvPr/>
        </p:nvSpPr>
        <p:spPr>
          <a:xfrm>
            <a:off x="142600" y="409431"/>
            <a:ext cx="8867217" cy="830997"/>
          </a:xfrm>
          <a:prstGeom prst="rect">
            <a:avLst/>
          </a:prstGeom>
          <a:solidFill>
            <a:srgbClr val="FFFFCC"/>
          </a:solidFill>
        </p:spPr>
        <p:txBody>
          <a:bodyPr wrap="square">
            <a:spAutoFit/>
          </a:bodyPr>
          <a:lstStyle/>
          <a:p>
            <a:pPr algn="just"/>
            <a:r>
              <a:rPr lang="pt-PT" dirty="0" smtClean="0"/>
              <a:t>Em </a:t>
            </a:r>
            <a:r>
              <a:rPr lang="pt-PT" dirty="0"/>
              <a:t>alternativa pode usar-se a fórmula de </a:t>
            </a:r>
            <a:r>
              <a:rPr lang="pt-PT" dirty="0" err="1"/>
              <a:t>Heede</a:t>
            </a:r>
            <a:r>
              <a:rPr lang="pt-PT" dirty="0"/>
              <a:t> (1976) para a distância horizontal entre barragens, </a:t>
            </a:r>
            <a:r>
              <a:rPr lang="pt-PT" i="1" dirty="0"/>
              <a:t>D</a:t>
            </a:r>
            <a:r>
              <a:rPr lang="pt-PT" baseline="-25000" dirty="0"/>
              <a:t>H</a:t>
            </a:r>
            <a:r>
              <a:rPr lang="pt-PT" dirty="0"/>
              <a:t>, que se baseia na razão entre o declive </a:t>
            </a:r>
            <a:r>
              <a:rPr lang="pt-PT" dirty="0" smtClean="0"/>
              <a:t>de compensação </a:t>
            </a:r>
            <a:r>
              <a:rPr lang="pt-PT" dirty="0"/>
              <a:t>e o declive da ravina </a:t>
            </a:r>
            <a:r>
              <a:rPr lang="pt-PT" dirty="0" smtClean="0"/>
              <a:t>(Fig</a:t>
            </a:r>
            <a:r>
              <a:rPr lang="pt-PT" dirty="0"/>
              <a:t>. </a:t>
            </a:r>
            <a:r>
              <a:rPr lang="pt-PT" dirty="0" smtClean="0"/>
              <a:t>13.8):</a:t>
            </a:r>
            <a:endParaRPr lang="pt-PT" dirty="0"/>
          </a:p>
        </p:txBody>
      </p:sp>
      <mc:AlternateContent xmlns:mc="http://schemas.openxmlformats.org/markup-compatibility/2006" xmlns:a14="http://schemas.microsoft.com/office/drawing/2010/main">
        <mc:Choice Requires="a14">
          <p:sp>
            <p:nvSpPr>
              <p:cNvPr id="7" name="Rectangle 6"/>
              <p:cNvSpPr/>
              <p:nvPr/>
            </p:nvSpPr>
            <p:spPr>
              <a:xfrm>
                <a:off x="3638039" y="1240272"/>
                <a:ext cx="1867370" cy="559833"/>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PT" i="1" smtClean="0">
                              <a:latin typeface="Cambria Math"/>
                            </a:rPr>
                          </m:ctrlPr>
                        </m:sSubPr>
                        <m:e>
                          <m:r>
                            <a:rPr lang="pt-PT" i="1">
                              <a:latin typeface="Cambria Math"/>
                            </a:rPr>
                            <m:t>𝐷</m:t>
                          </m:r>
                        </m:e>
                        <m:sub>
                          <m:r>
                            <a:rPr lang="pt-PT" i="1">
                              <a:latin typeface="Cambria Math"/>
                            </a:rPr>
                            <m:t>𝐻</m:t>
                          </m:r>
                        </m:sub>
                      </m:sSub>
                      <m:r>
                        <a:rPr lang="pt-PT" i="1">
                          <a:latin typeface="Cambria Math"/>
                        </a:rPr>
                        <m:t>=</m:t>
                      </m:r>
                      <m:f>
                        <m:fPr>
                          <m:ctrlPr>
                            <a:rPr lang="pt-PT" i="1">
                              <a:latin typeface="Cambria Math"/>
                            </a:rPr>
                          </m:ctrlPr>
                        </m:fPr>
                        <m:num>
                          <m:r>
                            <a:rPr lang="pt-PT" b="0" i="1" smtClean="0">
                              <a:latin typeface="Cambria Math"/>
                            </a:rPr>
                            <m:t>h</m:t>
                          </m:r>
                        </m:num>
                        <m:den>
                          <m:r>
                            <a:rPr lang="pt-PT" i="1">
                              <a:latin typeface="Cambria Math"/>
                            </a:rPr>
                            <m:t>𝐾</m:t>
                          </m:r>
                          <m:func>
                            <m:funcPr>
                              <m:ctrlPr>
                                <a:rPr lang="pt-PT" i="1">
                                  <a:latin typeface="Cambria Math"/>
                                </a:rPr>
                              </m:ctrlPr>
                            </m:funcPr>
                            <m:fName>
                              <m:r>
                                <m:rPr>
                                  <m:sty m:val="p"/>
                                </m:rPr>
                                <a:rPr lang="pt-PT">
                                  <a:latin typeface="Cambria Math"/>
                                </a:rPr>
                                <m:t>tan</m:t>
                              </m:r>
                            </m:fName>
                            <m:e>
                              <m:r>
                                <a:rPr lang="pt-PT" i="1">
                                  <a:latin typeface="Cambria Math"/>
                                </a:rPr>
                                <m:t>𝛼</m:t>
                              </m:r>
                            </m:e>
                          </m:func>
                          <m:func>
                            <m:funcPr>
                              <m:ctrlPr>
                                <a:rPr lang="pt-PT" i="1">
                                  <a:latin typeface="Cambria Math"/>
                                </a:rPr>
                              </m:ctrlPr>
                            </m:funcPr>
                            <m:fName>
                              <m:r>
                                <m:rPr>
                                  <m:sty m:val="p"/>
                                </m:rPr>
                                <a:rPr lang="pt-PT">
                                  <a:latin typeface="Cambria Math"/>
                                </a:rPr>
                                <m:t>cos</m:t>
                              </m:r>
                            </m:fName>
                            <m:e>
                              <m:r>
                                <a:rPr lang="pt-PT" i="1">
                                  <a:latin typeface="Cambria Math"/>
                                </a:rPr>
                                <m:t>𝛼</m:t>
                              </m:r>
                            </m:e>
                          </m:func>
                        </m:den>
                      </m:f>
                    </m:oMath>
                  </m:oMathPara>
                </a14:m>
                <a:endParaRPr lang="pt-PT" dirty="0"/>
              </a:p>
            </p:txBody>
          </p:sp>
        </mc:Choice>
        <mc:Fallback xmlns="">
          <p:sp>
            <p:nvSpPr>
              <p:cNvPr id="7" name="Rectangle 6"/>
              <p:cNvSpPr>
                <a:spLocks noRot="1" noChangeAspect="1" noMove="1" noResize="1" noEditPoints="1" noAdjustHandles="1" noChangeArrowheads="1" noChangeShapeType="1" noTextEdit="1"/>
              </p:cNvSpPr>
              <p:nvPr/>
            </p:nvSpPr>
            <p:spPr>
              <a:xfrm>
                <a:off x="3638039" y="1240272"/>
                <a:ext cx="1867370" cy="559833"/>
              </a:xfrm>
              <a:prstGeom prst="rect">
                <a:avLst/>
              </a:prstGeom>
              <a:blipFill rotWithShape="1">
                <a:blip r:embed="rId2"/>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361492" y="2362129"/>
                <a:ext cx="2437910" cy="338554"/>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b="0" i="1" smtClean="0">
                          <a:latin typeface="Cambria Math"/>
                        </a:rPr>
                        <m:t>𝐾</m:t>
                      </m:r>
                      <m:r>
                        <a:rPr lang="pt-PT" b="0" i="1" smtClean="0">
                          <a:latin typeface="Cambria Math"/>
                        </a:rPr>
                        <m:t>=0,3 </m:t>
                      </m:r>
                      <m:r>
                        <m:rPr>
                          <m:sty m:val="p"/>
                        </m:rPr>
                        <a:rPr lang="pt-PT" b="0" i="0" smtClean="0">
                          <a:latin typeface="Cambria Math"/>
                        </a:rPr>
                        <m:t>para</m:t>
                      </m:r>
                      <m:r>
                        <a:rPr lang="pt-PT" b="0" i="1" smtClean="0">
                          <a:latin typeface="Cambria Math"/>
                        </a:rPr>
                        <m:t> </m:t>
                      </m:r>
                      <m:func>
                        <m:funcPr>
                          <m:ctrlPr>
                            <a:rPr lang="pt-PT" b="0" i="1" smtClean="0">
                              <a:latin typeface="Cambria Math"/>
                            </a:rPr>
                          </m:ctrlPr>
                        </m:funcPr>
                        <m:fName>
                          <m:r>
                            <m:rPr>
                              <m:sty m:val="p"/>
                            </m:rPr>
                            <a:rPr lang="pt-PT" b="0" i="0" smtClean="0">
                              <a:latin typeface="Cambria Math"/>
                            </a:rPr>
                            <m:t>tan</m:t>
                          </m:r>
                        </m:fName>
                        <m:e>
                          <m:r>
                            <a:rPr lang="pt-PT" b="0" i="1" smtClean="0">
                              <a:latin typeface="Cambria Math"/>
                              <a:ea typeface="Cambria Math"/>
                            </a:rPr>
                            <m:t>𝛼</m:t>
                          </m:r>
                        </m:e>
                      </m:func>
                      <m:r>
                        <a:rPr lang="pt-PT" b="0" i="1" smtClean="0">
                          <a:latin typeface="Cambria Math"/>
                          <a:ea typeface="Cambria Math"/>
                        </a:rPr>
                        <m:t>≤0,2</m:t>
                      </m:r>
                    </m:oMath>
                  </m:oMathPara>
                </a14:m>
                <a:endParaRPr lang="pt-PT" dirty="0"/>
              </a:p>
            </p:txBody>
          </p:sp>
        </mc:Choice>
        <mc:Fallback xmlns="">
          <p:sp>
            <p:nvSpPr>
              <p:cNvPr id="8" name="TextBox 7"/>
              <p:cNvSpPr txBox="1">
                <a:spLocks noRot="1" noChangeAspect="1" noMove="1" noResize="1" noEditPoints="1" noAdjustHandles="1" noChangeArrowheads="1" noChangeShapeType="1" noTextEdit="1"/>
              </p:cNvSpPr>
              <p:nvPr/>
            </p:nvSpPr>
            <p:spPr>
              <a:xfrm>
                <a:off x="3361492" y="2362129"/>
                <a:ext cx="2437910" cy="338554"/>
              </a:xfrm>
              <a:prstGeom prst="rect">
                <a:avLst/>
              </a:prstGeom>
              <a:blipFill rotWithShape="1">
                <a:blip r:embed="rId3"/>
                <a:stretch>
                  <a:fillRect b="-3571"/>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351967" y="2676454"/>
                <a:ext cx="2437910" cy="338554"/>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b="0" i="1" smtClean="0">
                          <a:latin typeface="Cambria Math"/>
                        </a:rPr>
                        <m:t>𝐾</m:t>
                      </m:r>
                      <m:r>
                        <a:rPr lang="pt-PT" b="0" i="1" smtClean="0">
                          <a:latin typeface="Cambria Math"/>
                        </a:rPr>
                        <m:t>=0,5 </m:t>
                      </m:r>
                      <m:r>
                        <m:rPr>
                          <m:sty m:val="p"/>
                        </m:rPr>
                        <a:rPr lang="pt-PT" b="0" i="0" smtClean="0">
                          <a:latin typeface="Cambria Math"/>
                        </a:rPr>
                        <m:t>para</m:t>
                      </m:r>
                      <m:r>
                        <a:rPr lang="pt-PT" b="0" i="1" smtClean="0">
                          <a:latin typeface="Cambria Math"/>
                        </a:rPr>
                        <m:t> </m:t>
                      </m:r>
                      <m:func>
                        <m:funcPr>
                          <m:ctrlPr>
                            <a:rPr lang="pt-PT" b="0" i="1" smtClean="0">
                              <a:latin typeface="Cambria Math"/>
                            </a:rPr>
                          </m:ctrlPr>
                        </m:funcPr>
                        <m:fName>
                          <m:r>
                            <m:rPr>
                              <m:sty m:val="p"/>
                            </m:rPr>
                            <a:rPr lang="pt-PT" b="0" i="0" smtClean="0">
                              <a:latin typeface="Cambria Math"/>
                            </a:rPr>
                            <m:t>tan</m:t>
                          </m:r>
                        </m:fName>
                        <m:e>
                          <m:r>
                            <a:rPr lang="pt-PT" b="0" i="1" smtClean="0">
                              <a:latin typeface="Cambria Math"/>
                              <a:ea typeface="Cambria Math"/>
                            </a:rPr>
                            <m:t>𝛼</m:t>
                          </m:r>
                        </m:e>
                      </m:func>
                      <m:r>
                        <a:rPr lang="pt-PT" b="0" i="1" smtClean="0">
                          <a:latin typeface="Cambria Math"/>
                          <a:ea typeface="Cambria Math"/>
                        </a:rPr>
                        <m:t>&gt;0,2</m:t>
                      </m:r>
                    </m:oMath>
                  </m:oMathPara>
                </a14:m>
                <a:endParaRPr lang="pt-PT" dirty="0"/>
              </a:p>
            </p:txBody>
          </p:sp>
        </mc:Choice>
        <mc:Fallback xmlns="">
          <p:sp>
            <p:nvSpPr>
              <p:cNvPr id="9" name="TextBox 8"/>
              <p:cNvSpPr txBox="1">
                <a:spLocks noRot="1" noChangeAspect="1" noMove="1" noResize="1" noEditPoints="1" noAdjustHandles="1" noChangeArrowheads="1" noChangeShapeType="1" noTextEdit="1"/>
              </p:cNvSpPr>
              <p:nvPr/>
            </p:nvSpPr>
            <p:spPr>
              <a:xfrm>
                <a:off x="3351967" y="2676454"/>
                <a:ext cx="2437910" cy="338554"/>
              </a:xfrm>
              <a:prstGeom prst="rect">
                <a:avLst/>
              </a:prstGeom>
              <a:blipFill rotWithShape="1">
                <a:blip r:embed="rId4"/>
                <a:stretch>
                  <a:fillRect b="-3571"/>
                </a:stretch>
              </a:blipFill>
            </p:spPr>
            <p:txBody>
              <a:bodyPr/>
              <a:lstStyle/>
              <a:p>
                <a:r>
                  <a:rPr lang="pt-PT">
                    <a:noFill/>
                  </a:rPr>
                  <a:t> </a:t>
                </a:r>
              </a:p>
            </p:txBody>
          </p:sp>
        </mc:Fallback>
      </mc:AlternateContent>
      <p:sp>
        <p:nvSpPr>
          <p:cNvPr id="40" name="Rectangle 39"/>
          <p:cNvSpPr/>
          <p:nvPr/>
        </p:nvSpPr>
        <p:spPr>
          <a:xfrm>
            <a:off x="157552" y="3816225"/>
            <a:ext cx="8808720" cy="584775"/>
          </a:xfrm>
          <a:prstGeom prst="rect">
            <a:avLst/>
          </a:prstGeom>
          <a:solidFill>
            <a:srgbClr val="FFFFCC"/>
          </a:solidFill>
        </p:spPr>
        <p:txBody>
          <a:bodyPr wrap="square">
            <a:spAutoFit/>
          </a:bodyPr>
          <a:lstStyle/>
          <a:p>
            <a:pPr algn="just"/>
            <a:r>
              <a:rPr lang="pt-PT" dirty="0" smtClean="0"/>
              <a:t>No Quadro 13.5 apresentam-se algumas </a:t>
            </a:r>
            <a:r>
              <a:rPr lang="pt-PT" dirty="0"/>
              <a:t>características de algumas destas </a:t>
            </a:r>
            <a:r>
              <a:rPr lang="pt-PT" dirty="0" smtClean="0"/>
              <a:t>barragens (</a:t>
            </a:r>
            <a:r>
              <a:rPr lang="fr-FR" dirty="0" smtClean="0"/>
              <a:t>USDA-NRCS,  1954, e </a:t>
            </a:r>
            <a:r>
              <a:rPr lang="pt-PT" dirty="0" smtClean="0"/>
              <a:t>Das</a:t>
            </a:r>
            <a:r>
              <a:rPr lang="pt-PT" dirty="0"/>
              <a:t>, 2010).</a:t>
            </a:r>
          </a:p>
        </p:txBody>
      </p:sp>
    </p:spTree>
    <p:extLst>
      <p:ext uri="{BB962C8B-B14F-4D97-AF65-F5344CB8AC3E}">
        <p14:creationId xmlns:p14="http://schemas.microsoft.com/office/powerpoint/2010/main" val="240058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666875" y="240096"/>
            <a:ext cx="5791760" cy="523220"/>
          </a:xfrm>
          <a:prstGeom prst="rect">
            <a:avLst/>
          </a:prstGeom>
          <a:solidFill>
            <a:srgbClr val="FFFFCC"/>
          </a:solidFill>
        </p:spPr>
        <p:txBody>
          <a:bodyPr wrap="square" rtlCol="0">
            <a:spAutoFit/>
          </a:bodyPr>
          <a:lstStyle/>
          <a:p>
            <a:pPr algn="just"/>
            <a:r>
              <a:rPr lang="en-US" sz="1400" b="1" dirty="0" err="1" smtClean="0"/>
              <a:t>Quadro</a:t>
            </a:r>
            <a:r>
              <a:rPr lang="en-US" sz="1400" b="1" dirty="0" smtClean="0"/>
              <a:t> 13.5 </a:t>
            </a:r>
            <a:r>
              <a:rPr lang="pt-PT" sz="1400" dirty="0"/>
              <a:t>Algumas das barragens mais </a:t>
            </a:r>
            <a:r>
              <a:rPr lang="pt-PT" sz="1400" dirty="0" smtClean="0"/>
              <a:t>utilizadas no controlo de ravinas </a:t>
            </a:r>
            <a:r>
              <a:rPr lang="pt-PT" sz="1200" dirty="0"/>
              <a:t>(Fonte: </a:t>
            </a:r>
            <a:r>
              <a:rPr lang="fr-FR" sz="1200" dirty="0"/>
              <a:t>USDA-NRCS,  1954, e </a:t>
            </a:r>
            <a:r>
              <a:rPr lang="pt-PT" sz="1200" dirty="0" smtClean="0"/>
              <a:t>Das</a:t>
            </a:r>
            <a:r>
              <a:rPr lang="pt-PT" sz="1200" dirty="0"/>
              <a:t>, 2010) (continua)</a:t>
            </a:r>
            <a:endParaRPr lang="en-US" sz="1200" dirty="0"/>
          </a:p>
        </p:txBody>
      </p:sp>
      <p:graphicFrame>
        <p:nvGraphicFramePr>
          <p:cNvPr id="2050" name="Table 2049"/>
          <p:cNvGraphicFramePr>
            <a:graphicFrameLocks noGrp="1"/>
          </p:cNvGraphicFramePr>
          <p:nvPr>
            <p:extLst>
              <p:ext uri="{D42A27DB-BD31-4B8C-83A1-F6EECF244321}">
                <p14:modId xmlns:p14="http://schemas.microsoft.com/office/powerpoint/2010/main" val="2910685282"/>
              </p:ext>
            </p:extLst>
          </p:nvPr>
        </p:nvGraphicFramePr>
        <p:xfrm>
          <a:off x="1693770" y="783557"/>
          <a:ext cx="5724000" cy="4781916"/>
        </p:xfrm>
        <a:graphic>
          <a:graphicData uri="http://schemas.openxmlformats.org/drawingml/2006/table">
            <a:tbl>
              <a:tblPr firstRow="1" bandRow="1"/>
              <a:tblGrid>
                <a:gridCol w="2880000"/>
                <a:gridCol w="2844000"/>
              </a:tblGrid>
              <a:tr h="144145">
                <a:tc gridSpan="2">
                  <a:txBody>
                    <a:bodyPr/>
                    <a:lstStyle/>
                    <a:p>
                      <a:pPr marL="179705" algn="ctr">
                        <a:lnSpc>
                          <a:spcPct val="115000"/>
                        </a:lnSpc>
                        <a:spcAft>
                          <a:spcPts val="0"/>
                        </a:spcAft>
                      </a:pPr>
                      <a:r>
                        <a:rPr lang="pt-PT" sz="1100" b="1" dirty="0">
                          <a:effectLst/>
                          <a:latin typeface="Arial"/>
                          <a:ea typeface="Times New Roman"/>
                          <a:cs typeface="Times New Roman"/>
                        </a:rPr>
                        <a:t>Barragem em rede de arame</a:t>
                      </a:r>
                      <a:endParaRPr lang="pt-PT" sz="1100" dirty="0">
                        <a:effectLst/>
                        <a:latin typeface="Arial"/>
                        <a:ea typeface="Times New Roman"/>
                        <a:cs typeface="Times New Roman"/>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PT"/>
                    </a:p>
                  </a:txBody>
                  <a:tcPr/>
                </a:tc>
              </a:tr>
              <a:tr h="144145">
                <a:tc>
                  <a:txBody>
                    <a:bodyPr/>
                    <a:lstStyle/>
                    <a:p>
                      <a:pPr algn="ctr">
                        <a:lnSpc>
                          <a:spcPct val="115000"/>
                        </a:lnSpc>
                        <a:spcAft>
                          <a:spcPts val="0"/>
                        </a:spcAft>
                      </a:pPr>
                      <a:r>
                        <a:rPr lang="pt-PT" sz="1100" b="1" dirty="0">
                          <a:effectLst/>
                          <a:latin typeface="Arial"/>
                          <a:ea typeface="Times New Roman"/>
                          <a:cs typeface="Times New Roman"/>
                        </a:rPr>
                        <a:t>Adequação</a:t>
                      </a:r>
                      <a:endParaRPr lang="pt-PT" sz="1100" dirty="0">
                        <a:effectLst/>
                        <a:latin typeface="Arial"/>
                        <a:ea typeface="Times New Roman"/>
                        <a:cs typeface="Times New Roman"/>
                      </a:endParaRPr>
                    </a:p>
                  </a:txBody>
                  <a:tcPr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lnSpc>
                          <a:spcPct val="115000"/>
                        </a:lnSpc>
                        <a:spcAft>
                          <a:spcPts val="0"/>
                        </a:spcAft>
                      </a:pPr>
                      <a:r>
                        <a:rPr lang="pt-PT" sz="1100" b="1" dirty="0">
                          <a:effectLst/>
                          <a:latin typeface="Arial"/>
                          <a:ea typeface="Times New Roman"/>
                          <a:cs typeface="Times New Roman"/>
                        </a:rPr>
                        <a:t>Forma</a:t>
                      </a:r>
                      <a:endParaRPr lang="pt-PT" sz="1100" dirty="0">
                        <a:effectLst/>
                        <a:latin typeface="Arial"/>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145">
                <a:tc>
                  <a:txBody>
                    <a:bodyPr/>
                    <a:lstStyle/>
                    <a:p>
                      <a:pPr marL="18415" algn="just">
                        <a:lnSpc>
                          <a:spcPct val="115000"/>
                        </a:lnSpc>
                        <a:spcAft>
                          <a:spcPts val="0"/>
                        </a:spcAft>
                      </a:pPr>
                      <a:r>
                        <a:rPr lang="pt-PT" sz="1100" dirty="0">
                          <a:effectLst/>
                          <a:latin typeface="Arial"/>
                          <a:ea typeface="Times New Roman"/>
                          <a:cs typeface="Times New Roman"/>
                        </a:rPr>
                        <a:t>Ravinas com declives moderados e pequenas bacias de </a:t>
                      </a:r>
                      <a:r>
                        <a:rPr lang="pt-PT" sz="1100" dirty="0" smtClean="0">
                          <a:effectLst/>
                          <a:latin typeface="Arial"/>
                          <a:ea typeface="Times New Roman"/>
                          <a:cs typeface="Times New Roman"/>
                        </a:rPr>
                        <a:t>apanhamento.</a:t>
                      </a:r>
                      <a:endParaRPr lang="pt-PT" sz="1100" dirty="0">
                        <a:effectLst/>
                        <a:latin typeface="Arial"/>
                        <a:ea typeface="Times New Roman"/>
                        <a:cs typeface="Times New Roman"/>
                      </a:endParaRPr>
                    </a:p>
                  </a:txBody>
                  <a:tcPr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just">
                        <a:lnSpc>
                          <a:spcPct val="115000"/>
                        </a:lnSpc>
                        <a:spcAft>
                          <a:spcPts val="0"/>
                        </a:spcAft>
                      </a:pPr>
                      <a:r>
                        <a:rPr lang="pt-PT" sz="1100" dirty="0">
                          <a:effectLst/>
                          <a:latin typeface="Arial"/>
                          <a:ea typeface="Times New Roman"/>
                          <a:cs typeface="Times New Roman"/>
                        </a:rPr>
                        <a:t>Meia-lua, convexidade para </a:t>
                      </a:r>
                      <a:r>
                        <a:rPr lang="pt-PT" sz="1100" dirty="0" smtClean="0">
                          <a:effectLst/>
                          <a:latin typeface="Arial"/>
                          <a:ea typeface="Times New Roman"/>
                          <a:cs typeface="Times New Roman"/>
                        </a:rPr>
                        <a:t>jusante.</a:t>
                      </a:r>
                      <a:endParaRPr lang="pt-PT" sz="1100" dirty="0">
                        <a:effectLst/>
                        <a:latin typeface="Arial"/>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145">
                <a:tc gridSpan="2">
                  <a:txBody>
                    <a:bodyPr/>
                    <a:lstStyle/>
                    <a:p>
                      <a:pPr marL="179705" algn="ctr">
                        <a:lnSpc>
                          <a:spcPct val="115000"/>
                        </a:lnSpc>
                        <a:spcAft>
                          <a:spcPts val="0"/>
                        </a:spcAft>
                      </a:pPr>
                      <a:r>
                        <a:rPr lang="pt-PT" sz="1100" b="1" dirty="0">
                          <a:effectLst/>
                          <a:latin typeface="Arial"/>
                          <a:ea typeface="Times New Roman"/>
                          <a:cs typeface="Times New Roman"/>
                        </a:rPr>
                        <a:t>Características</a:t>
                      </a:r>
                      <a:endParaRPr lang="pt-PT" sz="1100" dirty="0">
                        <a:effectLst/>
                        <a:latin typeface="Arial"/>
                        <a:ea typeface="Times New Roman"/>
                        <a:cs typeface="Times New Roman"/>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PT"/>
                    </a:p>
                  </a:txBody>
                  <a:tcPr/>
                </a:tc>
              </a:tr>
              <a:tr h="1584000">
                <a:tc rowSpan="2">
                  <a:txBody>
                    <a:bodyPr/>
                    <a:lstStyle/>
                    <a:p>
                      <a:pPr marL="18415" algn="l">
                        <a:lnSpc>
                          <a:spcPct val="115000"/>
                        </a:lnSpc>
                        <a:spcAft>
                          <a:spcPts val="0"/>
                        </a:spcAft>
                      </a:pPr>
                      <a:endParaRPr lang="pt-PT" sz="1100" dirty="0">
                        <a:effectLst/>
                        <a:latin typeface="Arial"/>
                        <a:ea typeface="Times New Roman"/>
                        <a:cs typeface="Times New Roman"/>
                      </a:endParaRPr>
                    </a:p>
                  </a:txBody>
                  <a:tcPr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l">
                        <a:lnSpc>
                          <a:spcPct val="115000"/>
                        </a:lnSpc>
                        <a:spcAft>
                          <a:spcPts val="0"/>
                        </a:spcAft>
                      </a:pPr>
                      <a:endParaRPr lang="pt-PT" sz="1100">
                        <a:effectLst/>
                        <a:latin typeface="Arial"/>
                        <a:ea typeface="Times New Roman"/>
                        <a:cs typeface="Arial"/>
                      </a:endParaRPr>
                    </a:p>
                  </a:txBody>
                  <a:tcPr marL="0" marR="0" marT="0" marB="0">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584000">
                <a:tc vMerge="1">
                  <a:txBody>
                    <a:bodyPr/>
                    <a:lstStyle/>
                    <a:p>
                      <a:endParaRPr lang="pt-PT"/>
                    </a:p>
                  </a:txBody>
                  <a:tcPr/>
                </a:tc>
                <a:tc>
                  <a:txBody>
                    <a:bodyPr/>
                    <a:lstStyle/>
                    <a:p>
                      <a:pPr marL="179705" algn="l">
                        <a:lnSpc>
                          <a:spcPct val="115000"/>
                        </a:lnSpc>
                        <a:spcAft>
                          <a:spcPts val="0"/>
                        </a:spcAft>
                      </a:pPr>
                      <a:endParaRPr lang="pt-PT" sz="1100" dirty="0">
                        <a:effectLst/>
                        <a:latin typeface="Arial"/>
                        <a:ea typeface="Times New Roman"/>
                        <a:cs typeface="Arial"/>
                      </a:endParaRPr>
                    </a:p>
                  </a:txBody>
                  <a:tcPr marL="0" marR="0" marT="0" marB="0">
                    <a:lnL>
                      <a:noFill/>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44145">
                <a:tc gridSpan="2">
                  <a:txBody>
                    <a:bodyPr/>
                    <a:lstStyle/>
                    <a:p>
                      <a:pPr marL="0" indent="0" algn="ctr">
                        <a:lnSpc>
                          <a:spcPct val="115000"/>
                        </a:lnSpc>
                        <a:spcAft>
                          <a:spcPts val="0"/>
                        </a:spcAft>
                      </a:pPr>
                      <a:r>
                        <a:rPr lang="pt-PT" sz="1100" dirty="0">
                          <a:effectLst/>
                          <a:latin typeface="Arial"/>
                          <a:ea typeface="Times New Roman"/>
                          <a:cs typeface="Arial"/>
                        </a:rPr>
                        <a:t>As margens da ravina devem ser niveladas e ficar com um declive seguro.</a:t>
                      </a:r>
                      <a:endParaRPr lang="pt-PT" sz="1100" dirty="0">
                        <a:effectLst/>
                        <a:latin typeface="Arial"/>
                        <a:ea typeface="Times New Roman"/>
                        <a:cs typeface="Times New Roman"/>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PT"/>
                    </a:p>
                  </a:txBody>
                  <a:tcPr/>
                </a:tc>
              </a:tr>
            </a:tbl>
          </a:graphicData>
        </a:graphic>
      </p:graphicFrame>
      <p:sp>
        <p:nvSpPr>
          <p:cNvPr id="2051" name="Rectangle 8"/>
          <p:cNvSpPr>
            <a:spLocks noChangeArrowheads="1"/>
          </p:cNvSpPr>
          <p:nvPr/>
        </p:nvSpPr>
        <p:spPr bwMode="auto">
          <a:xfrm>
            <a:off x="1666875" y="28638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PT" altLang="pt-PT" sz="1800" b="0" i="0" u="none" strike="noStrike" cap="none" normalizeH="0" baseline="0" smtClean="0">
              <a:ln>
                <a:noFill/>
              </a:ln>
              <a:solidFill>
                <a:schemeClr val="tx1"/>
              </a:solidFill>
              <a:effectLst/>
              <a:latin typeface="Arial" pitchFamily="34" charset="0"/>
              <a:cs typeface="Arial" pitchFamily="34" charset="0"/>
            </a:endParaRPr>
          </a:p>
        </p:txBody>
      </p:sp>
      <p:pic>
        <p:nvPicPr>
          <p:cNvPr id="48" name="Picture 47" descr="http://www.fao.org/docrep/006/ad082e/images/3_2.jpg"/>
          <p:cNvPicPr/>
          <p:nvPr/>
        </p:nvPicPr>
        <p:blipFill rotWithShape="1">
          <a:blip r:embed="rId2">
            <a:extLst>
              <a:ext uri="{28A0092B-C50C-407E-A947-70E740481C1C}">
                <a14:useLocalDpi xmlns:a14="http://schemas.microsoft.com/office/drawing/2010/main" val="0"/>
              </a:ext>
            </a:extLst>
          </a:blip>
          <a:srcRect l="8846" r="13610" b="58714"/>
          <a:stretch/>
        </p:blipFill>
        <p:spPr bwMode="auto">
          <a:xfrm>
            <a:off x="1859711" y="2606632"/>
            <a:ext cx="2699385" cy="2253615"/>
          </a:xfrm>
          <a:prstGeom prst="rect">
            <a:avLst/>
          </a:prstGeom>
          <a:noFill/>
          <a:ln>
            <a:noFill/>
          </a:ln>
        </p:spPr>
      </p:pic>
      <p:pic>
        <p:nvPicPr>
          <p:cNvPr id="49" name="Picture 48" descr="http://www.fao.org/docrep/006/ad082e/images/3_2.jpg"/>
          <p:cNvPicPr/>
          <p:nvPr/>
        </p:nvPicPr>
        <p:blipFill rotWithShape="1">
          <a:blip r:embed="rId2" cstate="print">
            <a:extLst>
              <a:ext uri="{28A0092B-C50C-407E-A947-70E740481C1C}">
                <a14:useLocalDpi xmlns:a14="http://schemas.microsoft.com/office/drawing/2010/main" val="0"/>
              </a:ext>
            </a:extLst>
          </a:blip>
          <a:srcRect l="12096" t="43014" r="15988" b="31682"/>
          <a:stretch/>
        </p:blipFill>
        <p:spPr bwMode="auto">
          <a:xfrm>
            <a:off x="4569211" y="2214707"/>
            <a:ext cx="2694940" cy="1486535"/>
          </a:xfrm>
          <a:prstGeom prst="rect">
            <a:avLst/>
          </a:prstGeom>
          <a:noFill/>
          <a:ln>
            <a:noFill/>
          </a:ln>
          <a:extLst>
            <a:ext uri="{53640926-AAD7-44D8-BBD7-CCE9431645EC}">
              <a14:shadowObscured xmlns:a14="http://schemas.microsoft.com/office/drawing/2010/main"/>
            </a:ext>
          </a:extLst>
        </p:spPr>
      </p:pic>
      <p:pic>
        <p:nvPicPr>
          <p:cNvPr id="50" name="Picture 49" descr="http://www.fao.org/docrep/006/ad082e/images/3_2.jpg"/>
          <p:cNvPicPr/>
          <p:nvPr/>
        </p:nvPicPr>
        <p:blipFill rotWithShape="1">
          <a:blip r:embed="rId2" cstate="print">
            <a:extLst>
              <a:ext uri="{28A0092B-C50C-407E-A947-70E740481C1C}">
                <a14:useLocalDpi xmlns:a14="http://schemas.microsoft.com/office/drawing/2010/main" val="0"/>
              </a:ext>
            </a:extLst>
          </a:blip>
          <a:srcRect l="12821" t="74187" r="13610" b="1589"/>
          <a:stretch/>
        </p:blipFill>
        <p:spPr bwMode="auto">
          <a:xfrm>
            <a:off x="4569211" y="3800158"/>
            <a:ext cx="2694940" cy="13912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3621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6875" y="240096"/>
            <a:ext cx="5791760" cy="523220"/>
          </a:xfrm>
          <a:prstGeom prst="rect">
            <a:avLst/>
          </a:prstGeom>
          <a:solidFill>
            <a:srgbClr val="FFFFCC"/>
          </a:solidFill>
        </p:spPr>
        <p:txBody>
          <a:bodyPr wrap="square" rtlCol="0">
            <a:spAutoFit/>
          </a:bodyPr>
          <a:lstStyle/>
          <a:p>
            <a:pPr algn="just"/>
            <a:r>
              <a:rPr lang="en-US" sz="1400" b="1" dirty="0" err="1" smtClean="0"/>
              <a:t>Quadro</a:t>
            </a:r>
            <a:r>
              <a:rPr lang="en-US" sz="1400" b="1" dirty="0" smtClean="0"/>
              <a:t> 13.5 </a:t>
            </a:r>
            <a:r>
              <a:rPr lang="pt-PT" sz="1400" dirty="0"/>
              <a:t>Algumas das barragens mais </a:t>
            </a:r>
            <a:r>
              <a:rPr lang="pt-PT" sz="1400" dirty="0" smtClean="0"/>
              <a:t>utilizadas no controlo de ravinas </a:t>
            </a:r>
            <a:r>
              <a:rPr lang="pt-PT" sz="1200" dirty="0"/>
              <a:t>(Fonte: </a:t>
            </a:r>
            <a:r>
              <a:rPr lang="fr-FR" sz="1200" dirty="0" smtClean="0"/>
              <a:t>USDA-NRCS, 1954</a:t>
            </a:r>
            <a:r>
              <a:rPr lang="fr-FR" sz="1200" dirty="0"/>
              <a:t>, e </a:t>
            </a:r>
            <a:r>
              <a:rPr lang="pt-PT" sz="1200" dirty="0" smtClean="0"/>
              <a:t>Das</a:t>
            </a:r>
            <a:r>
              <a:rPr lang="pt-PT" sz="1200" dirty="0"/>
              <a:t>, 2010) (</a:t>
            </a:r>
            <a:r>
              <a:rPr lang="pt-PT" sz="1200" dirty="0" smtClean="0"/>
              <a:t>continuação)</a:t>
            </a:r>
            <a:endParaRPr lang="en-US" sz="1200" dirty="0"/>
          </a:p>
        </p:txBody>
      </p:sp>
      <p:graphicFrame>
        <p:nvGraphicFramePr>
          <p:cNvPr id="5" name="Table 4"/>
          <p:cNvGraphicFramePr>
            <a:graphicFrameLocks noGrp="1"/>
          </p:cNvGraphicFramePr>
          <p:nvPr>
            <p:extLst>
              <p:ext uri="{D42A27DB-BD31-4B8C-83A1-F6EECF244321}">
                <p14:modId xmlns:p14="http://schemas.microsoft.com/office/powerpoint/2010/main" val="288971767"/>
              </p:ext>
            </p:extLst>
          </p:nvPr>
        </p:nvGraphicFramePr>
        <p:xfrm>
          <a:off x="1670824" y="766455"/>
          <a:ext cx="5760000" cy="4697750"/>
        </p:xfrm>
        <a:graphic>
          <a:graphicData uri="http://schemas.openxmlformats.org/drawingml/2006/table">
            <a:tbl>
              <a:tblPr firstRow="1" bandRow="1"/>
              <a:tblGrid>
                <a:gridCol w="2880000"/>
                <a:gridCol w="2880000"/>
              </a:tblGrid>
              <a:tr h="259521">
                <a:tc gridSpan="2">
                  <a:txBody>
                    <a:bodyPr/>
                    <a:lstStyle/>
                    <a:p>
                      <a:pPr marL="179705" algn="ctr">
                        <a:lnSpc>
                          <a:spcPct val="115000"/>
                        </a:lnSpc>
                        <a:spcAft>
                          <a:spcPts val="0"/>
                        </a:spcAft>
                      </a:pPr>
                      <a:r>
                        <a:rPr lang="pt-PT" sz="1000" b="1" dirty="0">
                          <a:effectLst/>
                          <a:latin typeface="Arial"/>
                          <a:ea typeface="Times New Roman"/>
                          <a:cs typeface="Times New Roman"/>
                        </a:rPr>
                        <a:t>Barragens de material vivo entrançado</a:t>
                      </a:r>
                      <a:endParaRPr lang="pt-PT" sz="1000" dirty="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PT"/>
                    </a:p>
                  </a:txBody>
                  <a:tcPr/>
                </a:tc>
              </a:tr>
              <a:tr h="259521">
                <a:tc>
                  <a:txBody>
                    <a:bodyPr/>
                    <a:lstStyle/>
                    <a:p>
                      <a:pPr algn="ctr">
                        <a:lnSpc>
                          <a:spcPct val="115000"/>
                        </a:lnSpc>
                        <a:spcAft>
                          <a:spcPts val="0"/>
                        </a:spcAft>
                      </a:pPr>
                      <a:r>
                        <a:rPr lang="pt-PT" sz="1000" b="1" dirty="0">
                          <a:effectLst/>
                          <a:latin typeface="Arial"/>
                          <a:ea typeface="Times New Roman"/>
                          <a:cs typeface="Times New Roman"/>
                        </a:rPr>
                        <a:t>Adequação</a:t>
                      </a:r>
                      <a:endParaRPr lang="pt-PT" sz="1000" dirty="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lnSpc>
                          <a:spcPct val="115000"/>
                        </a:lnSpc>
                        <a:spcAft>
                          <a:spcPts val="0"/>
                        </a:spcAft>
                      </a:pPr>
                      <a:r>
                        <a:rPr lang="pt-PT" sz="1000" b="1" dirty="0">
                          <a:effectLst/>
                          <a:latin typeface="Arial"/>
                          <a:ea typeface="Times New Roman"/>
                          <a:cs typeface="Times New Roman"/>
                        </a:rPr>
                        <a:t>Forma</a:t>
                      </a:r>
                      <a:endParaRPr lang="pt-PT" sz="1000" dirty="0">
                        <a:effectLst/>
                        <a:latin typeface="Arial"/>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63637">
                <a:tc>
                  <a:txBody>
                    <a:bodyPr/>
                    <a:lstStyle/>
                    <a:p>
                      <a:pPr marL="18415" algn="just">
                        <a:lnSpc>
                          <a:spcPct val="115000"/>
                        </a:lnSpc>
                        <a:spcAft>
                          <a:spcPts val="0"/>
                        </a:spcAft>
                      </a:pPr>
                      <a:r>
                        <a:rPr lang="pt-PT" sz="1000" dirty="0">
                          <a:effectLst/>
                          <a:latin typeface="Arial"/>
                          <a:ea typeface="Times New Roman"/>
                          <a:cs typeface="Times New Roman"/>
                        </a:rPr>
                        <a:t>Pequenas ravinas com declives moderados e bacias de apanhamento muito pequenas. O solo da ravina deve permitir o encastramento das estacas para fixar a barragem.</a:t>
                      </a:r>
                    </a:p>
                  </a:txBody>
                  <a:tcPr marL="83492" marR="83492" marT="41746" marB="41746"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marR="179705" algn="just">
                        <a:lnSpc>
                          <a:spcPct val="115000"/>
                        </a:lnSpc>
                        <a:spcAft>
                          <a:spcPts val="0"/>
                        </a:spcAft>
                      </a:pPr>
                      <a:r>
                        <a:rPr lang="pt-PT" sz="1000" dirty="0">
                          <a:effectLst/>
                          <a:latin typeface="Arial"/>
                          <a:ea typeface="Times New Roman"/>
                          <a:cs typeface="Times New Roman"/>
                        </a:rPr>
                        <a:t>O centro deve ficar mais baixo que os lados para que estes não sejam submergidos. A parte central funciona como um descarregador.</a:t>
                      </a: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521">
                <a:tc gridSpan="2">
                  <a:txBody>
                    <a:bodyPr/>
                    <a:lstStyle/>
                    <a:p>
                      <a:pPr marL="179705" algn="ctr">
                        <a:lnSpc>
                          <a:spcPct val="115000"/>
                        </a:lnSpc>
                        <a:spcAft>
                          <a:spcPts val="0"/>
                        </a:spcAft>
                      </a:pPr>
                      <a:r>
                        <a:rPr lang="pt-PT" sz="1000" b="1">
                          <a:effectLst/>
                          <a:latin typeface="Arial"/>
                          <a:ea typeface="Times New Roman"/>
                          <a:cs typeface="Times New Roman"/>
                        </a:rPr>
                        <a:t>Características</a:t>
                      </a:r>
                      <a:endParaRPr lang="pt-PT" sz="100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PT"/>
                    </a:p>
                  </a:txBody>
                  <a:tcPr/>
                </a:tc>
              </a:tr>
              <a:tr h="2520000">
                <a:tc>
                  <a:txBody>
                    <a:bodyPr/>
                    <a:lstStyle/>
                    <a:p>
                      <a:pPr marL="18415" algn="l">
                        <a:lnSpc>
                          <a:spcPct val="115000"/>
                        </a:lnSpc>
                        <a:spcAft>
                          <a:spcPts val="0"/>
                        </a:spcAft>
                      </a:pPr>
                      <a:endParaRPr lang="pt-PT" sz="1000" dirty="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lnSpc>
                          <a:spcPct val="115000"/>
                        </a:lnSpc>
                        <a:spcAft>
                          <a:spcPts val="0"/>
                        </a:spcAft>
                      </a:pPr>
                      <a:endParaRPr lang="pt-PT" sz="1000">
                        <a:effectLst/>
                        <a:latin typeface="Arial"/>
                        <a:ea typeface="Times New Roman"/>
                        <a:cs typeface="Arial"/>
                      </a:endParaRPr>
                    </a:p>
                  </a:txBody>
                  <a:tcPr marL="0" marR="0" marT="0"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550">
                <a:tc gridSpan="2">
                  <a:txBody>
                    <a:bodyPr/>
                    <a:lstStyle/>
                    <a:p>
                      <a:pPr marL="0" indent="0" algn="l">
                        <a:lnSpc>
                          <a:spcPct val="115000"/>
                        </a:lnSpc>
                        <a:spcAft>
                          <a:spcPts val="0"/>
                        </a:spcAft>
                      </a:pPr>
                      <a:r>
                        <a:rPr lang="pt-PT" sz="1000" dirty="0">
                          <a:effectLst/>
                          <a:latin typeface="Arial"/>
                          <a:ea typeface="Times New Roman"/>
                          <a:cs typeface="Arial"/>
                        </a:rPr>
                        <a:t>As margens da ravina ao lado da barragem devem ficar com um declive não erosivo. Podem ser de barreira simples (figura acima) ou dupla.</a:t>
                      </a:r>
                      <a:endParaRPr lang="pt-PT" sz="1000" dirty="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PT"/>
                    </a:p>
                  </a:txBody>
                  <a:tcPr/>
                </a:tc>
              </a:tr>
            </a:tbl>
          </a:graphicData>
        </a:graphic>
      </p:graphicFrame>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262" y="3088753"/>
            <a:ext cx="269557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253" y="2606792"/>
            <a:ext cx="2695575"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73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6875" y="240096"/>
            <a:ext cx="5791760" cy="523220"/>
          </a:xfrm>
          <a:prstGeom prst="rect">
            <a:avLst/>
          </a:prstGeom>
          <a:solidFill>
            <a:srgbClr val="FFFFCC"/>
          </a:solidFill>
        </p:spPr>
        <p:txBody>
          <a:bodyPr wrap="square" rtlCol="0">
            <a:spAutoFit/>
          </a:bodyPr>
          <a:lstStyle/>
          <a:p>
            <a:pPr algn="just"/>
            <a:r>
              <a:rPr lang="en-US" sz="1400" b="1" dirty="0" err="1" smtClean="0"/>
              <a:t>Quadro</a:t>
            </a:r>
            <a:r>
              <a:rPr lang="en-US" sz="1400" b="1" dirty="0" smtClean="0"/>
              <a:t> 13.5 </a:t>
            </a:r>
            <a:r>
              <a:rPr lang="pt-PT" sz="1400" dirty="0"/>
              <a:t>Algumas das barragens mais </a:t>
            </a:r>
            <a:r>
              <a:rPr lang="pt-PT" sz="1400" dirty="0" smtClean="0"/>
              <a:t>utilizadas no controlo de ravinas </a:t>
            </a:r>
            <a:r>
              <a:rPr lang="pt-PT" sz="1200" dirty="0"/>
              <a:t>(Fonte: </a:t>
            </a:r>
            <a:r>
              <a:rPr lang="fr-FR" sz="1200" dirty="0" smtClean="0"/>
              <a:t>USDA-NRCS, 1954</a:t>
            </a:r>
            <a:r>
              <a:rPr lang="fr-FR" sz="1200" dirty="0"/>
              <a:t>, e </a:t>
            </a:r>
            <a:r>
              <a:rPr lang="pt-PT" sz="1200" dirty="0" smtClean="0"/>
              <a:t>Das</a:t>
            </a:r>
            <a:r>
              <a:rPr lang="pt-PT" sz="1200" dirty="0"/>
              <a:t>, 2010) (</a:t>
            </a:r>
            <a:r>
              <a:rPr lang="pt-PT" sz="1200" dirty="0" smtClean="0"/>
              <a:t>continuação)</a:t>
            </a:r>
            <a:endParaRPr lang="en-US" sz="1200" dirty="0"/>
          </a:p>
        </p:txBody>
      </p:sp>
      <p:graphicFrame>
        <p:nvGraphicFramePr>
          <p:cNvPr id="5" name="Table 4"/>
          <p:cNvGraphicFramePr>
            <a:graphicFrameLocks noGrp="1"/>
          </p:cNvGraphicFramePr>
          <p:nvPr>
            <p:extLst>
              <p:ext uri="{D42A27DB-BD31-4B8C-83A1-F6EECF244321}">
                <p14:modId xmlns:p14="http://schemas.microsoft.com/office/powerpoint/2010/main" val="4237919105"/>
              </p:ext>
            </p:extLst>
          </p:nvPr>
        </p:nvGraphicFramePr>
        <p:xfrm>
          <a:off x="1670824" y="766455"/>
          <a:ext cx="5760000" cy="4982269"/>
        </p:xfrm>
        <a:graphic>
          <a:graphicData uri="http://schemas.openxmlformats.org/drawingml/2006/table">
            <a:tbl>
              <a:tblPr firstRow="1" bandRow="1"/>
              <a:tblGrid>
                <a:gridCol w="2880000"/>
                <a:gridCol w="2880000"/>
              </a:tblGrid>
              <a:tr h="259521">
                <a:tc gridSpan="2">
                  <a:txBody>
                    <a:bodyPr/>
                    <a:lstStyle/>
                    <a:p>
                      <a:pPr marL="179705" algn="ctr">
                        <a:lnSpc>
                          <a:spcPct val="115000"/>
                        </a:lnSpc>
                        <a:spcAft>
                          <a:spcPts val="0"/>
                        </a:spcAft>
                      </a:pPr>
                      <a:r>
                        <a:rPr lang="pt-PT" sz="1000" b="1" dirty="0" smtClean="0">
                          <a:effectLst/>
                          <a:latin typeface="+mn-lt"/>
                          <a:ea typeface="Times New Roman"/>
                          <a:cs typeface="Times New Roman"/>
                        </a:rPr>
                        <a:t>Barragem de pedra seca</a:t>
                      </a:r>
                      <a:endParaRPr lang="pt-PT" sz="1000" dirty="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PT"/>
                    </a:p>
                  </a:txBody>
                  <a:tcPr/>
                </a:tc>
              </a:tr>
              <a:tr h="259521">
                <a:tc>
                  <a:txBody>
                    <a:bodyPr/>
                    <a:lstStyle/>
                    <a:p>
                      <a:pPr algn="ctr">
                        <a:lnSpc>
                          <a:spcPct val="115000"/>
                        </a:lnSpc>
                        <a:spcAft>
                          <a:spcPts val="0"/>
                        </a:spcAft>
                      </a:pPr>
                      <a:r>
                        <a:rPr lang="pt-PT" sz="1000" b="1" dirty="0">
                          <a:effectLst/>
                          <a:latin typeface="Arial"/>
                          <a:ea typeface="Times New Roman"/>
                          <a:cs typeface="Times New Roman"/>
                        </a:rPr>
                        <a:t>Adequação</a:t>
                      </a:r>
                      <a:endParaRPr lang="pt-PT" sz="1000" dirty="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lnSpc>
                          <a:spcPct val="115000"/>
                        </a:lnSpc>
                        <a:spcAft>
                          <a:spcPts val="0"/>
                        </a:spcAft>
                      </a:pPr>
                      <a:r>
                        <a:rPr lang="pt-PT" sz="1000" b="1" dirty="0">
                          <a:effectLst/>
                          <a:latin typeface="Arial"/>
                          <a:ea typeface="Times New Roman"/>
                          <a:cs typeface="Times New Roman"/>
                        </a:rPr>
                        <a:t>Forma</a:t>
                      </a:r>
                      <a:endParaRPr lang="pt-PT" sz="1000" dirty="0">
                        <a:effectLst/>
                        <a:latin typeface="Arial"/>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63637">
                <a:tc>
                  <a:txBody>
                    <a:bodyPr/>
                    <a:lstStyle/>
                    <a:p>
                      <a:pPr marL="18415" algn="just">
                        <a:lnSpc>
                          <a:spcPct val="115000"/>
                        </a:lnSpc>
                        <a:spcAft>
                          <a:spcPts val="0"/>
                        </a:spcAft>
                      </a:pPr>
                      <a:r>
                        <a:rPr lang="pt-PT" sz="1100" dirty="0">
                          <a:effectLst/>
                          <a:latin typeface="Arial"/>
                          <a:ea typeface="Times New Roman"/>
                          <a:cs typeface="Times New Roman"/>
                        </a:rPr>
                        <a:t>Ravinas com bacias de apanhamento pequenas a médias e em zonas com abundância de pedra. Estrutura </a:t>
                      </a:r>
                      <a:r>
                        <a:rPr lang="pt-PT" sz="1100" dirty="0" err="1">
                          <a:effectLst/>
                          <a:latin typeface="Arial"/>
                          <a:ea typeface="Times New Roman"/>
                          <a:cs typeface="Times New Roman"/>
                        </a:rPr>
                        <a:t>semi-permanente</a:t>
                      </a:r>
                      <a:r>
                        <a:rPr lang="pt-PT" sz="1100" dirty="0">
                          <a:effectLst/>
                          <a:latin typeface="Arial"/>
                          <a:ea typeface="Times New Roman"/>
                          <a:cs typeface="Times New Roman"/>
                        </a:rPr>
                        <a:t>. Devem utilizar-se pedras achatadas, caso contrário devem ser presas com arames (</a:t>
                      </a:r>
                      <a:r>
                        <a:rPr lang="pt-PT" sz="1100" dirty="0" err="1">
                          <a:effectLst/>
                          <a:latin typeface="Arial"/>
                          <a:ea typeface="Times New Roman"/>
                          <a:cs typeface="Times New Roman"/>
                        </a:rPr>
                        <a:t>gabióes</a:t>
                      </a:r>
                      <a:r>
                        <a:rPr lang="pt-PT" sz="1100" dirty="0">
                          <a:effectLst/>
                          <a:latin typeface="Arial"/>
                          <a:ea typeface="Times New Roman"/>
                          <a:cs typeface="Times New Roman"/>
                        </a:rPr>
                        <a:t>).</a:t>
                      </a:r>
                    </a:p>
                  </a:txBody>
                  <a:tcPr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marR="179705" algn="just">
                        <a:lnSpc>
                          <a:spcPct val="115000"/>
                        </a:lnSpc>
                        <a:spcAft>
                          <a:spcPts val="0"/>
                        </a:spcAft>
                      </a:pPr>
                      <a:r>
                        <a:rPr lang="pt-PT" sz="1100" dirty="0">
                          <a:effectLst/>
                          <a:latin typeface="Arial"/>
                          <a:ea typeface="Times New Roman"/>
                          <a:cs typeface="Times New Roman"/>
                        </a:rPr>
                        <a:t>Dispõem de um descarregador. Estrutura recta.</a:t>
                      </a: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521">
                <a:tc gridSpan="2">
                  <a:txBody>
                    <a:bodyPr/>
                    <a:lstStyle/>
                    <a:p>
                      <a:pPr marL="179705" algn="ctr">
                        <a:lnSpc>
                          <a:spcPct val="115000"/>
                        </a:lnSpc>
                        <a:spcAft>
                          <a:spcPts val="0"/>
                        </a:spcAft>
                      </a:pPr>
                      <a:r>
                        <a:rPr lang="pt-PT" sz="1000" b="1">
                          <a:effectLst/>
                          <a:latin typeface="Arial"/>
                          <a:ea typeface="Times New Roman"/>
                          <a:cs typeface="Times New Roman"/>
                        </a:rPr>
                        <a:t>Características</a:t>
                      </a:r>
                      <a:endParaRPr lang="pt-PT" sz="100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PT"/>
                    </a:p>
                  </a:txBody>
                  <a:tcPr/>
                </a:tc>
              </a:tr>
              <a:tr h="2520000">
                <a:tc>
                  <a:txBody>
                    <a:bodyPr/>
                    <a:lstStyle/>
                    <a:p>
                      <a:pPr marL="18415" algn="l">
                        <a:lnSpc>
                          <a:spcPct val="115000"/>
                        </a:lnSpc>
                        <a:spcAft>
                          <a:spcPts val="0"/>
                        </a:spcAft>
                      </a:pPr>
                      <a:endParaRPr lang="pt-PT" sz="1000" dirty="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lnSpc>
                          <a:spcPct val="115000"/>
                        </a:lnSpc>
                        <a:spcAft>
                          <a:spcPts val="0"/>
                        </a:spcAft>
                      </a:pPr>
                      <a:endParaRPr lang="pt-PT" sz="1000">
                        <a:effectLst/>
                        <a:latin typeface="Arial"/>
                        <a:ea typeface="Times New Roman"/>
                        <a:cs typeface="Arial"/>
                      </a:endParaRPr>
                    </a:p>
                  </a:txBody>
                  <a:tcPr marL="0" marR="0" marT="0"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550">
                <a:tc gridSpan="2">
                  <a:txBody>
                    <a:bodyPr/>
                    <a:lstStyle/>
                    <a:p>
                      <a:pPr marL="0" indent="0" algn="ctr">
                        <a:lnSpc>
                          <a:spcPct val="115000"/>
                        </a:lnSpc>
                        <a:spcAft>
                          <a:spcPts val="0"/>
                        </a:spcAft>
                      </a:pPr>
                      <a:r>
                        <a:rPr lang="pt-PT" sz="1000" dirty="0" smtClean="0">
                          <a:effectLst/>
                          <a:latin typeface="Arial"/>
                          <a:ea typeface="Times New Roman"/>
                          <a:cs typeface="Arial"/>
                        </a:rPr>
                        <a:t>As margens da ravina ao lado da barragem devem ficar com um declive não erosivo.</a:t>
                      </a:r>
                      <a:endParaRPr lang="pt-PT" sz="1000" dirty="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PT"/>
                    </a:p>
                  </a:txBody>
                  <a:tcPr/>
                </a:tc>
              </a:tr>
            </a:tbl>
          </a:graphicData>
        </a:graphic>
      </p:graphicFrame>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1863588" y="2909374"/>
            <a:ext cx="5399405" cy="2310765"/>
          </a:xfrm>
          <a:prstGeom prst="rect">
            <a:avLst/>
          </a:prstGeom>
          <a:noFill/>
          <a:ln>
            <a:noFill/>
          </a:ln>
        </p:spPr>
      </p:pic>
    </p:spTree>
    <p:extLst>
      <p:ext uri="{BB962C8B-B14F-4D97-AF65-F5344CB8AC3E}">
        <p14:creationId xmlns:p14="http://schemas.microsoft.com/office/powerpoint/2010/main" val="129984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35722" y="553633"/>
            <a:ext cx="3888000" cy="523220"/>
          </a:xfrm>
          <a:prstGeom prst="rect">
            <a:avLst/>
          </a:prstGeom>
          <a:solidFill>
            <a:srgbClr val="FFFFCC"/>
          </a:solidFill>
        </p:spPr>
        <p:txBody>
          <a:bodyPr wrap="square" rtlCol="0">
            <a:spAutoFit/>
          </a:bodyPr>
          <a:lstStyle/>
          <a:p>
            <a:pPr algn="just"/>
            <a:r>
              <a:rPr lang="en-US" sz="1400" b="1" dirty="0" err="1"/>
              <a:t>Quadro</a:t>
            </a:r>
            <a:r>
              <a:rPr lang="en-US" sz="1400" b="1" dirty="0"/>
              <a:t> </a:t>
            </a:r>
            <a:r>
              <a:rPr lang="en-US" sz="1400" b="1" dirty="0" smtClean="0"/>
              <a:t>13.1 </a:t>
            </a:r>
            <a:r>
              <a:rPr lang="pt-PT" sz="1400" dirty="0"/>
              <a:t>Classificação de ravinas segundo a dimensão </a:t>
            </a:r>
            <a:r>
              <a:rPr lang="pt-PT" sz="1200" dirty="0"/>
              <a:t>(Fonte: FAO, 1986)</a:t>
            </a:r>
            <a:endParaRPr lang="en-US" sz="1200" dirty="0"/>
          </a:p>
        </p:txBody>
      </p:sp>
      <p:graphicFrame>
        <p:nvGraphicFramePr>
          <p:cNvPr id="4" name="Table 3"/>
          <p:cNvGraphicFramePr>
            <a:graphicFrameLocks noGrp="1"/>
          </p:cNvGraphicFramePr>
          <p:nvPr>
            <p:extLst>
              <p:ext uri="{D42A27DB-BD31-4B8C-83A1-F6EECF244321}">
                <p14:modId xmlns:p14="http://schemas.microsoft.com/office/powerpoint/2010/main" val="1767273128"/>
              </p:ext>
            </p:extLst>
          </p:nvPr>
        </p:nvGraphicFramePr>
        <p:xfrm>
          <a:off x="2677410" y="1082453"/>
          <a:ext cx="3851635" cy="1404285"/>
        </p:xfrm>
        <a:graphic>
          <a:graphicData uri="http://schemas.openxmlformats.org/drawingml/2006/table">
            <a:tbl>
              <a:tblPr firstRow="1" bandRow="1"/>
              <a:tblGrid>
                <a:gridCol w="863600"/>
                <a:gridCol w="1296035"/>
                <a:gridCol w="1692000"/>
              </a:tblGrid>
              <a:tr h="648000">
                <a:tc>
                  <a:txBody>
                    <a:bodyPr/>
                    <a:lstStyle/>
                    <a:p>
                      <a:pPr algn="l">
                        <a:lnSpc>
                          <a:spcPct val="115000"/>
                        </a:lnSpc>
                        <a:spcAft>
                          <a:spcPts val="0"/>
                        </a:spcAft>
                      </a:pPr>
                      <a:r>
                        <a:rPr lang="pt-PT" sz="1400" b="1" dirty="0">
                          <a:solidFill>
                            <a:schemeClr val="bg1"/>
                          </a:solidFill>
                          <a:effectLst/>
                          <a:latin typeface="Arial"/>
                          <a:ea typeface="Times New Roman"/>
                          <a:cs typeface="Times New Roman"/>
                        </a:rPr>
                        <a:t>Classe</a:t>
                      </a:r>
                      <a:endParaRPr lang="pt-PT" sz="1400" dirty="0">
                        <a:solidFill>
                          <a:schemeClr val="bg1"/>
                        </a:solidFill>
                        <a:effectLst/>
                        <a:latin typeface="Arial"/>
                        <a:ea typeface="Times New Roman"/>
                        <a:cs typeface="Times New Roman"/>
                      </a:endParaRPr>
                    </a:p>
                  </a:txBody>
                  <a:tcPr marL="68580" marR="68580" marT="0" marB="0" anchor="ctr">
                    <a:lnL w="12700" cap="flat" cmpd="sng" algn="ctr">
                      <a:solidFill>
                        <a:srgbClr val="0000FF"/>
                      </a:solidFill>
                      <a:prstDash val="solid"/>
                      <a:round/>
                      <a:headEnd type="none" w="med" len="med"/>
                      <a:tailEnd type="none" w="med" len="med"/>
                    </a:lnL>
                    <a:lnR>
                      <a:noFill/>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rgbClr val="0000FF"/>
                    </a:solidFill>
                  </a:tcPr>
                </a:tc>
                <a:tc>
                  <a:txBody>
                    <a:bodyPr/>
                    <a:lstStyle/>
                    <a:p>
                      <a:pPr algn="ctr">
                        <a:lnSpc>
                          <a:spcPct val="115000"/>
                        </a:lnSpc>
                        <a:spcAft>
                          <a:spcPts val="0"/>
                        </a:spcAft>
                      </a:pPr>
                      <a:r>
                        <a:rPr lang="pt-PT" sz="1400" b="1" dirty="0">
                          <a:solidFill>
                            <a:schemeClr val="bg1"/>
                          </a:solidFill>
                          <a:effectLst/>
                          <a:latin typeface="Arial"/>
                          <a:ea typeface="Times New Roman"/>
                          <a:cs typeface="Times New Roman"/>
                        </a:rPr>
                        <a:t>Profundidade</a:t>
                      </a:r>
                      <a:endParaRPr lang="pt-PT" sz="1400" dirty="0">
                        <a:solidFill>
                          <a:schemeClr val="bg1"/>
                        </a:solidFill>
                        <a:effectLst/>
                        <a:latin typeface="Arial"/>
                        <a:ea typeface="Times New Roman"/>
                        <a:cs typeface="Times New Roman"/>
                      </a:endParaRPr>
                    </a:p>
                    <a:p>
                      <a:pPr algn="ctr">
                        <a:lnSpc>
                          <a:spcPct val="115000"/>
                        </a:lnSpc>
                        <a:spcAft>
                          <a:spcPts val="0"/>
                        </a:spcAft>
                      </a:pPr>
                      <a:r>
                        <a:rPr lang="pt-PT" sz="1400" b="1" dirty="0">
                          <a:solidFill>
                            <a:schemeClr val="bg1"/>
                          </a:solidFill>
                          <a:effectLst/>
                          <a:latin typeface="Arial"/>
                          <a:ea typeface="Times New Roman"/>
                          <a:cs typeface="Times New Roman"/>
                        </a:rPr>
                        <a:t>(m)</a:t>
                      </a:r>
                      <a:endParaRPr lang="pt-PT" sz="1400" dirty="0">
                        <a:solidFill>
                          <a:schemeClr val="bg1"/>
                        </a:solidFill>
                        <a:effectLst/>
                        <a:latin typeface="Arial"/>
                        <a:ea typeface="Times New Roman"/>
                        <a:cs typeface="Times New Roman"/>
                      </a:endParaRPr>
                    </a:p>
                  </a:txBody>
                  <a:tcPr marL="68580" marR="68580" marT="0" marB="0" anchor="ctr">
                    <a:lnL>
                      <a:noFill/>
                    </a:lnL>
                    <a:lnR>
                      <a:noFill/>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rgbClr val="0000FF"/>
                    </a:solidFill>
                  </a:tcPr>
                </a:tc>
                <a:tc>
                  <a:txBody>
                    <a:bodyPr/>
                    <a:lstStyle/>
                    <a:p>
                      <a:pPr algn="ctr">
                        <a:lnSpc>
                          <a:spcPct val="115000"/>
                        </a:lnSpc>
                        <a:spcAft>
                          <a:spcPts val="0"/>
                        </a:spcAft>
                      </a:pPr>
                      <a:r>
                        <a:rPr lang="pt-PT" sz="1400" b="1" dirty="0">
                          <a:solidFill>
                            <a:schemeClr val="bg1"/>
                          </a:solidFill>
                          <a:effectLst/>
                          <a:latin typeface="Arial"/>
                          <a:ea typeface="Times New Roman"/>
                          <a:cs typeface="Times New Roman"/>
                        </a:rPr>
                        <a:t>Área de drenagem</a:t>
                      </a:r>
                      <a:endParaRPr lang="pt-PT" sz="1400" dirty="0">
                        <a:solidFill>
                          <a:schemeClr val="bg1"/>
                        </a:solidFill>
                        <a:effectLst/>
                        <a:latin typeface="Arial"/>
                        <a:ea typeface="Times New Roman"/>
                        <a:cs typeface="Times New Roman"/>
                      </a:endParaRPr>
                    </a:p>
                    <a:p>
                      <a:pPr algn="ctr">
                        <a:lnSpc>
                          <a:spcPct val="115000"/>
                        </a:lnSpc>
                        <a:spcAft>
                          <a:spcPts val="0"/>
                        </a:spcAft>
                      </a:pPr>
                      <a:r>
                        <a:rPr lang="pt-PT" sz="1400" b="1" dirty="0">
                          <a:solidFill>
                            <a:schemeClr val="bg1"/>
                          </a:solidFill>
                          <a:effectLst/>
                          <a:latin typeface="Arial"/>
                          <a:ea typeface="Times New Roman"/>
                          <a:cs typeface="Times New Roman"/>
                        </a:rPr>
                        <a:t>(</a:t>
                      </a:r>
                      <a:r>
                        <a:rPr lang="pt-PT" sz="1400" b="1" dirty="0" err="1">
                          <a:solidFill>
                            <a:schemeClr val="bg1"/>
                          </a:solidFill>
                          <a:effectLst/>
                          <a:latin typeface="Arial"/>
                          <a:ea typeface="Times New Roman"/>
                          <a:cs typeface="Times New Roman"/>
                        </a:rPr>
                        <a:t>ha</a:t>
                      </a:r>
                      <a:r>
                        <a:rPr lang="pt-PT" sz="1400" b="1" dirty="0">
                          <a:solidFill>
                            <a:schemeClr val="bg1"/>
                          </a:solidFill>
                          <a:effectLst/>
                          <a:latin typeface="Arial"/>
                          <a:ea typeface="Times New Roman"/>
                          <a:cs typeface="Times New Roman"/>
                        </a:rPr>
                        <a:t>)</a:t>
                      </a:r>
                      <a:endParaRPr lang="pt-PT" sz="1400" dirty="0">
                        <a:solidFill>
                          <a:schemeClr val="bg1"/>
                        </a:solidFill>
                        <a:effectLst/>
                        <a:latin typeface="Arial"/>
                        <a:ea typeface="Times New Roman"/>
                        <a:cs typeface="Times New Roman"/>
                      </a:endParaRPr>
                    </a:p>
                  </a:txBody>
                  <a:tcPr marL="68580" marR="68580" marT="0" marB="0" anchor="ctr">
                    <a:lnL>
                      <a:noFill/>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rgbClr val="0000FF"/>
                    </a:solidFill>
                  </a:tcPr>
                </a:tc>
              </a:tr>
              <a:tr h="252095">
                <a:tc>
                  <a:txBody>
                    <a:bodyPr/>
                    <a:lstStyle/>
                    <a:p>
                      <a:pPr algn="l">
                        <a:lnSpc>
                          <a:spcPct val="115000"/>
                        </a:lnSpc>
                        <a:spcAft>
                          <a:spcPts val="0"/>
                        </a:spcAft>
                      </a:pPr>
                      <a:r>
                        <a:rPr lang="pt-PT" sz="1400" dirty="0">
                          <a:effectLst/>
                          <a:latin typeface="Arial"/>
                          <a:ea typeface="Times New Roman"/>
                          <a:cs typeface="Times New Roman"/>
                        </a:rPr>
                        <a:t>Pequena</a:t>
                      </a:r>
                    </a:p>
                  </a:txBody>
                  <a:tcPr marL="68580" marR="68580" marT="0" marB="0" anchor="ctr">
                    <a:lnL w="12700" cap="flat" cmpd="sng" algn="ctr">
                      <a:solidFill>
                        <a:srgbClr val="0000FF"/>
                      </a:solidFill>
                      <a:prstDash val="solid"/>
                      <a:round/>
                      <a:headEnd type="none" w="med" len="med"/>
                      <a:tailEnd type="none" w="med" len="med"/>
                    </a:lnL>
                    <a:lnR>
                      <a:noFill/>
                    </a:lnR>
                    <a:lnT w="12700" cap="flat" cmpd="sng" algn="ctr">
                      <a:solidFill>
                        <a:srgbClr val="0000FF"/>
                      </a:solidFill>
                      <a:prstDash val="solid"/>
                      <a:round/>
                      <a:headEnd type="none" w="med" len="med"/>
                      <a:tailEnd type="none" w="med" len="med"/>
                    </a:lnT>
                    <a:lnB>
                      <a:noFill/>
                    </a:lnB>
                  </a:tcPr>
                </a:tc>
                <a:tc>
                  <a:txBody>
                    <a:bodyPr/>
                    <a:lstStyle/>
                    <a:p>
                      <a:pPr algn="ctr">
                        <a:lnSpc>
                          <a:spcPct val="115000"/>
                        </a:lnSpc>
                        <a:spcAft>
                          <a:spcPts val="0"/>
                        </a:spcAft>
                      </a:pPr>
                      <a:r>
                        <a:rPr lang="pt-PT" sz="1400">
                          <a:effectLst/>
                          <a:latin typeface="Arial"/>
                          <a:ea typeface="Times New Roman"/>
                          <a:cs typeface="Times New Roman"/>
                        </a:rPr>
                        <a:t>&lt; 1</a:t>
                      </a:r>
                    </a:p>
                  </a:txBody>
                  <a:tcPr marL="68580" marR="68580" marT="0" marB="0" anchor="ctr">
                    <a:lnL>
                      <a:noFill/>
                    </a:lnL>
                    <a:lnR>
                      <a:noFill/>
                    </a:lnR>
                    <a:lnT w="12700" cap="flat" cmpd="sng" algn="ctr">
                      <a:solidFill>
                        <a:srgbClr val="0000FF"/>
                      </a:solidFill>
                      <a:prstDash val="solid"/>
                      <a:round/>
                      <a:headEnd type="none" w="med" len="med"/>
                      <a:tailEnd type="none" w="med" len="med"/>
                    </a:lnT>
                    <a:lnB>
                      <a:noFill/>
                    </a:lnB>
                  </a:tcPr>
                </a:tc>
                <a:tc>
                  <a:txBody>
                    <a:bodyPr/>
                    <a:lstStyle/>
                    <a:p>
                      <a:pPr algn="ctr">
                        <a:lnSpc>
                          <a:spcPct val="115000"/>
                        </a:lnSpc>
                        <a:spcAft>
                          <a:spcPts val="0"/>
                        </a:spcAft>
                      </a:pPr>
                      <a:r>
                        <a:rPr lang="pt-PT" sz="1400">
                          <a:effectLst/>
                          <a:latin typeface="Arial"/>
                          <a:ea typeface="Times New Roman"/>
                          <a:cs typeface="Times New Roman"/>
                        </a:rPr>
                        <a:t>&lt; 2</a:t>
                      </a:r>
                    </a:p>
                  </a:txBody>
                  <a:tcPr marL="68580" marR="68580" marT="0" marB="0" anchor="ctr">
                    <a:lnL>
                      <a:noFill/>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a:noFill/>
                    </a:lnB>
                  </a:tcPr>
                </a:tc>
              </a:tr>
              <a:tr h="252095">
                <a:tc>
                  <a:txBody>
                    <a:bodyPr/>
                    <a:lstStyle/>
                    <a:p>
                      <a:pPr algn="l">
                        <a:lnSpc>
                          <a:spcPct val="115000"/>
                        </a:lnSpc>
                        <a:spcAft>
                          <a:spcPts val="0"/>
                        </a:spcAft>
                      </a:pPr>
                      <a:r>
                        <a:rPr lang="pt-PT" sz="1400" dirty="0">
                          <a:effectLst/>
                          <a:latin typeface="Arial"/>
                          <a:ea typeface="Times New Roman"/>
                          <a:cs typeface="Times New Roman"/>
                        </a:rPr>
                        <a:t>Média</a:t>
                      </a:r>
                    </a:p>
                  </a:txBody>
                  <a:tcPr marL="68580" marR="68580" marT="0" marB="0" anchor="ctr">
                    <a:lnL w="12700" cap="flat" cmpd="sng" algn="ctr">
                      <a:solidFill>
                        <a:srgbClr val="0000FF"/>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pt-PT" sz="1400" dirty="0">
                          <a:effectLst/>
                          <a:latin typeface="Arial"/>
                          <a:ea typeface="Times New Roman"/>
                          <a:cs typeface="Times New Roman"/>
                        </a:rPr>
                        <a:t>1 – 5</a:t>
                      </a:r>
                    </a:p>
                  </a:txBody>
                  <a:tcPr marL="68580" marR="68580" marT="0" marB="0" anchor="ctr">
                    <a:lnL>
                      <a:noFill/>
                    </a:lnL>
                    <a:lnR>
                      <a:noFill/>
                    </a:lnR>
                    <a:lnT>
                      <a:noFill/>
                    </a:lnT>
                    <a:lnB>
                      <a:noFill/>
                    </a:lnB>
                  </a:tcPr>
                </a:tc>
                <a:tc>
                  <a:txBody>
                    <a:bodyPr/>
                    <a:lstStyle/>
                    <a:p>
                      <a:pPr algn="ctr">
                        <a:lnSpc>
                          <a:spcPct val="115000"/>
                        </a:lnSpc>
                        <a:spcAft>
                          <a:spcPts val="0"/>
                        </a:spcAft>
                      </a:pPr>
                      <a:r>
                        <a:rPr lang="pt-PT" sz="1400">
                          <a:effectLst/>
                          <a:latin typeface="Arial"/>
                          <a:ea typeface="Times New Roman"/>
                          <a:cs typeface="Times New Roman"/>
                        </a:rPr>
                        <a:t>2 – 20</a:t>
                      </a:r>
                    </a:p>
                  </a:txBody>
                  <a:tcPr marL="68580" marR="68580" marT="0" marB="0" anchor="ctr">
                    <a:lnL>
                      <a:noFill/>
                    </a:lnL>
                    <a:lnR w="12700" cap="flat" cmpd="sng" algn="ctr">
                      <a:solidFill>
                        <a:srgbClr val="0000FF"/>
                      </a:solidFill>
                      <a:prstDash val="solid"/>
                      <a:round/>
                      <a:headEnd type="none" w="med" len="med"/>
                      <a:tailEnd type="none" w="med" len="med"/>
                    </a:lnR>
                    <a:lnT>
                      <a:noFill/>
                    </a:lnT>
                    <a:lnB>
                      <a:noFill/>
                    </a:lnB>
                  </a:tcPr>
                </a:tc>
              </a:tr>
              <a:tr h="252095">
                <a:tc>
                  <a:txBody>
                    <a:bodyPr/>
                    <a:lstStyle/>
                    <a:p>
                      <a:pPr algn="l">
                        <a:lnSpc>
                          <a:spcPct val="115000"/>
                        </a:lnSpc>
                        <a:spcAft>
                          <a:spcPts val="0"/>
                        </a:spcAft>
                      </a:pPr>
                      <a:r>
                        <a:rPr lang="pt-PT" sz="1400" dirty="0">
                          <a:effectLst/>
                          <a:latin typeface="Arial"/>
                          <a:ea typeface="Times New Roman"/>
                          <a:cs typeface="Times New Roman"/>
                        </a:rPr>
                        <a:t>Grande</a:t>
                      </a:r>
                    </a:p>
                  </a:txBody>
                  <a:tcPr marL="68580" marR="68580" marT="0" marB="0" anchor="ctr">
                    <a:lnL w="12700" cap="flat" cmpd="sng" algn="ctr">
                      <a:solidFill>
                        <a:srgbClr val="0000FF"/>
                      </a:solidFill>
                      <a:prstDash val="solid"/>
                      <a:round/>
                      <a:headEnd type="none" w="med" len="med"/>
                      <a:tailEnd type="none" w="med" len="med"/>
                    </a:lnL>
                    <a:lnR>
                      <a:noFill/>
                    </a:lnR>
                    <a:lnT>
                      <a:noFill/>
                    </a:lnT>
                    <a:lnB w="12700" cap="flat" cmpd="sng" algn="ctr">
                      <a:solidFill>
                        <a:srgbClr val="0000FF"/>
                      </a:solidFill>
                      <a:prstDash val="solid"/>
                      <a:round/>
                      <a:headEnd type="none" w="med" len="med"/>
                      <a:tailEnd type="none" w="med" len="med"/>
                    </a:lnB>
                  </a:tcPr>
                </a:tc>
                <a:tc>
                  <a:txBody>
                    <a:bodyPr/>
                    <a:lstStyle/>
                    <a:p>
                      <a:pPr algn="ctr">
                        <a:lnSpc>
                          <a:spcPct val="115000"/>
                        </a:lnSpc>
                        <a:spcAft>
                          <a:spcPts val="0"/>
                        </a:spcAft>
                      </a:pPr>
                      <a:r>
                        <a:rPr lang="pt-PT" sz="1400" dirty="0">
                          <a:effectLst/>
                          <a:latin typeface="Arial"/>
                          <a:ea typeface="Times New Roman"/>
                          <a:cs typeface="Times New Roman"/>
                        </a:rPr>
                        <a:t>&gt; 5</a:t>
                      </a:r>
                    </a:p>
                  </a:txBody>
                  <a:tcPr marL="68580" marR="68580" marT="0" marB="0" anchor="ctr">
                    <a:lnL>
                      <a:noFill/>
                    </a:lnL>
                    <a:lnR>
                      <a:noFill/>
                    </a:lnR>
                    <a:lnT>
                      <a:noFill/>
                    </a:lnT>
                    <a:lnB w="12700" cap="flat" cmpd="sng" algn="ctr">
                      <a:solidFill>
                        <a:srgbClr val="0000FF"/>
                      </a:solidFill>
                      <a:prstDash val="solid"/>
                      <a:round/>
                      <a:headEnd type="none" w="med" len="med"/>
                      <a:tailEnd type="none" w="med" len="med"/>
                    </a:lnB>
                  </a:tcPr>
                </a:tc>
                <a:tc>
                  <a:txBody>
                    <a:bodyPr/>
                    <a:lstStyle/>
                    <a:p>
                      <a:pPr algn="ctr">
                        <a:lnSpc>
                          <a:spcPct val="115000"/>
                        </a:lnSpc>
                        <a:spcAft>
                          <a:spcPts val="0"/>
                        </a:spcAft>
                      </a:pPr>
                      <a:r>
                        <a:rPr lang="pt-PT" sz="1400" dirty="0">
                          <a:effectLst/>
                          <a:latin typeface="Arial"/>
                          <a:ea typeface="Times New Roman"/>
                          <a:cs typeface="Times New Roman"/>
                        </a:rPr>
                        <a:t>&gt; 20</a:t>
                      </a:r>
                    </a:p>
                  </a:txBody>
                  <a:tcPr marL="68580" marR="68580" marT="0" marB="0" anchor="ctr">
                    <a:lnL>
                      <a:noFill/>
                    </a:lnL>
                    <a:lnR w="12700" cap="flat" cmpd="sng" algn="ctr">
                      <a:solidFill>
                        <a:srgbClr val="0000FF"/>
                      </a:solidFill>
                      <a:prstDash val="solid"/>
                      <a:round/>
                      <a:headEnd type="none" w="med" len="med"/>
                      <a:tailEnd type="none" w="med" len="med"/>
                    </a:lnR>
                    <a:lnT>
                      <a:noFill/>
                    </a:lnT>
                    <a:lnB w="12700" cap="flat" cmpd="sng" algn="ctr">
                      <a:solidFill>
                        <a:srgbClr val="0000FF"/>
                      </a:solidFill>
                      <a:prstDash val="solid"/>
                      <a:round/>
                      <a:headEnd type="none" w="med" len="med"/>
                      <a:tailEnd type="none" w="med" len="med"/>
                    </a:lnB>
                  </a:tcPr>
                </a:tc>
              </a:tr>
            </a:tbl>
          </a:graphicData>
        </a:graphic>
      </p:graphicFrame>
      <p:sp>
        <p:nvSpPr>
          <p:cNvPr id="5" name="TextBox 4"/>
          <p:cNvSpPr txBox="1"/>
          <p:nvPr/>
        </p:nvSpPr>
        <p:spPr>
          <a:xfrm>
            <a:off x="1968972" y="3240866"/>
            <a:ext cx="5184000" cy="523220"/>
          </a:xfrm>
          <a:prstGeom prst="rect">
            <a:avLst/>
          </a:prstGeom>
          <a:solidFill>
            <a:srgbClr val="FFFFCC"/>
          </a:solidFill>
        </p:spPr>
        <p:txBody>
          <a:bodyPr wrap="square" rtlCol="0">
            <a:spAutoFit/>
          </a:bodyPr>
          <a:lstStyle/>
          <a:p>
            <a:pPr algn="just"/>
            <a:r>
              <a:rPr lang="en-US" sz="1400" b="1" dirty="0" err="1"/>
              <a:t>Quadro</a:t>
            </a:r>
            <a:r>
              <a:rPr lang="en-US" sz="1400" b="1" dirty="0"/>
              <a:t> </a:t>
            </a:r>
            <a:r>
              <a:rPr lang="en-US" sz="1400" b="1" dirty="0" smtClean="0"/>
              <a:t>13.2 </a:t>
            </a:r>
            <a:r>
              <a:rPr lang="pt-PT" sz="1400" dirty="0"/>
              <a:t>Classificação de ravinas segundo a dimensão </a:t>
            </a:r>
            <a:r>
              <a:rPr lang="pt-PT" sz="1200" dirty="0"/>
              <a:t>(Fonte: Das, 2009)</a:t>
            </a:r>
            <a:endParaRPr lang="en-US" sz="1200" dirty="0"/>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2730558839"/>
                  </p:ext>
                </p:extLst>
              </p:nvPr>
            </p:nvGraphicFramePr>
            <p:xfrm>
              <a:off x="1968817" y="3768312"/>
              <a:ext cx="5181229" cy="2327148"/>
            </p:xfrm>
            <a:graphic>
              <a:graphicData uri="http://schemas.openxmlformats.org/drawingml/2006/table">
                <a:tbl>
                  <a:tblPr firstRow="1" bandRow="1"/>
                  <a:tblGrid>
                    <a:gridCol w="1404000"/>
                    <a:gridCol w="1332000"/>
                    <a:gridCol w="1077229"/>
                    <a:gridCol w="1368000"/>
                  </a:tblGrid>
                  <a:tr h="370840">
                    <a:tc>
                      <a:txBody>
                        <a:bodyPr/>
                        <a:lstStyle/>
                        <a:p>
                          <a:pPr algn="l">
                            <a:lnSpc>
                              <a:spcPct val="115000"/>
                            </a:lnSpc>
                            <a:spcAft>
                              <a:spcPts val="0"/>
                            </a:spcAft>
                          </a:pPr>
                          <a:r>
                            <a:rPr lang="pt-PT" sz="1400" b="1" dirty="0">
                              <a:solidFill>
                                <a:schemeClr val="bg1"/>
                              </a:solidFill>
                              <a:effectLst/>
                              <a:latin typeface="Arial"/>
                              <a:ea typeface="Times New Roman"/>
                              <a:cs typeface="Times New Roman"/>
                            </a:rPr>
                            <a:t>Classe</a:t>
                          </a:r>
                          <a:endParaRPr lang="pt-PT" sz="1400" dirty="0">
                            <a:solidFill>
                              <a:schemeClr val="bg1"/>
                            </a:solidFill>
                            <a:effectLst/>
                            <a:latin typeface="Arial"/>
                            <a:ea typeface="Times New Roman"/>
                            <a:cs typeface="Times New Roman"/>
                          </a:endParaRPr>
                        </a:p>
                      </a:txBody>
                      <a:tcPr anchor="ctr">
                        <a:lnL w="12700" cap="flat" cmpd="sng" algn="ctr">
                          <a:solidFill>
                            <a:srgbClr val="0000FF"/>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0000FF"/>
                        </a:solidFill>
                      </a:tcPr>
                    </a:tc>
                    <a:tc>
                      <a:txBody>
                        <a:bodyPr/>
                        <a:lstStyle/>
                        <a:p>
                          <a:pPr algn="ctr">
                            <a:lnSpc>
                              <a:spcPct val="115000"/>
                            </a:lnSpc>
                            <a:spcAft>
                              <a:spcPts val="0"/>
                            </a:spcAft>
                          </a:pPr>
                          <a:r>
                            <a:rPr lang="pt-PT" sz="1400" b="1" dirty="0">
                              <a:solidFill>
                                <a:schemeClr val="bg1"/>
                              </a:solidFill>
                              <a:effectLst/>
                              <a:latin typeface="Arial"/>
                              <a:ea typeface="Times New Roman"/>
                              <a:cs typeface="Times New Roman"/>
                            </a:rPr>
                            <a:t>Profundidade</a:t>
                          </a:r>
                          <a:endParaRPr lang="pt-PT" sz="1400" dirty="0">
                            <a:solidFill>
                              <a:schemeClr val="bg1"/>
                            </a:solidFill>
                            <a:effectLst/>
                            <a:latin typeface="Arial"/>
                            <a:ea typeface="Times New Roman"/>
                            <a:cs typeface="Times New Roman"/>
                          </a:endParaRPr>
                        </a:p>
                        <a:p>
                          <a:pPr algn="ctr">
                            <a:lnSpc>
                              <a:spcPct val="115000"/>
                            </a:lnSpc>
                            <a:spcAft>
                              <a:spcPts val="0"/>
                            </a:spcAft>
                          </a:pPr>
                          <a:r>
                            <a:rPr lang="pt-PT" sz="1400" b="1" dirty="0">
                              <a:solidFill>
                                <a:schemeClr val="bg1"/>
                              </a:solidFill>
                              <a:effectLst/>
                              <a:latin typeface="Arial"/>
                              <a:ea typeface="Times New Roman"/>
                              <a:cs typeface="Times New Roman"/>
                            </a:rPr>
                            <a:t>(m)</a:t>
                          </a:r>
                          <a:endParaRPr lang="pt-PT" sz="1400" dirty="0">
                            <a:solidFill>
                              <a:schemeClr val="bg1"/>
                            </a:solidFill>
                            <a:effectLst/>
                            <a:latin typeface="Arial"/>
                            <a:ea typeface="Times New Roman"/>
                            <a:cs typeface="Times New Roman"/>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0000FF"/>
                        </a:solidFill>
                      </a:tcPr>
                    </a:tc>
                    <a:tc>
                      <a:txBody>
                        <a:bodyPr/>
                        <a:lstStyle/>
                        <a:p>
                          <a:pPr algn="ctr">
                            <a:lnSpc>
                              <a:spcPct val="115000"/>
                            </a:lnSpc>
                            <a:spcAft>
                              <a:spcPts val="0"/>
                            </a:spcAft>
                          </a:pPr>
                          <a:r>
                            <a:rPr lang="pt-PT" sz="1400" b="1" dirty="0">
                              <a:solidFill>
                                <a:schemeClr val="bg1"/>
                              </a:solidFill>
                              <a:effectLst/>
                              <a:latin typeface="Arial"/>
                              <a:ea typeface="Times New Roman"/>
                              <a:cs typeface="Times New Roman"/>
                            </a:rPr>
                            <a:t>Largura</a:t>
                          </a:r>
                          <a:endParaRPr lang="pt-PT" sz="1400" dirty="0">
                            <a:solidFill>
                              <a:schemeClr val="bg1"/>
                            </a:solidFill>
                            <a:effectLst/>
                            <a:latin typeface="Arial"/>
                            <a:ea typeface="Times New Roman"/>
                            <a:cs typeface="Times New Roman"/>
                          </a:endParaRPr>
                        </a:p>
                        <a:p>
                          <a:pPr algn="ctr">
                            <a:lnSpc>
                              <a:spcPct val="115000"/>
                            </a:lnSpc>
                            <a:spcAft>
                              <a:spcPts val="0"/>
                            </a:spcAft>
                          </a:pPr>
                          <a:r>
                            <a:rPr lang="pt-PT" sz="1400" b="1" dirty="0">
                              <a:solidFill>
                                <a:schemeClr val="bg1"/>
                              </a:solidFill>
                              <a:effectLst/>
                              <a:latin typeface="Arial"/>
                              <a:ea typeface="Times New Roman"/>
                              <a:cs typeface="Times New Roman"/>
                            </a:rPr>
                            <a:t>(m)</a:t>
                          </a:r>
                          <a:endParaRPr lang="pt-PT" sz="1400" dirty="0">
                            <a:solidFill>
                              <a:schemeClr val="bg1"/>
                            </a:solidFill>
                            <a:effectLst/>
                            <a:latin typeface="Arial"/>
                            <a:ea typeface="Times New Roman"/>
                            <a:cs typeface="Times New Roman"/>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0000FF"/>
                        </a:solidFill>
                      </a:tcPr>
                    </a:tc>
                    <a:tc>
                      <a:txBody>
                        <a:bodyPr/>
                        <a:lstStyle/>
                        <a:p>
                          <a:pPr algn="ctr">
                            <a:lnSpc>
                              <a:spcPct val="115000"/>
                            </a:lnSpc>
                            <a:spcAft>
                              <a:spcPts val="0"/>
                            </a:spcAft>
                          </a:pPr>
                          <a:r>
                            <a:rPr lang="pt-PT" sz="1400" b="1" dirty="0">
                              <a:solidFill>
                                <a:schemeClr val="bg1"/>
                              </a:solidFill>
                              <a:effectLst/>
                              <a:latin typeface="Arial"/>
                              <a:ea typeface="Times New Roman"/>
                              <a:cs typeface="Times New Roman"/>
                            </a:rPr>
                            <a:t>Declive das margens</a:t>
                          </a:r>
                          <a:endParaRPr lang="pt-PT" sz="1400" dirty="0">
                            <a:solidFill>
                              <a:schemeClr val="bg1"/>
                            </a:solidFill>
                            <a:effectLst/>
                            <a:latin typeface="Arial"/>
                            <a:ea typeface="Times New Roman"/>
                            <a:cs typeface="Times New Roman"/>
                          </a:endParaRPr>
                        </a:p>
                      </a:txBody>
                      <a:tcPr anchor="ctr">
                        <a:lnL w="19050" cap="flat" cmpd="sng" algn="ctr">
                          <a:no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0000FF"/>
                        </a:solidFill>
                      </a:tcPr>
                    </a:tc>
                  </a:tr>
                  <a:tr h="288290">
                    <a:tc>
                      <a:txBody>
                        <a:bodyPr/>
                        <a:lstStyle/>
                        <a:p>
                          <a:pPr marL="18415" algn="l">
                            <a:lnSpc>
                              <a:spcPct val="115000"/>
                            </a:lnSpc>
                            <a:spcAft>
                              <a:spcPts val="400"/>
                            </a:spcAft>
                          </a:pPr>
                          <a:r>
                            <a:rPr lang="pt-PT" sz="1400" dirty="0">
                              <a:effectLst/>
                              <a:latin typeface="Arial"/>
                              <a:ea typeface="Times New Roman"/>
                              <a:cs typeface="Times New Roman"/>
                            </a:rPr>
                            <a:t>Muito pequena</a:t>
                          </a:r>
                        </a:p>
                      </a:txBody>
                      <a:tcPr anchor="ctr">
                        <a:lnL w="12700" cap="flat" cmpd="sng" algn="ctr">
                          <a:solidFill>
                            <a:srgbClr val="0000FF"/>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0000FF"/>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5240" algn="ctr">
                            <a:lnSpc>
                              <a:spcPct val="115000"/>
                            </a:lnSpc>
                            <a:spcAft>
                              <a:spcPts val="400"/>
                            </a:spcAft>
                          </a:pPr>
                          <a14:m>
                            <m:oMathPara xmlns:m="http://schemas.openxmlformats.org/officeDocument/2006/math">
                              <m:oMathParaPr>
                                <m:jc m:val="centerGroup"/>
                              </m:oMathParaPr>
                              <m:oMath xmlns:m="http://schemas.openxmlformats.org/officeDocument/2006/math">
                                <m:r>
                                  <a:rPr lang="pt-PT" sz="1400" i="1">
                                    <a:effectLst/>
                                    <a:latin typeface="Cambria Math"/>
                                    <a:ea typeface="Times New Roman"/>
                                    <a:cs typeface="Times New Roman"/>
                                  </a:rPr>
                                  <m:t>≤3,0</m:t>
                                </m:r>
                              </m:oMath>
                            </m:oMathPara>
                          </a14:m>
                          <a:endParaRPr lang="pt-PT" sz="1400" dirty="0">
                            <a:effectLst/>
                            <a:latin typeface="Arial"/>
                            <a:ea typeface="Times New Roman"/>
                            <a:cs typeface="Times New Roman"/>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0000FF"/>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5240" algn="ctr">
                            <a:lnSpc>
                              <a:spcPct val="115000"/>
                            </a:lnSpc>
                            <a:spcAft>
                              <a:spcPts val="400"/>
                            </a:spcAft>
                          </a:pPr>
                          <a:r>
                            <a:rPr lang="pt-PT" sz="1400">
                              <a:effectLst/>
                              <a:latin typeface="Cambria Math"/>
                              <a:ea typeface="Times New Roman"/>
                              <a:cs typeface="Times New Roman"/>
                            </a:rPr>
                            <a:t>&lt; 18,0</a:t>
                          </a:r>
                          <a:endParaRPr lang="pt-PT" sz="1400">
                            <a:effectLst/>
                            <a:latin typeface="Arial"/>
                            <a:ea typeface="Times New Roman"/>
                            <a:cs typeface="Times New Roman"/>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0000FF"/>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5240" algn="ctr">
                            <a:lnSpc>
                              <a:spcPct val="115000"/>
                            </a:lnSpc>
                            <a:spcAft>
                              <a:spcPts val="400"/>
                            </a:spcAft>
                          </a:pPr>
                          <a:r>
                            <a:rPr lang="pt-PT" sz="1400">
                              <a:effectLst/>
                              <a:latin typeface="Arial"/>
                              <a:ea typeface="Times New Roman"/>
                              <a:cs typeface="Times New Roman"/>
                            </a:rPr>
                            <a:t>Variável</a:t>
                          </a:r>
                        </a:p>
                      </a:txBody>
                      <a:tcPr anchor="ctr">
                        <a:lnL w="19050" cap="flat" cmpd="sng" algn="ctr">
                          <a:no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88290">
                    <a:tc>
                      <a:txBody>
                        <a:bodyPr/>
                        <a:lstStyle/>
                        <a:p>
                          <a:pPr marL="18415" algn="l">
                            <a:lnSpc>
                              <a:spcPct val="115000"/>
                            </a:lnSpc>
                            <a:spcAft>
                              <a:spcPts val="400"/>
                            </a:spcAft>
                          </a:pPr>
                          <a:r>
                            <a:rPr lang="pt-PT" sz="1400" dirty="0">
                              <a:effectLst/>
                              <a:latin typeface="Arial"/>
                              <a:ea typeface="Times New Roman"/>
                              <a:cs typeface="Times New Roman"/>
                            </a:rPr>
                            <a:t>Pequena</a:t>
                          </a:r>
                        </a:p>
                      </a:txBody>
                      <a:tcPr anchor="ctr">
                        <a:lnL w="12700" cap="flat" cmpd="sng" algn="ctr">
                          <a:solidFill>
                            <a:srgbClr val="0000FF"/>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5240" algn="ctr">
                            <a:lnSpc>
                              <a:spcPct val="115000"/>
                            </a:lnSpc>
                            <a:spcAft>
                              <a:spcPts val="400"/>
                            </a:spcAft>
                          </a:pPr>
                          <a14:m>
                            <m:oMathPara xmlns:m="http://schemas.openxmlformats.org/officeDocument/2006/math">
                              <m:oMathParaPr>
                                <m:jc m:val="centerGroup"/>
                              </m:oMathParaPr>
                              <m:oMath xmlns:m="http://schemas.openxmlformats.org/officeDocument/2006/math">
                                <m:r>
                                  <a:rPr lang="pt-PT" sz="1400" i="1">
                                    <a:effectLst/>
                                    <a:latin typeface="Cambria Math"/>
                                    <a:ea typeface="Times New Roman"/>
                                    <a:cs typeface="Times New Roman"/>
                                  </a:rPr>
                                  <m:t>≤3,0</m:t>
                                </m:r>
                              </m:oMath>
                            </m:oMathPara>
                          </a14:m>
                          <a:endParaRPr lang="pt-PT" sz="1400" dirty="0">
                            <a:effectLst/>
                            <a:latin typeface="Arial"/>
                            <a:ea typeface="Times New Roman"/>
                            <a:cs typeface="Times New Roman"/>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5240" algn="ctr">
                            <a:lnSpc>
                              <a:spcPct val="115000"/>
                            </a:lnSpc>
                            <a:spcAft>
                              <a:spcPts val="400"/>
                            </a:spcAft>
                          </a:pPr>
                          <a14:m>
                            <m:oMathPara xmlns:m="http://schemas.openxmlformats.org/officeDocument/2006/math">
                              <m:oMathParaPr>
                                <m:jc m:val="centerGroup"/>
                              </m:oMathParaPr>
                              <m:oMath xmlns:m="http://schemas.openxmlformats.org/officeDocument/2006/math">
                                <m:r>
                                  <a:rPr lang="pt-PT" sz="1400" i="1">
                                    <a:effectLst/>
                                    <a:latin typeface="Cambria Math"/>
                                    <a:ea typeface="Times New Roman"/>
                                    <a:cs typeface="Times New Roman"/>
                                  </a:rPr>
                                  <m:t>≥18,0</m:t>
                                </m:r>
                              </m:oMath>
                            </m:oMathPara>
                          </a14:m>
                          <a:endParaRPr lang="pt-PT" sz="1400">
                            <a:effectLst/>
                            <a:latin typeface="Arial"/>
                            <a:ea typeface="Times New Roman"/>
                            <a:cs typeface="Times New Roman"/>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5240" algn="ctr">
                            <a:lnSpc>
                              <a:spcPct val="115000"/>
                            </a:lnSpc>
                            <a:spcAft>
                              <a:spcPts val="400"/>
                            </a:spcAft>
                          </a:pPr>
                          <a:r>
                            <a:rPr lang="pt-PT" sz="1400">
                              <a:effectLst/>
                              <a:latin typeface="Arial"/>
                              <a:ea typeface="Times New Roman"/>
                              <a:cs typeface="Times New Roman"/>
                            </a:rPr>
                            <a:t>8 a 1,5 %</a:t>
                          </a:r>
                        </a:p>
                      </a:txBody>
                      <a:tcPr anchor="ctr">
                        <a:lnL w="19050" cap="flat" cmpd="sng" algn="ctr">
                          <a:noFill/>
                          <a:prstDash val="solid"/>
                          <a:round/>
                          <a:headEnd type="none" w="med" len="med"/>
                          <a:tailEnd type="none" w="med" len="med"/>
                        </a:lnL>
                        <a:lnR w="12700" cap="flat" cmpd="sng" algn="ctr">
                          <a:solidFill>
                            <a:srgbClr val="0000FF"/>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88290">
                    <a:tc>
                      <a:txBody>
                        <a:bodyPr/>
                        <a:lstStyle/>
                        <a:p>
                          <a:pPr marL="18415" algn="l">
                            <a:lnSpc>
                              <a:spcPct val="115000"/>
                            </a:lnSpc>
                            <a:spcAft>
                              <a:spcPts val="400"/>
                            </a:spcAft>
                          </a:pPr>
                          <a:r>
                            <a:rPr lang="pt-PT" sz="1400" dirty="0">
                              <a:effectLst/>
                              <a:latin typeface="Arial"/>
                              <a:ea typeface="Times New Roman"/>
                              <a:cs typeface="Times New Roman"/>
                            </a:rPr>
                            <a:t>Média</a:t>
                          </a:r>
                        </a:p>
                      </a:txBody>
                      <a:tcPr anchor="ctr">
                        <a:lnL w="12700" cap="flat" cmpd="sng" algn="ctr">
                          <a:solidFill>
                            <a:srgbClr val="0000FF"/>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5240" algn="ctr">
                            <a:lnSpc>
                              <a:spcPct val="115000"/>
                            </a:lnSpc>
                            <a:spcAft>
                              <a:spcPts val="400"/>
                            </a:spcAft>
                          </a:pPr>
                          <a:r>
                            <a:rPr lang="pt-PT" sz="1400" dirty="0">
                              <a:effectLst/>
                              <a:latin typeface="Cambria Math"/>
                              <a:ea typeface="Times New Roman"/>
                              <a:cs typeface="Times New Roman"/>
                            </a:rPr>
                            <a:t>3,0 – 9,0</a:t>
                          </a:r>
                          <a:endParaRPr lang="pt-PT" sz="1400" dirty="0">
                            <a:effectLst/>
                            <a:latin typeface="Arial"/>
                            <a:ea typeface="Times New Roman"/>
                            <a:cs typeface="Times New Roman"/>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5240" algn="ctr">
                            <a:lnSpc>
                              <a:spcPct val="115000"/>
                            </a:lnSpc>
                            <a:spcAft>
                              <a:spcPts val="400"/>
                            </a:spcAft>
                          </a:pPr>
                          <a14:m>
                            <m:oMathPara xmlns:m="http://schemas.openxmlformats.org/officeDocument/2006/math">
                              <m:oMathParaPr>
                                <m:jc m:val="centerGroup"/>
                              </m:oMathParaPr>
                              <m:oMath xmlns:m="http://schemas.openxmlformats.org/officeDocument/2006/math">
                                <m:r>
                                  <a:rPr lang="pt-PT" sz="1400" i="1">
                                    <a:effectLst/>
                                    <a:latin typeface="Cambria Math"/>
                                    <a:ea typeface="Times New Roman"/>
                                    <a:cs typeface="Times New Roman"/>
                                  </a:rPr>
                                  <m:t>≥18,0</m:t>
                                </m:r>
                              </m:oMath>
                            </m:oMathPara>
                          </a14:m>
                          <a:endParaRPr lang="pt-PT" sz="1400" dirty="0">
                            <a:effectLst/>
                            <a:latin typeface="Arial"/>
                            <a:ea typeface="Times New Roman"/>
                            <a:cs typeface="Times New Roman"/>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5240" algn="ctr">
                            <a:lnSpc>
                              <a:spcPct val="115000"/>
                            </a:lnSpc>
                            <a:spcAft>
                              <a:spcPts val="400"/>
                            </a:spcAft>
                          </a:pPr>
                          <a:r>
                            <a:rPr lang="pt-PT" sz="1400">
                              <a:effectLst/>
                              <a:latin typeface="Arial"/>
                              <a:ea typeface="Times New Roman"/>
                              <a:cs typeface="Times New Roman"/>
                            </a:rPr>
                            <a:t>8 a 1,5 %</a:t>
                          </a:r>
                        </a:p>
                      </a:txBody>
                      <a:tcPr anchor="ctr">
                        <a:lnL w="19050" cap="flat" cmpd="sng" algn="ctr">
                          <a:noFill/>
                          <a:prstDash val="solid"/>
                          <a:round/>
                          <a:headEnd type="none" w="med" len="med"/>
                          <a:tailEnd type="none" w="med" len="med"/>
                        </a:lnL>
                        <a:lnR w="12700" cap="flat" cmpd="sng" algn="ctr">
                          <a:solidFill>
                            <a:srgbClr val="0000FF"/>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88290">
                    <a:tc>
                      <a:txBody>
                        <a:bodyPr/>
                        <a:lstStyle/>
                        <a:p>
                          <a:pPr marL="18415" algn="l">
                            <a:lnSpc>
                              <a:spcPct val="115000"/>
                            </a:lnSpc>
                            <a:spcAft>
                              <a:spcPts val="400"/>
                            </a:spcAft>
                          </a:pPr>
                          <a:r>
                            <a:rPr lang="pt-PT" sz="1400" dirty="0">
                              <a:effectLst/>
                              <a:latin typeface="Arial"/>
                              <a:ea typeface="Times New Roman"/>
                              <a:cs typeface="Times New Roman"/>
                            </a:rPr>
                            <a:t>Grande</a:t>
                          </a:r>
                        </a:p>
                      </a:txBody>
                      <a:tcPr anchor="ctr">
                        <a:lnL w="12700" cap="flat" cmpd="sng" algn="ctr">
                          <a:solidFill>
                            <a:srgbClr val="0000FF"/>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5240" algn="ctr">
                            <a:lnSpc>
                              <a:spcPct val="115000"/>
                            </a:lnSpc>
                            <a:spcAft>
                              <a:spcPts val="400"/>
                            </a:spcAft>
                          </a:pPr>
                          <a:r>
                            <a:rPr lang="pt-PT" sz="1400" dirty="0">
                              <a:effectLst/>
                              <a:latin typeface="Cambria Math"/>
                              <a:ea typeface="Times New Roman"/>
                              <a:cs typeface="Times New Roman"/>
                            </a:rPr>
                            <a:t>&gt; 9,0</a:t>
                          </a:r>
                          <a:endParaRPr lang="pt-PT" sz="1400" dirty="0">
                            <a:effectLst/>
                            <a:latin typeface="Arial"/>
                            <a:ea typeface="Times New Roman"/>
                            <a:cs typeface="Times New Roman"/>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5240" algn="ctr">
                            <a:lnSpc>
                              <a:spcPct val="115000"/>
                            </a:lnSpc>
                            <a:spcAft>
                              <a:spcPts val="400"/>
                            </a:spcAft>
                          </a:pPr>
                          <a:r>
                            <a:rPr lang="pt-PT" sz="1400" dirty="0">
                              <a:effectLst/>
                              <a:latin typeface="Arial"/>
                              <a:ea typeface="Times New Roman"/>
                              <a:cs typeface="Arial"/>
                            </a:rPr>
                            <a:t>Variável</a:t>
                          </a:r>
                          <a:endParaRPr lang="pt-PT" sz="1400" dirty="0">
                            <a:effectLst/>
                            <a:latin typeface="Arial"/>
                            <a:ea typeface="Times New Roman"/>
                            <a:cs typeface="Times New Roman"/>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5240" algn="ctr">
                            <a:lnSpc>
                              <a:spcPct val="115000"/>
                            </a:lnSpc>
                            <a:spcAft>
                              <a:spcPts val="400"/>
                            </a:spcAft>
                          </a:pPr>
                          <a:r>
                            <a:rPr lang="pt-PT" sz="1400" dirty="0">
                              <a:effectLst/>
                              <a:latin typeface="Arial"/>
                              <a:ea typeface="Times New Roman"/>
                              <a:cs typeface="Times New Roman"/>
                            </a:rPr>
                            <a:t>Íngreme (normalmente)</a:t>
                          </a:r>
                        </a:p>
                      </a:txBody>
                      <a:tcPr anchor="ctr">
                        <a:lnL w="19050" cap="flat" cmpd="sng" algn="ctr">
                          <a:noFill/>
                          <a:prstDash val="solid"/>
                          <a:round/>
                          <a:headEnd type="none" w="med" len="med"/>
                          <a:tailEnd type="none" w="med" len="med"/>
                        </a:lnL>
                        <a:lnR w="12700" cap="flat" cmpd="sng" algn="ctr">
                          <a:solidFill>
                            <a:srgbClr val="0000FF"/>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2730558839"/>
                  </p:ext>
                </p:extLst>
              </p:nvPr>
            </p:nvGraphicFramePr>
            <p:xfrm>
              <a:off x="1968817" y="3768312"/>
              <a:ext cx="5181229" cy="2306257"/>
            </p:xfrm>
            <a:graphic>
              <a:graphicData uri="http://schemas.openxmlformats.org/drawingml/2006/table">
                <a:tbl>
                  <a:tblPr firstRow="1" bandRow="1"/>
                  <a:tblGrid>
                    <a:gridCol w="1404000"/>
                    <a:gridCol w="1332000"/>
                    <a:gridCol w="1077229"/>
                    <a:gridCol w="1368000"/>
                  </a:tblGrid>
                  <a:tr h="561277">
                    <a:tc>
                      <a:txBody>
                        <a:bodyPr/>
                        <a:lstStyle/>
                        <a:p>
                          <a:pPr algn="l">
                            <a:lnSpc>
                              <a:spcPct val="115000"/>
                            </a:lnSpc>
                            <a:spcAft>
                              <a:spcPts val="0"/>
                            </a:spcAft>
                          </a:pPr>
                          <a:r>
                            <a:rPr lang="pt-PT" sz="1400" b="1" dirty="0">
                              <a:solidFill>
                                <a:schemeClr val="bg1"/>
                              </a:solidFill>
                              <a:effectLst/>
                              <a:latin typeface="Arial"/>
                              <a:ea typeface="Times New Roman"/>
                              <a:cs typeface="Times New Roman"/>
                            </a:rPr>
                            <a:t>Classe</a:t>
                          </a:r>
                          <a:endParaRPr lang="pt-PT" sz="1400" dirty="0">
                            <a:solidFill>
                              <a:schemeClr val="bg1"/>
                            </a:solidFill>
                            <a:effectLst/>
                            <a:latin typeface="Arial"/>
                            <a:ea typeface="Times New Roman"/>
                            <a:cs typeface="Times New Roman"/>
                          </a:endParaRPr>
                        </a:p>
                      </a:txBody>
                      <a:tcPr anchor="ctr">
                        <a:lnL w="12700" cap="flat" cmpd="sng" algn="ctr">
                          <a:solidFill>
                            <a:srgbClr val="0000FF"/>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0000FF"/>
                        </a:solidFill>
                      </a:tcPr>
                    </a:tc>
                    <a:tc>
                      <a:txBody>
                        <a:bodyPr/>
                        <a:lstStyle/>
                        <a:p>
                          <a:pPr algn="ctr">
                            <a:lnSpc>
                              <a:spcPct val="115000"/>
                            </a:lnSpc>
                            <a:spcAft>
                              <a:spcPts val="0"/>
                            </a:spcAft>
                          </a:pPr>
                          <a:r>
                            <a:rPr lang="pt-PT" sz="1400" b="1" dirty="0">
                              <a:solidFill>
                                <a:schemeClr val="bg1"/>
                              </a:solidFill>
                              <a:effectLst/>
                              <a:latin typeface="Arial"/>
                              <a:ea typeface="Times New Roman"/>
                              <a:cs typeface="Times New Roman"/>
                            </a:rPr>
                            <a:t>Profundidade</a:t>
                          </a:r>
                          <a:endParaRPr lang="pt-PT" sz="1400" dirty="0">
                            <a:solidFill>
                              <a:schemeClr val="bg1"/>
                            </a:solidFill>
                            <a:effectLst/>
                            <a:latin typeface="Arial"/>
                            <a:ea typeface="Times New Roman"/>
                            <a:cs typeface="Times New Roman"/>
                          </a:endParaRPr>
                        </a:p>
                        <a:p>
                          <a:pPr algn="ctr">
                            <a:lnSpc>
                              <a:spcPct val="115000"/>
                            </a:lnSpc>
                            <a:spcAft>
                              <a:spcPts val="0"/>
                            </a:spcAft>
                          </a:pPr>
                          <a:r>
                            <a:rPr lang="pt-PT" sz="1400" b="1" dirty="0">
                              <a:solidFill>
                                <a:schemeClr val="bg1"/>
                              </a:solidFill>
                              <a:effectLst/>
                              <a:latin typeface="Arial"/>
                              <a:ea typeface="Times New Roman"/>
                              <a:cs typeface="Times New Roman"/>
                            </a:rPr>
                            <a:t>(m)</a:t>
                          </a:r>
                          <a:endParaRPr lang="pt-PT" sz="1400" dirty="0">
                            <a:solidFill>
                              <a:schemeClr val="bg1"/>
                            </a:solidFill>
                            <a:effectLst/>
                            <a:latin typeface="Arial"/>
                            <a:ea typeface="Times New Roman"/>
                            <a:cs typeface="Times New Roman"/>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0000FF"/>
                        </a:solidFill>
                      </a:tcPr>
                    </a:tc>
                    <a:tc>
                      <a:txBody>
                        <a:bodyPr/>
                        <a:lstStyle/>
                        <a:p>
                          <a:pPr algn="ctr">
                            <a:lnSpc>
                              <a:spcPct val="115000"/>
                            </a:lnSpc>
                            <a:spcAft>
                              <a:spcPts val="0"/>
                            </a:spcAft>
                          </a:pPr>
                          <a:r>
                            <a:rPr lang="pt-PT" sz="1400" b="1" dirty="0">
                              <a:solidFill>
                                <a:schemeClr val="bg1"/>
                              </a:solidFill>
                              <a:effectLst/>
                              <a:latin typeface="Arial"/>
                              <a:ea typeface="Times New Roman"/>
                              <a:cs typeface="Times New Roman"/>
                            </a:rPr>
                            <a:t>Largura</a:t>
                          </a:r>
                          <a:endParaRPr lang="pt-PT" sz="1400" dirty="0">
                            <a:solidFill>
                              <a:schemeClr val="bg1"/>
                            </a:solidFill>
                            <a:effectLst/>
                            <a:latin typeface="Arial"/>
                            <a:ea typeface="Times New Roman"/>
                            <a:cs typeface="Times New Roman"/>
                          </a:endParaRPr>
                        </a:p>
                        <a:p>
                          <a:pPr algn="ctr">
                            <a:lnSpc>
                              <a:spcPct val="115000"/>
                            </a:lnSpc>
                            <a:spcAft>
                              <a:spcPts val="0"/>
                            </a:spcAft>
                          </a:pPr>
                          <a:r>
                            <a:rPr lang="pt-PT" sz="1400" b="1" dirty="0">
                              <a:solidFill>
                                <a:schemeClr val="bg1"/>
                              </a:solidFill>
                              <a:effectLst/>
                              <a:latin typeface="Arial"/>
                              <a:ea typeface="Times New Roman"/>
                              <a:cs typeface="Times New Roman"/>
                            </a:rPr>
                            <a:t>(m)</a:t>
                          </a:r>
                          <a:endParaRPr lang="pt-PT" sz="1400" dirty="0">
                            <a:solidFill>
                              <a:schemeClr val="bg1"/>
                            </a:solidFill>
                            <a:effectLst/>
                            <a:latin typeface="Arial"/>
                            <a:ea typeface="Times New Roman"/>
                            <a:cs typeface="Times New Roman"/>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0000FF"/>
                        </a:solidFill>
                      </a:tcPr>
                    </a:tc>
                    <a:tc>
                      <a:txBody>
                        <a:bodyPr/>
                        <a:lstStyle/>
                        <a:p>
                          <a:pPr algn="ctr">
                            <a:lnSpc>
                              <a:spcPct val="115000"/>
                            </a:lnSpc>
                            <a:spcAft>
                              <a:spcPts val="0"/>
                            </a:spcAft>
                          </a:pPr>
                          <a:r>
                            <a:rPr lang="pt-PT" sz="1400" b="1" dirty="0">
                              <a:solidFill>
                                <a:schemeClr val="bg1"/>
                              </a:solidFill>
                              <a:effectLst/>
                              <a:latin typeface="Arial"/>
                              <a:ea typeface="Times New Roman"/>
                              <a:cs typeface="Times New Roman"/>
                            </a:rPr>
                            <a:t>Declive das margens</a:t>
                          </a:r>
                          <a:endParaRPr lang="pt-PT" sz="1400" dirty="0">
                            <a:solidFill>
                              <a:schemeClr val="bg1"/>
                            </a:solidFill>
                            <a:effectLst/>
                            <a:latin typeface="Arial"/>
                            <a:ea typeface="Times New Roman"/>
                            <a:cs typeface="Times New Roman"/>
                          </a:endParaRPr>
                        </a:p>
                      </a:txBody>
                      <a:tcPr anchor="ctr">
                        <a:lnL w="19050" cap="flat" cmpd="sng" algn="ctr">
                          <a:no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0000FF"/>
                        </a:solidFill>
                      </a:tcPr>
                    </a:tc>
                  </a:tr>
                  <a:tr h="387604">
                    <a:tc>
                      <a:txBody>
                        <a:bodyPr/>
                        <a:lstStyle/>
                        <a:p>
                          <a:pPr marL="18415" algn="l">
                            <a:lnSpc>
                              <a:spcPct val="115000"/>
                            </a:lnSpc>
                            <a:spcAft>
                              <a:spcPts val="400"/>
                            </a:spcAft>
                          </a:pPr>
                          <a:r>
                            <a:rPr lang="pt-PT" sz="1400" dirty="0">
                              <a:effectLst/>
                              <a:latin typeface="Arial"/>
                              <a:ea typeface="Times New Roman"/>
                              <a:cs typeface="Times New Roman"/>
                            </a:rPr>
                            <a:t>Muito pequena</a:t>
                          </a:r>
                        </a:p>
                      </a:txBody>
                      <a:tcPr anchor="ctr">
                        <a:lnL w="12700" cap="flat" cmpd="sng" algn="ctr">
                          <a:solidFill>
                            <a:srgbClr val="0000FF"/>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0000FF"/>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pt-PT"/>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0000FF"/>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2"/>
                          <a:stretch>
                            <a:fillRect l="-105479" t="-143750" r="-183105" b="-357813"/>
                          </a:stretch>
                        </a:blipFill>
                      </a:tcPr>
                    </a:tc>
                    <a:tc>
                      <a:txBody>
                        <a:bodyPr/>
                        <a:lstStyle/>
                        <a:p>
                          <a:pPr marL="15240" algn="ctr">
                            <a:lnSpc>
                              <a:spcPct val="115000"/>
                            </a:lnSpc>
                            <a:spcAft>
                              <a:spcPts val="400"/>
                            </a:spcAft>
                          </a:pPr>
                          <a:r>
                            <a:rPr lang="pt-PT" sz="1400">
                              <a:effectLst/>
                              <a:latin typeface="Cambria Math"/>
                              <a:ea typeface="Times New Roman"/>
                              <a:cs typeface="Times New Roman"/>
                            </a:rPr>
                            <a:t>&lt; 18,0</a:t>
                          </a:r>
                          <a:endParaRPr lang="pt-PT" sz="1400">
                            <a:effectLst/>
                            <a:latin typeface="Arial"/>
                            <a:ea typeface="Times New Roman"/>
                            <a:cs typeface="Times New Roman"/>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0000FF"/>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5240" algn="ctr">
                            <a:lnSpc>
                              <a:spcPct val="115000"/>
                            </a:lnSpc>
                            <a:spcAft>
                              <a:spcPts val="400"/>
                            </a:spcAft>
                          </a:pPr>
                          <a:r>
                            <a:rPr lang="pt-PT" sz="1400">
                              <a:effectLst/>
                              <a:latin typeface="Arial"/>
                              <a:ea typeface="Times New Roman"/>
                              <a:cs typeface="Times New Roman"/>
                            </a:rPr>
                            <a:t>Variável</a:t>
                          </a:r>
                        </a:p>
                      </a:txBody>
                      <a:tcPr anchor="ctr">
                        <a:lnL w="19050" cap="flat" cmpd="sng" algn="ctr">
                          <a:no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387604">
                    <a:tc>
                      <a:txBody>
                        <a:bodyPr/>
                        <a:lstStyle/>
                        <a:p>
                          <a:pPr marL="18415" algn="l">
                            <a:lnSpc>
                              <a:spcPct val="115000"/>
                            </a:lnSpc>
                            <a:spcAft>
                              <a:spcPts val="400"/>
                            </a:spcAft>
                          </a:pPr>
                          <a:r>
                            <a:rPr lang="pt-PT" sz="1400" dirty="0">
                              <a:effectLst/>
                              <a:latin typeface="Arial"/>
                              <a:ea typeface="Times New Roman"/>
                              <a:cs typeface="Times New Roman"/>
                            </a:rPr>
                            <a:t>Pequena</a:t>
                          </a:r>
                        </a:p>
                      </a:txBody>
                      <a:tcPr anchor="ctr">
                        <a:lnL w="12700" cap="flat" cmpd="sng" algn="ctr">
                          <a:solidFill>
                            <a:srgbClr val="0000FF"/>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pt-PT"/>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2"/>
                          <a:stretch>
                            <a:fillRect l="-105479" t="-247619" r="-183105" b="-263492"/>
                          </a:stretch>
                        </a:blipFill>
                      </a:tcPr>
                    </a:tc>
                    <a:tc>
                      <a:txBody>
                        <a:bodyPr/>
                        <a:lstStyle/>
                        <a:p>
                          <a:endParaRPr lang="pt-PT"/>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2"/>
                          <a:stretch>
                            <a:fillRect l="-254237" t="-247619" r="-126554" b="-263492"/>
                          </a:stretch>
                        </a:blipFill>
                      </a:tcPr>
                    </a:tc>
                    <a:tc>
                      <a:txBody>
                        <a:bodyPr/>
                        <a:lstStyle/>
                        <a:p>
                          <a:pPr marL="15240" algn="ctr">
                            <a:lnSpc>
                              <a:spcPct val="115000"/>
                            </a:lnSpc>
                            <a:spcAft>
                              <a:spcPts val="400"/>
                            </a:spcAft>
                          </a:pPr>
                          <a:r>
                            <a:rPr lang="pt-PT" sz="1400">
                              <a:effectLst/>
                              <a:latin typeface="Arial"/>
                              <a:ea typeface="Times New Roman"/>
                              <a:cs typeface="Times New Roman"/>
                            </a:rPr>
                            <a:t>8 a 1,5 %</a:t>
                          </a:r>
                        </a:p>
                      </a:txBody>
                      <a:tcPr anchor="ctr">
                        <a:lnL w="19050" cap="flat" cmpd="sng" algn="ctr">
                          <a:noFill/>
                          <a:prstDash val="solid"/>
                          <a:round/>
                          <a:headEnd type="none" w="med" len="med"/>
                          <a:tailEnd type="none" w="med" len="med"/>
                        </a:lnL>
                        <a:lnR w="12700" cap="flat" cmpd="sng" algn="ctr">
                          <a:solidFill>
                            <a:srgbClr val="0000FF"/>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387604">
                    <a:tc>
                      <a:txBody>
                        <a:bodyPr/>
                        <a:lstStyle/>
                        <a:p>
                          <a:pPr marL="18415" algn="l">
                            <a:lnSpc>
                              <a:spcPct val="115000"/>
                            </a:lnSpc>
                            <a:spcAft>
                              <a:spcPts val="400"/>
                            </a:spcAft>
                          </a:pPr>
                          <a:r>
                            <a:rPr lang="pt-PT" sz="1400" dirty="0">
                              <a:effectLst/>
                              <a:latin typeface="Arial"/>
                              <a:ea typeface="Times New Roman"/>
                              <a:cs typeface="Times New Roman"/>
                            </a:rPr>
                            <a:t>Média</a:t>
                          </a:r>
                        </a:p>
                      </a:txBody>
                      <a:tcPr anchor="ctr">
                        <a:lnL w="12700" cap="flat" cmpd="sng" algn="ctr">
                          <a:solidFill>
                            <a:srgbClr val="0000FF"/>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5240" algn="ctr">
                            <a:lnSpc>
                              <a:spcPct val="115000"/>
                            </a:lnSpc>
                            <a:spcAft>
                              <a:spcPts val="400"/>
                            </a:spcAft>
                          </a:pPr>
                          <a:r>
                            <a:rPr lang="pt-PT" sz="1400" dirty="0">
                              <a:effectLst/>
                              <a:latin typeface="Cambria Math"/>
                              <a:ea typeface="Times New Roman"/>
                              <a:cs typeface="Times New Roman"/>
                            </a:rPr>
                            <a:t>3,0 – 9,0</a:t>
                          </a:r>
                          <a:endParaRPr lang="pt-PT" sz="1400" dirty="0">
                            <a:effectLst/>
                            <a:latin typeface="Arial"/>
                            <a:ea typeface="Times New Roman"/>
                            <a:cs typeface="Times New Roman"/>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pt-PT"/>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2"/>
                          <a:stretch>
                            <a:fillRect l="-254237" t="-342188" r="-126554" b="-159375"/>
                          </a:stretch>
                        </a:blipFill>
                      </a:tcPr>
                    </a:tc>
                    <a:tc>
                      <a:txBody>
                        <a:bodyPr/>
                        <a:lstStyle/>
                        <a:p>
                          <a:pPr marL="15240" algn="ctr">
                            <a:lnSpc>
                              <a:spcPct val="115000"/>
                            </a:lnSpc>
                            <a:spcAft>
                              <a:spcPts val="400"/>
                            </a:spcAft>
                          </a:pPr>
                          <a:r>
                            <a:rPr lang="pt-PT" sz="1400">
                              <a:effectLst/>
                              <a:latin typeface="Arial"/>
                              <a:ea typeface="Times New Roman"/>
                              <a:cs typeface="Times New Roman"/>
                            </a:rPr>
                            <a:t>8 a 1,5 %</a:t>
                          </a:r>
                        </a:p>
                      </a:txBody>
                      <a:tcPr anchor="ctr">
                        <a:lnL w="19050" cap="flat" cmpd="sng" algn="ctr">
                          <a:noFill/>
                          <a:prstDash val="solid"/>
                          <a:round/>
                          <a:headEnd type="none" w="med" len="med"/>
                          <a:tailEnd type="none" w="med" len="med"/>
                        </a:lnL>
                        <a:lnR w="12700" cap="flat" cmpd="sng" algn="ctr">
                          <a:solidFill>
                            <a:srgbClr val="0000FF"/>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582168">
                    <a:tc>
                      <a:txBody>
                        <a:bodyPr/>
                        <a:lstStyle/>
                        <a:p>
                          <a:pPr marL="18415" algn="l">
                            <a:lnSpc>
                              <a:spcPct val="115000"/>
                            </a:lnSpc>
                            <a:spcAft>
                              <a:spcPts val="400"/>
                            </a:spcAft>
                          </a:pPr>
                          <a:r>
                            <a:rPr lang="pt-PT" sz="1400" dirty="0">
                              <a:effectLst/>
                              <a:latin typeface="Arial"/>
                              <a:ea typeface="Times New Roman"/>
                              <a:cs typeface="Times New Roman"/>
                            </a:rPr>
                            <a:t>Grande</a:t>
                          </a:r>
                        </a:p>
                      </a:txBody>
                      <a:tcPr anchor="ctr">
                        <a:lnL w="12700" cap="flat" cmpd="sng" algn="ctr">
                          <a:solidFill>
                            <a:srgbClr val="0000FF"/>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5240" algn="ctr">
                            <a:lnSpc>
                              <a:spcPct val="115000"/>
                            </a:lnSpc>
                            <a:spcAft>
                              <a:spcPts val="400"/>
                            </a:spcAft>
                          </a:pPr>
                          <a:r>
                            <a:rPr lang="pt-PT" sz="1400" dirty="0">
                              <a:effectLst/>
                              <a:latin typeface="Cambria Math"/>
                              <a:ea typeface="Times New Roman"/>
                              <a:cs typeface="Times New Roman"/>
                            </a:rPr>
                            <a:t>&gt; 9,0</a:t>
                          </a:r>
                          <a:endParaRPr lang="pt-PT" sz="1400" dirty="0">
                            <a:effectLst/>
                            <a:latin typeface="Arial"/>
                            <a:ea typeface="Times New Roman"/>
                            <a:cs typeface="Times New Roman"/>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5240" algn="ctr">
                            <a:lnSpc>
                              <a:spcPct val="115000"/>
                            </a:lnSpc>
                            <a:spcAft>
                              <a:spcPts val="400"/>
                            </a:spcAft>
                          </a:pPr>
                          <a:r>
                            <a:rPr lang="pt-PT" sz="1400" dirty="0">
                              <a:effectLst/>
                              <a:latin typeface="Arial"/>
                              <a:ea typeface="Times New Roman"/>
                              <a:cs typeface="Arial"/>
                            </a:rPr>
                            <a:t>Variável</a:t>
                          </a:r>
                          <a:endParaRPr lang="pt-PT" sz="1400" dirty="0">
                            <a:effectLst/>
                            <a:latin typeface="Arial"/>
                            <a:ea typeface="Times New Roman"/>
                            <a:cs typeface="Times New Roman"/>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5240" algn="ctr">
                            <a:lnSpc>
                              <a:spcPct val="115000"/>
                            </a:lnSpc>
                            <a:spcAft>
                              <a:spcPts val="400"/>
                            </a:spcAft>
                          </a:pPr>
                          <a:r>
                            <a:rPr lang="pt-PT" sz="1400" dirty="0">
                              <a:effectLst/>
                              <a:latin typeface="Arial"/>
                              <a:ea typeface="Times New Roman"/>
                              <a:cs typeface="Times New Roman"/>
                            </a:rPr>
                            <a:t>Íngreme (normalmente)</a:t>
                          </a:r>
                        </a:p>
                      </a:txBody>
                      <a:tcPr anchor="ctr">
                        <a:lnL w="19050" cap="flat" cmpd="sng" algn="ctr">
                          <a:noFill/>
                          <a:prstDash val="solid"/>
                          <a:round/>
                          <a:headEnd type="none" w="med" len="med"/>
                          <a:tailEnd type="none" w="med" len="med"/>
                        </a:lnL>
                        <a:lnR w="12700" cap="flat" cmpd="sng" algn="ctr">
                          <a:solidFill>
                            <a:srgbClr val="0000FF"/>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mc:Fallback>
      </mc:AlternateContent>
    </p:spTree>
    <p:extLst>
      <p:ext uri="{BB962C8B-B14F-4D97-AF65-F5344CB8AC3E}">
        <p14:creationId xmlns:p14="http://schemas.microsoft.com/office/powerpoint/2010/main" val="224569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6875" y="240096"/>
            <a:ext cx="5791760" cy="523220"/>
          </a:xfrm>
          <a:prstGeom prst="rect">
            <a:avLst/>
          </a:prstGeom>
          <a:solidFill>
            <a:srgbClr val="FFFFCC"/>
          </a:solidFill>
        </p:spPr>
        <p:txBody>
          <a:bodyPr wrap="square" rtlCol="0">
            <a:spAutoFit/>
          </a:bodyPr>
          <a:lstStyle/>
          <a:p>
            <a:pPr algn="just"/>
            <a:r>
              <a:rPr lang="en-US" sz="1400" b="1" dirty="0" err="1" smtClean="0"/>
              <a:t>Quadro</a:t>
            </a:r>
            <a:r>
              <a:rPr lang="en-US" sz="1400" b="1" dirty="0" smtClean="0"/>
              <a:t> 13.5 </a:t>
            </a:r>
            <a:r>
              <a:rPr lang="pt-PT" sz="1400" dirty="0"/>
              <a:t>Algumas das barragens mais </a:t>
            </a:r>
            <a:r>
              <a:rPr lang="pt-PT" sz="1400" dirty="0" smtClean="0"/>
              <a:t>utilizadas no controlo de ravinas </a:t>
            </a:r>
            <a:r>
              <a:rPr lang="pt-PT" sz="1200" dirty="0"/>
              <a:t>(Fonte: </a:t>
            </a:r>
            <a:r>
              <a:rPr lang="fr-FR" sz="1200" dirty="0"/>
              <a:t>USDA-NRCS, 1954, e </a:t>
            </a:r>
            <a:r>
              <a:rPr lang="pt-PT" sz="1200" dirty="0" smtClean="0"/>
              <a:t>Das</a:t>
            </a:r>
            <a:r>
              <a:rPr lang="pt-PT" sz="1200" dirty="0"/>
              <a:t>, 2010) (</a:t>
            </a:r>
            <a:r>
              <a:rPr lang="pt-PT" sz="1200" dirty="0" smtClean="0"/>
              <a:t>continuação)</a:t>
            </a:r>
            <a:endParaRPr lang="en-US" sz="1200" dirty="0"/>
          </a:p>
        </p:txBody>
      </p:sp>
      <p:graphicFrame>
        <p:nvGraphicFramePr>
          <p:cNvPr id="5" name="Table 4"/>
          <p:cNvGraphicFramePr>
            <a:graphicFrameLocks noGrp="1"/>
          </p:cNvGraphicFramePr>
          <p:nvPr>
            <p:extLst>
              <p:ext uri="{D42A27DB-BD31-4B8C-83A1-F6EECF244321}">
                <p14:modId xmlns:p14="http://schemas.microsoft.com/office/powerpoint/2010/main" val="632047149"/>
              </p:ext>
            </p:extLst>
          </p:nvPr>
        </p:nvGraphicFramePr>
        <p:xfrm>
          <a:off x="1670824" y="766455"/>
          <a:ext cx="5760000" cy="4839095"/>
        </p:xfrm>
        <a:graphic>
          <a:graphicData uri="http://schemas.openxmlformats.org/drawingml/2006/table">
            <a:tbl>
              <a:tblPr firstRow="1" bandRow="1"/>
              <a:tblGrid>
                <a:gridCol w="2880000"/>
                <a:gridCol w="2880000"/>
              </a:tblGrid>
              <a:tr h="259521">
                <a:tc gridSpan="2">
                  <a:txBody>
                    <a:bodyPr/>
                    <a:lstStyle/>
                    <a:p>
                      <a:pPr marL="179705" algn="ctr">
                        <a:lnSpc>
                          <a:spcPct val="115000"/>
                        </a:lnSpc>
                        <a:spcAft>
                          <a:spcPts val="0"/>
                        </a:spcAft>
                      </a:pPr>
                      <a:r>
                        <a:rPr lang="pt-PT" sz="1000" b="1" dirty="0" smtClean="0">
                          <a:effectLst/>
                          <a:latin typeface="+mn-lt"/>
                          <a:ea typeface="Times New Roman"/>
                          <a:cs typeface="Times New Roman"/>
                        </a:rPr>
                        <a:t>Barragem de tábuas de madeira</a:t>
                      </a:r>
                      <a:endParaRPr lang="pt-PT" sz="1000" b="1" dirty="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PT"/>
                    </a:p>
                  </a:txBody>
                  <a:tcPr/>
                </a:tc>
              </a:tr>
              <a:tr h="259521">
                <a:tc>
                  <a:txBody>
                    <a:bodyPr/>
                    <a:lstStyle/>
                    <a:p>
                      <a:pPr algn="ctr">
                        <a:lnSpc>
                          <a:spcPct val="115000"/>
                        </a:lnSpc>
                        <a:spcAft>
                          <a:spcPts val="0"/>
                        </a:spcAft>
                      </a:pPr>
                      <a:r>
                        <a:rPr lang="pt-PT" sz="1000" b="1" dirty="0">
                          <a:effectLst/>
                          <a:latin typeface="Arial"/>
                          <a:ea typeface="Times New Roman"/>
                          <a:cs typeface="Times New Roman"/>
                        </a:rPr>
                        <a:t>Adequação</a:t>
                      </a:r>
                      <a:endParaRPr lang="pt-PT" sz="1000" dirty="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lnSpc>
                          <a:spcPct val="115000"/>
                        </a:lnSpc>
                        <a:spcAft>
                          <a:spcPts val="0"/>
                        </a:spcAft>
                      </a:pPr>
                      <a:r>
                        <a:rPr lang="pt-PT" sz="1000" b="1" dirty="0">
                          <a:effectLst/>
                          <a:latin typeface="Arial"/>
                          <a:ea typeface="Times New Roman"/>
                          <a:cs typeface="Times New Roman"/>
                        </a:rPr>
                        <a:t>Forma</a:t>
                      </a:r>
                      <a:endParaRPr lang="pt-PT" sz="1000" dirty="0">
                        <a:effectLst/>
                        <a:latin typeface="Arial"/>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6000">
                <a:tc>
                  <a:txBody>
                    <a:bodyPr/>
                    <a:lstStyle/>
                    <a:p>
                      <a:pPr marL="18415" algn="just">
                        <a:lnSpc>
                          <a:spcPct val="115000"/>
                        </a:lnSpc>
                        <a:spcAft>
                          <a:spcPts val="0"/>
                        </a:spcAft>
                      </a:pPr>
                      <a:r>
                        <a:rPr lang="pt-PT" sz="1100" smtClean="0">
                          <a:effectLst/>
                          <a:latin typeface="Arial"/>
                          <a:ea typeface="Times New Roman"/>
                          <a:cs typeface="Times New Roman"/>
                        </a:rPr>
                        <a:t>Ravinas com grandes bacias de apanhamento e onde haja abundância de madeira.</a:t>
                      </a:r>
                      <a:endParaRPr lang="pt-PT" sz="1100" dirty="0">
                        <a:effectLst/>
                        <a:latin typeface="Arial"/>
                        <a:ea typeface="Times New Roman"/>
                        <a:cs typeface="Times New Roman"/>
                      </a:endParaRPr>
                    </a:p>
                  </a:txBody>
                  <a:tcPr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marR="90170" algn="just">
                        <a:lnSpc>
                          <a:spcPct val="115000"/>
                        </a:lnSpc>
                        <a:spcAft>
                          <a:spcPts val="0"/>
                        </a:spcAft>
                      </a:pPr>
                      <a:r>
                        <a:rPr lang="pt-PT" sz="1100" dirty="0" smtClean="0">
                          <a:effectLst/>
                          <a:latin typeface="Arial"/>
                          <a:ea typeface="Times New Roman"/>
                          <a:cs typeface="Times New Roman"/>
                        </a:rPr>
                        <a:t>Dispõem de um descarregador. Estrutura recta.</a:t>
                      </a:r>
                      <a:endParaRPr lang="pt-PT" sz="1100" dirty="0">
                        <a:effectLst/>
                        <a:latin typeface="Arial"/>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521">
                <a:tc gridSpan="2">
                  <a:txBody>
                    <a:bodyPr/>
                    <a:lstStyle/>
                    <a:p>
                      <a:pPr marL="179705" algn="ctr">
                        <a:lnSpc>
                          <a:spcPct val="115000"/>
                        </a:lnSpc>
                        <a:spcAft>
                          <a:spcPts val="0"/>
                        </a:spcAft>
                      </a:pPr>
                      <a:r>
                        <a:rPr lang="pt-PT" sz="1000" b="1" dirty="0">
                          <a:effectLst/>
                          <a:latin typeface="Arial"/>
                          <a:ea typeface="Times New Roman"/>
                          <a:cs typeface="Times New Roman"/>
                        </a:rPr>
                        <a:t>Características</a:t>
                      </a:r>
                      <a:endParaRPr lang="pt-PT" sz="1000" dirty="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PT"/>
                    </a:p>
                  </a:txBody>
                  <a:tcPr/>
                </a:tc>
              </a:tr>
              <a:tr h="2520000">
                <a:tc>
                  <a:txBody>
                    <a:bodyPr/>
                    <a:lstStyle/>
                    <a:p>
                      <a:pPr marL="18415" algn="l">
                        <a:lnSpc>
                          <a:spcPct val="115000"/>
                        </a:lnSpc>
                        <a:spcAft>
                          <a:spcPts val="0"/>
                        </a:spcAft>
                      </a:pPr>
                      <a:endParaRPr lang="pt-PT" sz="1000" dirty="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lnSpc>
                          <a:spcPct val="115000"/>
                        </a:lnSpc>
                        <a:spcAft>
                          <a:spcPts val="0"/>
                        </a:spcAft>
                      </a:pPr>
                      <a:endParaRPr lang="pt-PT" sz="1000">
                        <a:effectLst/>
                        <a:latin typeface="Arial"/>
                        <a:ea typeface="Times New Roman"/>
                        <a:cs typeface="Arial"/>
                      </a:endParaRPr>
                    </a:p>
                  </a:txBody>
                  <a:tcPr marL="0" marR="0" marT="0"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550">
                <a:tc gridSpan="2">
                  <a:txBody>
                    <a:bodyPr/>
                    <a:lstStyle/>
                    <a:p>
                      <a:pPr marL="0" indent="0" algn="just">
                        <a:lnSpc>
                          <a:spcPct val="115000"/>
                        </a:lnSpc>
                        <a:spcAft>
                          <a:spcPts val="0"/>
                        </a:spcAft>
                      </a:pPr>
                      <a:r>
                        <a:rPr lang="pt-PT" sz="1000" dirty="0" smtClean="0">
                          <a:effectLst/>
                          <a:latin typeface="+mn-lt"/>
                          <a:ea typeface="Times New Roman"/>
                          <a:cs typeface="Times New Roman"/>
                        </a:rPr>
                        <a:t>Do lado de montante o espaço entre as tábuas deve ser tapado para que a água não escoe entre elas.</a:t>
                      </a:r>
                    </a:p>
                    <a:p>
                      <a:pPr marL="0" indent="0" algn="just">
                        <a:lnSpc>
                          <a:spcPct val="115000"/>
                        </a:lnSpc>
                        <a:spcAft>
                          <a:spcPts val="0"/>
                        </a:spcAft>
                      </a:pPr>
                      <a:r>
                        <a:rPr lang="pt-PT" sz="1000" dirty="0" smtClean="0">
                          <a:effectLst/>
                          <a:latin typeface="+mn-lt"/>
                          <a:ea typeface="Times New Roman"/>
                          <a:cs typeface="Times New Roman"/>
                        </a:rPr>
                        <a:t>As barragens de troncos de madeira são idênticas mas têm maior durabilidade. No entanto, a sua construção é mais difícil, nomeadamente no encastramento no leito da ravina.</a:t>
                      </a:r>
                      <a:endParaRPr lang="pt-PT" sz="1000" dirty="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PT"/>
                    </a:p>
                  </a:txBody>
                  <a:tcPr/>
                </a:tc>
              </a:tr>
            </a:tbl>
          </a:graphicData>
        </a:graphic>
      </p:graphicFrame>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872297" y="2668104"/>
            <a:ext cx="5399405" cy="2148840"/>
          </a:xfrm>
          <a:prstGeom prst="rect">
            <a:avLst/>
          </a:prstGeom>
          <a:noFill/>
          <a:ln>
            <a:noFill/>
          </a:ln>
        </p:spPr>
      </p:pic>
    </p:spTree>
    <p:extLst>
      <p:ext uri="{BB962C8B-B14F-4D97-AF65-F5344CB8AC3E}">
        <p14:creationId xmlns:p14="http://schemas.microsoft.com/office/powerpoint/2010/main" val="290262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846" y="51444"/>
            <a:ext cx="8867217" cy="338554"/>
          </a:xfrm>
          <a:prstGeom prst="rect">
            <a:avLst/>
          </a:prstGeom>
          <a:solidFill>
            <a:srgbClr val="FFFFCC"/>
          </a:solidFill>
        </p:spPr>
        <p:txBody>
          <a:bodyPr wrap="square">
            <a:spAutoFit/>
          </a:bodyPr>
          <a:lstStyle/>
          <a:p>
            <a:r>
              <a:rPr lang="pt-PT" b="1" i="1" dirty="0" smtClean="0"/>
              <a:t>Taludes e margens</a:t>
            </a:r>
            <a:endParaRPr lang="pt-PT" b="1" i="1" dirty="0"/>
          </a:p>
        </p:txBody>
      </p:sp>
      <p:sp>
        <p:nvSpPr>
          <p:cNvPr id="3" name="Rectangle 2"/>
          <p:cNvSpPr/>
          <p:nvPr/>
        </p:nvSpPr>
        <p:spPr>
          <a:xfrm>
            <a:off x="157859" y="377913"/>
            <a:ext cx="8853203" cy="830997"/>
          </a:xfrm>
          <a:prstGeom prst="rect">
            <a:avLst/>
          </a:prstGeom>
          <a:solidFill>
            <a:srgbClr val="FFFFCC"/>
          </a:solidFill>
        </p:spPr>
        <p:txBody>
          <a:bodyPr wrap="square">
            <a:spAutoFit/>
          </a:bodyPr>
          <a:lstStyle/>
          <a:p>
            <a:pPr algn="just"/>
            <a:r>
              <a:rPr lang="pt-PT" dirty="0"/>
              <a:t>A estabilização das margens das ravinas pode ser feita através de muros de pedra, soleiras de pedra e madeira ou algumas das muitas técnicas de bioengenharia disponíveis para a estabilização de taludes e de margens de cursos de água (Andreu </a:t>
            </a:r>
            <a:r>
              <a:rPr lang="pt-PT" i="1" dirty="0" err="1"/>
              <a:t>et</a:t>
            </a:r>
            <a:r>
              <a:rPr lang="pt-PT" i="1" dirty="0"/>
              <a:t> al</a:t>
            </a:r>
            <a:r>
              <a:rPr lang="pt-PT" dirty="0"/>
              <a:t>., 2008; Das, 2010</a:t>
            </a:r>
            <a:r>
              <a:rPr lang="pt-PT" dirty="0" smtClean="0"/>
              <a:t>).</a:t>
            </a:r>
            <a:endParaRPr lang="pt-PT" dirty="0"/>
          </a:p>
        </p:txBody>
      </p:sp>
      <p:sp>
        <p:nvSpPr>
          <p:cNvPr id="4" name="Rectangle 3"/>
          <p:cNvSpPr/>
          <p:nvPr/>
        </p:nvSpPr>
        <p:spPr>
          <a:xfrm>
            <a:off x="160162" y="1183445"/>
            <a:ext cx="8853203" cy="584775"/>
          </a:xfrm>
          <a:prstGeom prst="rect">
            <a:avLst/>
          </a:prstGeom>
          <a:solidFill>
            <a:srgbClr val="FFFFCC"/>
          </a:solidFill>
        </p:spPr>
        <p:txBody>
          <a:bodyPr wrap="square">
            <a:spAutoFit/>
          </a:bodyPr>
          <a:lstStyle/>
          <a:p>
            <a:pPr algn="just"/>
            <a:r>
              <a:rPr lang="pt-PT" dirty="0" smtClean="0"/>
              <a:t>As </a:t>
            </a:r>
            <a:r>
              <a:rPr lang="pt-PT" dirty="0"/>
              <a:t>plantas apropriadas para o controlo com a vegetação são herbáceas, arbustos e árvores. As medidas mecânicas incluem madeira e pedra</a:t>
            </a:r>
            <a:r>
              <a:rPr lang="pt-PT" dirty="0" smtClean="0"/>
              <a:t>.</a:t>
            </a:r>
            <a:endParaRPr lang="pt-PT" dirty="0"/>
          </a:p>
        </p:txBody>
      </p:sp>
      <p:sp>
        <p:nvSpPr>
          <p:cNvPr id="5" name="Rectangle 4"/>
          <p:cNvSpPr/>
          <p:nvPr/>
        </p:nvSpPr>
        <p:spPr>
          <a:xfrm>
            <a:off x="140430" y="1729578"/>
            <a:ext cx="8853203" cy="338554"/>
          </a:xfrm>
          <a:prstGeom prst="rect">
            <a:avLst/>
          </a:prstGeom>
          <a:solidFill>
            <a:srgbClr val="FFFFCC"/>
          </a:solidFill>
        </p:spPr>
        <p:txBody>
          <a:bodyPr wrap="square">
            <a:spAutoFit/>
          </a:bodyPr>
          <a:lstStyle/>
          <a:p>
            <a:pPr algn="just"/>
            <a:r>
              <a:rPr lang="pt-PT" dirty="0" smtClean="0"/>
              <a:t>No </a:t>
            </a:r>
            <a:r>
              <a:rPr lang="pt-PT" dirty="0"/>
              <a:t>Quadro </a:t>
            </a:r>
            <a:r>
              <a:rPr lang="pt-PT" dirty="0" smtClean="0"/>
              <a:t>13.6 </a:t>
            </a:r>
            <a:r>
              <a:rPr lang="pt-PT" dirty="0"/>
              <a:t>apresenta-se uma pequena síntese das técnicas mais importantes.</a:t>
            </a:r>
          </a:p>
        </p:txBody>
      </p:sp>
      <p:sp>
        <p:nvSpPr>
          <p:cNvPr id="6" name="TextBox 5"/>
          <p:cNvSpPr txBox="1"/>
          <p:nvPr/>
        </p:nvSpPr>
        <p:spPr>
          <a:xfrm>
            <a:off x="1666875" y="2556690"/>
            <a:ext cx="5791760" cy="307777"/>
          </a:xfrm>
          <a:prstGeom prst="rect">
            <a:avLst/>
          </a:prstGeom>
          <a:solidFill>
            <a:srgbClr val="FFFFCC"/>
          </a:solidFill>
        </p:spPr>
        <p:txBody>
          <a:bodyPr wrap="square" rtlCol="0">
            <a:spAutoFit/>
          </a:bodyPr>
          <a:lstStyle/>
          <a:p>
            <a:pPr algn="just"/>
            <a:r>
              <a:rPr lang="en-US" sz="1400" b="1" dirty="0" err="1" smtClean="0"/>
              <a:t>Quadro</a:t>
            </a:r>
            <a:r>
              <a:rPr lang="en-US" sz="1400" b="1" dirty="0" smtClean="0"/>
              <a:t> 13.6 </a:t>
            </a:r>
            <a:r>
              <a:rPr lang="pt-PT" sz="1400" dirty="0" smtClean="0"/>
              <a:t>Estabilização de margens </a:t>
            </a:r>
            <a:r>
              <a:rPr lang="pt-PT" sz="1200" dirty="0"/>
              <a:t>(Fonte: Das, 2010) (</a:t>
            </a:r>
            <a:r>
              <a:rPr lang="pt-PT" sz="1200" dirty="0" smtClean="0"/>
              <a:t>continua)</a:t>
            </a:r>
            <a:endParaRPr lang="en-US" sz="1200" dirty="0"/>
          </a:p>
        </p:txBody>
      </p:sp>
      <p:graphicFrame>
        <p:nvGraphicFramePr>
          <p:cNvPr id="7" name="Table 6"/>
          <p:cNvGraphicFramePr>
            <a:graphicFrameLocks noGrp="1"/>
          </p:cNvGraphicFramePr>
          <p:nvPr>
            <p:extLst>
              <p:ext uri="{D42A27DB-BD31-4B8C-83A1-F6EECF244321}">
                <p14:modId xmlns:p14="http://schemas.microsoft.com/office/powerpoint/2010/main" val="1182286035"/>
              </p:ext>
            </p:extLst>
          </p:nvPr>
        </p:nvGraphicFramePr>
        <p:xfrm>
          <a:off x="1670824" y="2891451"/>
          <a:ext cx="5760000" cy="3226563"/>
        </p:xfrm>
        <a:graphic>
          <a:graphicData uri="http://schemas.openxmlformats.org/drawingml/2006/table">
            <a:tbl>
              <a:tblPr firstRow="1" bandRow="1"/>
              <a:tblGrid>
                <a:gridCol w="2880000"/>
                <a:gridCol w="2880000"/>
              </a:tblGrid>
              <a:tr h="259521">
                <a:tc gridSpan="2">
                  <a:txBody>
                    <a:bodyPr/>
                    <a:lstStyle/>
                    <a:p>
                      <a:pPr marL="179705" algn="ctr">
                        <a:lnSpc>
                          <a:spcPct val="115000"/>
                        </a:lnSpc>
                        <a:spcAft>
                          <a:spcPts val="0"/>
                        </a:spcAft>
                      </a:pPr>
                      <a:r>
                        <a:rPr lang="pt-PT" sz="1000" b="1" dirty="0" smtClean="0">
                          <a:effectLst/>
                          <a:latin typeface="+mn-lt"/>
                          <a:ea typeface="Times New Roman"/>
                          <a:cs typeface="Times New Roman"/>
                        </a:rPr>
                        <a:t>Muros de pedra</a:t>
                      </a:r>
                      <a:endParaRPr lang="pt-PT" sz="1000" b="1" dirty="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PT"/>
                    </a:p>
                  </a:txBody>
                  <a:tcPr/>
                </a:tc>
              </a:tr>
              <a:tr h="259521">
                <a:tc>
                  <a:txBody>
                    <a:bodyPr/>
                    <a:lstStyle/>
                    <a:p>
                      <a:pPr algn="ctr">
                        <a:lnSpc>
                          <a:spcPct val="115000"/>
                        </a:lnSpc>
                        <a:spcAft>
                          <a:spcPts val="0"/>
                        </a:spcAft>
                      </a:pPr>
                      <a:r>
                        <a:rPr lang="pt-PT" sz="1000" b="1" dirty="0">
                          <a:effectLst/>
                          <a:latin typeface="Arial"/>
                          <a:ea typeface="Times New Roman"/>
                          <a:cs typeface="Times New Roman"/>
                        </a:rPr>
                        <a:t>Adequação</a:t>
                      </a:r>
                      <a:endParaRPr lang="pt-PT" sz="1000" dirty="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lnSpc>
                          <a:spcPct val="115000"/>
                        </a:lnSpc>
                        <a:spcAft>
                          <a:spcPts val="0"/>
                        </a:spcAft>
                      </a:pPr>
                      <a:r>
                        <a:rPr lang="pt-PT" sz="1000" b="1" dirty="0">
                          <a:effectLst/>
                          <a:latin typeface="Arial"/>
                          <a:ea typeface="Times New Roman"/>
                          <a:cs typeface="Times New Roman"/>
                        </a:rPr>
                        <a:t>Forma</a:t>
                      </a:r>
                      <a:endParaRPr lang="pt-PT" sz="1000" dirty="0">
                        <a:effectLst/>
                        <a:latin typeface="Arial"/>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2000">
                <a:tc>
                  <a:txBody>
                    <a:bodyPr/>
                    <a:lstStyle/>
                    <a:p>
                      <a:pPr marL="18415" algn="just">
                        <a:lnSpc>
                          <a:spcPct val="115000"/>
                        </a:lnSpc>
                        <a:spcAft>
                          <a:spcPts val="0"/>
                        </a:spcAft>
                      </a:pPr>
                      <a:r>
                        <a:rPr lang="pt-PT" sz="1100" dirty="0">
                          <a:effectLst/>
                          <a:latin typeface="Arial"/>
                          <a:ea typeface="Times New Roman"/>
                          <a:cs typeface="Times New Roman"/>
                        </a:rPr>
                        <a:t>Zonas de montante de troços de ravina onde é necessário instalar estruturas de pequena altura.</a:t>
                      </a:r>
                    </a:p>
                  </a:txBody>
                  <a:tcPr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marR="90170" algn="just">
                        <a:lnSpc>
                          <a:spcPct val="115000"/>
                        </a:lnSpc>
                        <a:spcAft>
                          <a:spcPts val="0"/>
                        </a:spcAft>
                      </a:pPr>
                      <a:r>
                        <a:rPr lang="pt-PT" sz="1100" dirty="0">
                          <a:effectLst/>
                          <a:latin typeface="Arial"/>
                          <a:ea typeface="Times New Roman"/>
                          <a:cs typeface="Times New Roman"/>
                        </a:rPr>
                        <a:t>As pedras devem ser armadas com a forma de um trapézio, podendo ter ou não vegetação</a:t>
                      </a: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521">
                <a:tc gridSpan="2">
                  <a:txBody>
                    <a:bodyPr/>
                    <a:lstStyle/>
                    <a:p>
                      <a:pPr marL="179705" algn="ctr">
                        <a:lnSpc>
                          <a:spcPct val="115000"/>
                        </a:lnSpc>
                        <a:spcAft>
                          <a:spcPts val="0"/>
                        </a:spcAft>
                      </a:pPr>
                      <a:r>
                        <a:rPr lang="pt-PT" sz="1000" b="1" dirty="0">
                          <a:effectLst/>
                          <a:latin typeface="Arial"/>
                          <a:ea typeface="Times New Roman"/>
                          <a:cs typeface="Times New Roman"/>
                        </a:rPr>
                        <a:t>Características</a:t>
                      </a:r>
                      <a:endParaRPr lang="pt-PT" sz="1000" dirty="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PT"/>
                    </a:p>
                  </a:txBody>
                  <a:tcPr/>
                </a:tc>
              </a:tr>
              <a:tr h="1656000">
                <a:tc>
                  <a:txBody>
                    <a:bodyPr/>
                    <a:lstStyle/>
                    <a:p>
                      <a:pPr marL="18415" algn="l">
                        <a:lnSpc>
                          <a:spcPct val="115000"/>
                        </a:lnSpc>
                        <a:spcAft>
                          <a:spcPts val="0"/>
                        </a:spcAft>
                      </a:pPr>
                      <a:endParaRPr lang="pt-PT" sz="1000" dirty="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lnSpc>
                          <a:spcPct val="115000"/>
                        </a:lnSpc>
                        <a:spcAft>
                          <a:spcPts val="0"/>
                        </a:spcAft>
                      </a:pPr>
                      <a:endParaRPr lang="pt-PT" sz="1000" dirty="0">
                        <a:effectLst/>
                        <a:latin typeface="Arial"/>
                        <a:ea typeface="Times New Roman"/>
                        <a:cs typeface="Arial"/>
                      </a:endParaRPr>
                    </a:p>
                  </a:txBody>
                  <a:tcPr marL="0" marR="0" marT="0"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1872303" y="4637775"/>
            <a:ext cx="5399405" cy="1327150"/>
          </a:xfrm>
          <a:prstGeom prst="rect">
            <a:avLst/>
          </a:prstGeom>
          <a:noFill/>
          <a:ln>
            <a:noFill/>
          </a:ln>
        </p:spPr>
      </p:pic>
    </p:spTree>
    <p:extLst>
      <p:ext uri="{BB962C8B-B14F-4D97-AF65-F5344CB8AC3E}">
        <p14:creationId xmlns:p14="http://schemas.microsoft.com/office/powerpoint/2010/main" val="222005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66875" y="544911"/>
            <a:ext cx="5791760" cy="307777"/>
          </a:xfrm>
          <a:prstGeom prst="rect">
            <a:avLst/>
          </a:prstGeom>
          <a:solidFill>
            <a:srgbClr val="FFFFCC"/>
          </a:solidFill>
        </p:spPr>
        <p:txBody>
          <a:bodyPr wrap="square" rtlCol="0">
            <a:spAutoFit/>
          </a:bodyPr>
          <a:lstStyle/>
          <a:p>
            <a:pPr algn="just"/>
            <a:r>
              <a:rPr lang="en-US" sz="1400" b="1" dirty="0" err="1" smtClean="0"/>
              <a:t>Quadro</a:t>
            </a:r>
            <a:r>
              <a:rPr lang="en-US" sz="1400" b="1" dirty="0" smtClean="0"/>
              <a:t> 13.6 </a:t>
            </a:r>
            <a:r>
              <a:rPr lang="pt-PT" sz="1400" dirty="0" smtClean="0"/>
              <a:t>Estabilização de margens </a:t>
            </a:r>
            <a:r>
              <a:rPr lang="pt-PT" sz="1200" dirty="0"/>
              <a:t>(Fonte: Das, 2010) (</a:t>
            </a:r>
            <a:r>
              <a:rPr lang="pt-PT" sz="1200" dirty="0" smtClean="0"/>
              <a:t>continuação)</a:t>
            </a:r>
            <a:endParaRPr lang="en-US" sz="1200" dirty="0"/>
          </a:p>
        </p:txBody>
      </p:sp>
      <p:graphicFrame>
        <p:nvGraphicFramePr>
          <p:cNvPr id="7" name="Table 6"/>
          <p:cNvGraphicFramePr>
            <a:graphicFrameLocks noGrp="1"/>
          </p:cNvGraphicFramePr>
          <p:nvPr>
            <p:extLst>
              <p:ext uri="{D42A27DB-BD31-4B8C-83A1-F6EECF244321}">
                <p14:modId xmlns:p14="http://schemas.microsoft.com/office/powerpoint/2010/main" val="102384304"/>
              </p:ext>
            </p:extLst>
          </p:nvPr>
        </p:nvGraphicFramePr>
        <p:xfrm>
          <a:off x="1670824" y="870963"/>
          <a:ext cx="5760000" cy="3571521"/>
        </p:xfrm>
        <a:graphic>
          <a:graphicData uri="http://schemas.openxmlformats.org/drawingml/2006/table">
            <a:tbl>
              <a:tblPr firstRow="1" bandRow="1"/>
              <a:tblGrid>
                <a:gridCol w="2880000"/>
                <a:gridCol w="2880000"/>
              </a:tblGrid>
              <a:tr h="259521">
                <a:tc gridSpan="2">
                  <a:txBody>
                    <a:bodyPr/>
                    <a:lstStyle/>
                    <a:p>
                      <a:pPr marL="179705" algn="ctr">
                        <a:lnSpc>
                          <a:spcPct val="115000"/>
                        </a:lnSpc>
                        <a:spcAft>
                          <a:spcPts val="0"/>
                        </a:spcAft>
                      </a:pPr>
                      <a:r>
                        <a:rPr lang="pt-PT" sz="1000" b="1" dirty="0" smtClean="0">
                          <a:effectLst/>
                          <a:latin typeface="+mn-lt"/>
                          <a:ea typeface="Times New Roman"/>
                          <a:cs typeface="Times New Roman"/>
                        </a:rPr>
                        <a:t>Estruturas de controlo de margens de cursos de água</a:t>
                      </a:r>
                      <a:endParaRPr lang="pt-PT" sz="1000" b="1" dirty="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pt-PT"/>
                    </a:p>
                  </a:txBody>
                  <a:tcPr/>
                </a:tc>
              </a:tr>
              <a:tr h="3312000">
                <a:tc>
                  <a:txBody>
                    <a:bodyPr/>
                    <a:lstStyle/>
                    <a:p>
                      <a:pPr marL="18415" algn="l">
                        <a:lnSpc>
                          <a:spcPct val="115000"/>
                        </a:lnSpc>
                        <a:spcAft>
                          <a:spcPts val="0"/>
                        </a:spcAft>
                      </a:pPr>
                      <a:endParaRPr lang="pt-PT" sz="1000" dirty="0">
                        <a:effectLst/>
                        <a:latin typeface="Arial"/>
                        <a:ea typeface="Times New Roman"/>
                        <a:cs typeface="Times New Roman"/>
                      </a:endParaRPr>
                    </a:p>
                  </a:txBody>
                  <a:tcPr marL="83492" marR="83492" marT="41746" marB="41746" anchor="ctr">
                    <a:lnL w="19050" cap="flat" cmpd="sng" algn="ctr">
                      <a:solidFill>
                        <a:srgbClr val="000000"/>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79705" algn="ctr">
                        <a:lnSpc>
                          <a:spcPct val="115000"/>
                        </a:lnSpc>
                        <a:spcAft>
                          <a:spcPts val="0"/>
                        </a:spcAft>
                      </a:pPr>
                      <a:endParaRPr lang="pt-PT" sz="1000" dirty="0">
                        <a:effectLst/>
                        <a:latin typeface="Arial"/>
                        <a:ea typeface="Times New Roman"/>
                        <a:cs typeface="Arial"/>
                      </a:endParaRPr>
                    </a:p>
                  </a:txBody>
                  <a:tcPr marL="0" marR="0" marT="0" marB="0" anchor="ctr">
                    <a:lnL>
                      <a:noFill/>
                    </a:lnL>
                    <a:lnR w="190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1773418" y="1230279"/>
            <a:ext cx="5579745" cy="3056255"/>
          </a:xfrm>
          <a:prstGeom prst="rect">
            <a:avLst/>
          </a:prstGeom>
          <a:noFill/>
          <a:ln>
            <a:noFill/>
          </a:ln>
        </p:spPr>
      </p:pic>
    </p:spTree>
    <p:extLst>
      <p:ext uri="{BB962C8B-B14F-4D97-AF65-F5344CB8AC3E}">
        <p14:creationId xmlns:p14="http://schemas.microsoft.com/office/powerpoint/2010/main" val="95763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82859320"/>
              </p:ext>
            </p:extLst>
          </p:nvPr>
        </p:nvGraphicFramePr>
        <p:xfrm>
          <a:off x="1670990" y="1055069"/>
          <a:ext cx="5760000" cy="4182724"/>
        </p:xfrm>
        <a:graphic>
          <a:graphicData uri="http://schemas.openxmlformats.org/drawingml/2006/table">
            <a:tbl>
              <a:tblPr firstRow="1" bandRow="1"/>
              <a:tblGrid>
                <a:gridCol w="2880000"/>
                <a:gridCol w="2880000"/>
              </a:tblGrid>
              <a:tr h="200330">
                <a:tc gridSpan="2">
                  <a:txBody>
                    <a:bodyPr/>
                    <a:lstStyle/>
                    <a:p>
                      <a:pPr marL="179705" algn="ctr">
                        <a:lnSpc>
                          <a:spcPct val="115000"/>
                        </a:lnSpc>
                        <a:spcAft>
                          <a:spcPts val="0"/>
                        </a:spcAft>
                      </a:pPr>
                      <a:r>
                        <a:rPr lang="pt-PT" sz="1000" b="1" dirty="0">
                          <a:effectLst/>
                          <a:latin typeface="Arial"/>
                          <a:ea typeface="Times New Roman"/>
                          <a:cs typeface="Times New Roman"/>
                        </a:rPr>
                        <a:t>Colchão de vivazes </a:t>
                      </a:r>
                      <a:r>
                        <a:rPr lang="pt-PT" sz="1000" dirty="0">
                          <a:effectLst/>
                          <a:latin typeface="Arial"/>
                          <a:ea typeface="Times New Roman"/>
                          <a:cs typeface="Times New Roman"/>
                        </a:rPr>
                        <a:t>(</a:t>
                      </a:r>
                      <a:r>
                        <a:rPr lang="pt-PT" sz="1000" i="1" dirty="0" err="1">
                          <a:effectLst/>
                          <a:latin typeface="Arial"/>
                          <a:ea typeface="Times New Roman"/>
                          <a:cs typeface="Times New Roman"/>
                        </a:rPr>
                        <a:t>branch</a:t>
                      </a:r>
                      <a:r>
                        <a:rPr lang="pt-PT" sz="1000" i="1" dirty="0">
                          <a:effectLst/>
                          <a:latin typeface="Arial"/>
                          <a:ea typeface="Times New Roman"/>
                          <a:cs typeface="Times New Roman"/>
                        </a:rPr>
                        <a:t> </a:t>
                      </a:r>
                      <a:r>
                        <a:rPr lang="pt-PT" sz="1000" i="1" dirty="0" err="1">
                          <a:effectLst/>
                          <a:latin typeface="Arial"/>
                          <a:ea typeface="Times New Roman"/>
                          <a:cs typeface="Times New Roman"/>
                        </a:rPr>
                        <a:t>layering</a:t>
                      </a:r>
                      <a:r>
                        <a:rPr lang="pt-PT" sz="1000" dirty="0">
                          <a:effectLst/>
                          <a:latin typeface="Arial"/>
                          <a:ea typeface="Times New Roman"/>
                          <a:cs typeface="Times New Roman"/>
                        </a:rPr>
                        <a:t>)</a:t>
                      </a:r>
                    </a:p>
                  </a:txBody>
                  <a:tcPr marL="64449" marR="64449" marT="32225" marB="322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PT"/>
                    </a:p>
                  </a:txBody>
                  <a:tcPr/>
                </a:tc>
              </a:tr>
              <a:tr h="200330">
                <a:tc>
                  <a:txBody>
                    <a:bodyPr/>
                    <a:lstStyle/>
                    <a:p>
                      <a:pPr algn="ctr">
                        <a:lnSpc>
                          <a:spcPct val="115000"/>
                        </a:lnSpc>
                        <a:spcAft>
                          <a:spcPts val="0"/>
                        </a:spcAft>
                      </a:pPr>
                      <a:r>
                        <a:rPr lang="pt-PT" sz="1000" b="1" dirty="0">
                          <a:effectLst/>
                          <a:latin typeface="Arial"/>
                          <a:ea typeface="Times New Roman"/>
                          <a:cs typeface="Times New Roman"/>
                        </a:rPr>
                        <a:t>Adequação</a:t>
                      </a:r>
                      <a:endParaRPr lang="pt-PT" sz="1000" dirty="0">
                        <a:effectLst/>
                        <a:latin typeface="Arial"/>
                        <a:ea typeface="Times New Roman"/>
                        <a:cs typeface="Times New Roman"/>
                      </a:endParaRPr>
                    </a:p>
                  </a:txBody>
                  <a:tcPr marL="64449" marR="64449" marT="32225" marB="3222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lnSpc>
                          <a:spcPct val="115000"/>
                        </a:lnSpc>
                        <a:spcAft>
                          <a:spcPts val="0"/>
                        </a:spcAft>
                      </a:pPr>
                      <a:r>
                        <a:rPr lang="pt-PT" sz="1000" b="1" dirty="0">
                          <a:effectLst/>
                          <a:latin typeface="Arial"/>
                          <a:ea typeface="Times New Roman"/>
                          <a:cs typeface="Times New Roman"/>
                        </a:rPr>
                        <a:t>Eficácia</a:t>
                      </a:r>
                      <a:endParaRPr lang="pt-PT" sz="1000" dirty="0">
                        <a:effectLst/>
                        <a:latin typeface="Arial"/>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7973">
                <a:tc>
                  <a:txBody>
                    <a:bodyPr/>
                    <a:lstStyle/>
                    <a:p>
                      <a:pPr marL="18415" algn="just">
                        <a:lnSpc>
                          <a:spcPct val="115000"/>
                        </a:lnSpc>
                        <a:spcAft>
                          <a:spcPts val="0"/>
                        </a:spcAft>
                      </a:pPr>
                      <a:r>
                        <a:rPr lang="pt-PT" sz="1100" dirty="0">
                          <a:effectLst/>
                          <a:latin typeface="Arial"/>
                          <a:ea typeface="Times New Roman"/>
                          <a:cs typeface="Times New Roman"/>
                        </a:rPr>
                        <a:t>Ravinas pequenas (profundidade inferior a 3 m e largura inferior a 8 m).</a:t>
                      </a:r>
                    </a:p>
                    <a:p>
                      <a:pPr marL="18415" algn="just">
                        <a:lnSpc>
                          <a:spcPct val="115000"/>
                        </a:lnSpc>
                        <a:spcAft>
                          <a:spcPts val="0"/>
                        </a:spcAft>
                      </a:pPr>
                      <a:r>
                        <a:rPr lang="pt-PT" sz="1100" dirty="0">
                          <a:effectLst/>
                          <a:latin typeface="Arial"/>
                          <a:ea typeface="Times New Roman"/>
                          <a:cs typeface="Times New Roman"/>
                        </a:rPr>
                        <a:t>Não é aplicável se houver escoamento contínuo.</a:t>
                      </a:r>
                    </a:p>
                  </a:txBody>
                  <a:tcPr marL="64449" marR="64449" marT="32225" marB="3222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just">
                        <a:lnSpc>
                          <a:spcPct val="115000"/>
                        </a:lnSpc>
                        <a:spcAft>
                          <a:spcPts val="0"/>
                        </a:spcAft>
                      </a:pPr>
                      <a:r>
                        <a:rPr lang="pt-PT" sz="1100" dirty="0">
                          <a:effectLst/>
                          <a:latin typeface="Arial"/>
                          <a:ea typeface="Times New Roman"/>
                          <a:cs typeface="Times New Roman"/>
                        </a:rPr>
                        <a:t>As vivazes enraízam e prendem o leito da ravina.</a:t>
                      </a: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330">
                <a:tc gridSpan="2">
                  <a:txBody>
                    <a:bodyPr/>
                    <a:lstStyle/>
                    <a:p>
                      <a:pPr marL="179705" algn="ctr">
                        <a:lnSpc>
                          <a:spcPct val="115000"/>
                        </a:lnSpc>
                        <a:spcAft>
                          <a:spcPts val="0"/>
                        </a:spcAft>
                      </a:pPr>
                      <a:r>
                        <a:rPr lang="pt-PT" sz="1000" b="1" dirty="0">
                          <a:effectLst/>
                          <a:latin typeface="Arial"/>
                          <a:ea typeface="Times New Roman"/>
                          <a:cs typeface="Times New Roman"/>
                        </a:rPr>
                        <a:t>Características</a:t>
                      </a:r>
                      <a:endParaRPr lang="pt-PT" sz="1000" dirty="0">
                        <a:effectLst/>
                        <a:latin typeface="Arial"/>
                        <a:ea typeface="Times New Roman"/>
                        <a:cs typeface="Times New Roman"/>
                      </a:endParaRPr>
                    </a:p>
                  </a:txBody>
                  <a:tcPr marL="64449" marR="64449" marT="32225" marB="322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PT"/>
                    </a:p>
                  </a:txBody>
                  <a:tcPr/>
                </a:tc>
              </a:tr>
              <a:tr h="2628000">
                <a:tc gridSpan="2">
                  <a:txBody>
                    <a:bodyPr/>
                    <a:lstStyle/>
                    <a:p>
                      <a:pPr marL="179705" algn="ctr">
                        <a:lnSpc>
                          <a:spcPct val="115000"/>
                        </a:lnSpc>
                        <a:spcAft>
                          <a:spcPts val="0"/>
                        </a:spcAft>
                      </a:pPr>
                      <a:endParaRPr lang="pt-PT" sz="800" dirty="0">
                        <a:effectLst/>
                        <a:latin typeface="Arial"/>
                        <a:ea typeface="Times New Roman"/>
                        <a:cs typeface="Arial"/>
                      </a:endParaRPr>
                    </a:p>
                  </a:txBody>
                  <a:tcPr marL="64449" marR="64449" marT="32225" marB="322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PT"/>
                    </a:p>
                  </a:txBody>
                  <a:tcPr/>
                </a:tc>
              </a:tr>
            </a:tbl>
          </a:graphicData>
        </a:graphic>
      </p:graphicFrame>
      <p:pic>
        <p:nvPicPr>
          <p:cNvPr id="8197" name="Picture 3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680" y="2647879"/>
            <a:ext cx="3486150" cy="2524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66875" y="544911"/>
            <a:ext cx="5791760" cy="492443"/>
          </a:xfrm>
          <a:prstGeom prst="rect">
            <a:avLst/>
          </a:prstGeom>
          <a:solidFill>
            <a:srgbClr val="FFFFCC"/>
          </a:solidFill>
        </p:spPr>
        <p:txBody>
          <a:bodyPr wrap="square" rtlCol="0">
            <a:spAutoFit/>
          </a:bodyPr>
          <a:lstStyle/>
          <a:p>
            <a:pPr algn="just"/>
            <a:r>
              <a:rPr lang="en-US" sz="1400" b="1" dirty="0" err="1" smtClean="0"/>
              <a:t>Quadro</a:t>
            </a:r>
            <a:r>
              <a:rPr lang="en-US" sz="1400" b="1" dirty="0" smtClean="0"/>
              <a:t> 13.6 </a:t>
            </a:r>
            <a:r>
              <a:rPr lang="pt-PT" sz="1400" dirty="0" smtClean="0"/>
              <a:t>Estabilização de margens </a:t>
            </a:r>
            <a:r>
              <a:rPr lang="pt-PT" sz="1200" dirty="0"/>
              <a:t>(Fonte: Andreu </a:t>
            </a:r>
            <a:r>
              <a:rPr lang="pt-PT" sz="1200" i="1" dirty="0" err="1"/>
              <a:t>et</a:t>
            </a:r>
            <a:r>
              <a:rPr lang="pt-PT" sz="1200" i="1" dirty="0"/>
              <a:t> al</a:t>
            </a:r>
            <a:r>
              <a:rPr lang="pt-PT" sz="1200" dirty="0"/>
              <a:t>., 2008) (</a:t>
            </a:r>
            <a:r>
              <a:rPr lang="pt-PT" sz="1200" dirty="0" smtClean="0"/>
              <a:t>continuação)</a:t>
            </a:r>
            <a:endParaRPr lang="en-US" sz="1200" dirty="0"/>
          </a:p>
        </p:txBody>
      </p:sp>
    </p:spTree>
    <p:extLst>
      <p:ext uri="{BB962C8B-B14F-4D97-AF65-F5344CB8AC3E}">
        <p14:creationId xmlns:p14="http://schemas.microsoft.com/office/powerpoint/2010/main" val="252097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24584440"/>
              </p:ext>
            </p:extLst>
          </p:nvPr>
        </p:nvGraphicFramePr>
        <p:xfrm>
          <a:off x="1670990" y="1063778"/>
          <a:ext cx="5760000" cy="4254724"/>
        </p:xfrm>
        <a:graphic>
          <a:graphicData uri="http://schemas.openxmlformats.org/drawingml/2006/table">
            <a:tbl>
              <a:tblPr firstRow="1" bandRow="1"/>
              <a:tblGrid>
                <a:gridCol w="2880000"/>
                <a:gridCol w="2880000"/>
              </a:tblGrid>
              <a:tr h="200330">
                <a:tc gridSpan="2">
                  <a:txBody>
                    <a:bodyPr/>
                    <a:lstStyle/>
                    <a:p>
                      <a:pPr marL="179705" algn="ctr">
                        <a:lnSpc>
                          <a:spcPct val="115000"/>
                        </a:lnSpc>
                        <a:spcAft>
                          <a:spcPts val="0"/>
                        </a:spcAft>
                      </a:pPr>
                      <a:r>
                        <a:rPr lang="pt-PT" sz="1000" b="1" dirty="0">
                          <a:effectLst/>
                          <a:latin typeface="Arial"/>
                          <a:ea typeface="Times New Roman"/>
                          <a:cs typeface="Times New Roman"/>
                        </a:rPr>
                        <a:t>Camadas de vivazes presas com estacas </a:t>
                      </a:r>
                      <a:r>
                        <a:rPr lang="pt-PT" sz="1000" dirty="0">
                          <a:effectLst/>
                          <a:latin typeface="Arial"/>
                          <a:ea typeface="Times New Roman"/>
                          <a:cs typeface="Times New Roman"/>
                        </a:rPr>
                        <a:t>(</a:t>
                      </a:r>
                      <a:r>
                        <a:rPr lang="pt-PT" sz="1000" i="1" dirty="0" err="1">
                          <a:effectLst/>
                          <a:latin typeface="Arial"/>
                          <a:ea typeface="Times New Roman"/>
                          <a:cs typeface="Times New Roman"/>
                        </a:rPr>
                        <a:t>branchpacking</a:t>
                      </a:r>
                      <a:r>
                        <a:rPr lang="pt-PT" sz="1000" dirty="0">
                          <a:effectLst/>
                          <a:latin typeface="Arial"/>
                          <a:ea typeface="Times New Roman"/>
                          <a:cs typeface="Times New Roman"/>
                        </a:rPr>
                        <a:t>)</a:t>
                      </a:r>
                    </a:p>
                  </a:txBody>
                  <a:tcPr marL="64449" marR="64449" marT="32225" marB="322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PT"/>
                    </a:p>
                  </a:txBody>
                  <a:tcPr/>
                </a:tc>
              </a:tr>
              <a:tr h="200330">
                <a:tc>
                  <a:txBody>
                    <a:bodyPr/>
                    <a:lstStyle/>
                    <a:p>
                      <a:pPr algn="ctr">
                        <a:lnSpc>
                          <a:spcPct val="115000"/>
                        </a:lnSpc>
                        <a:spcAft>
                          <a:spcPts val="0"/>
                        </a:spcAft>
                      </a:pPr>
                      <a:r>
                        <a:rPr lang="pt-PT" sz="1000" b="1" dirty="0">
                          <a:effectLst/>
                          <a:latin typeface="Arial"/>
                          <a:ea typeface="Times New Roman"/>
                          <a:cs typeface="Times New Roman"/>
                        </a:rPr>
                        <a:t>Adequação</a:t>
                      </a:r>
                      <a:endParaRPr lang="pt-PT" sz="1000" dirty="0">
                        <a:effectLst/>
                        <a:latin typeface="Arial"/>
                        <a:ea typeface="Times New Roman"/>
                        <a:cs typeface="Times New Roman"/>
                      </a:endParaRPr>
                    </a:p>
                  </a:txBody>
                  <a:tcPr marL="64449" marR="64449" marT="32225" marB="3222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lnSpc>
                          <a:spcPct val="115000"/>
                        </a:lnSpc>
                        <a:spcAft>
                          <a:spcPts val="0"/>
                        </a:spcAft>
                      </a:pPr>
                      <a:r>
                        <a:rPr lang="pt-PT" sz="1000" b="1" dirty="0">
                          <a:effectLst/>
                          <a:latin typeface="Arial"/>
                          <a:ea typeface="Times New Roman"/>
                          <a:cs typeface="Times New Roman"/>
                        </a:rPr>
                        <a:t>Eficácia</a:t>
                      </a:r>
                      <a:endParaRPr lang="pt-PT" sz="1000" dirty="0">
                        <a:effectLst/>
                        <a:latin typeface="Arial"/>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7973">
                <a:tc>
                  <a:txBody>
                    <a:bodyPr/>
                    <a:lstStyle/>
                    <a:p>
                      <a:pPr marL="18415" algn="just">
                        <a:lnSpc>
                          <a:spcPct val="115000"/>
                        </a:lnSpc>
                        <a:spcAft>
                          <a:spcPts val="0"/>
                        </a:spcAft>
                      </a:pPr>
                      <a:r>
                        <a:rPr lang="pt-PT" sz="1100" dirty="0">
                          <a:effectLst/>
                          <a:latin typeface="Arial"/>
                          <a:ea typeface="Times New Roman"/>
                          <a:cs typeface="Times New Roman"/>
                        </a:rPr>
                        <a:t>Para controlo localizado de depressões ou pequenas derrocadas (profundidade e largura inferiores a 1 m) nas margens dos cursos de água.</a:t>
                      </a:r>
                    </a:p>
                  </a:txBody>
                  <a:tcPr marL="64449" marR="64449" marT="32225" marB="3222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marR="179705" algn="just">
                        <a:lnSpc>
                          <a:spcPct val="115000"/>
                        </a:lnSpc>
                        <a:spcAft>
                          <a:spcPts val="0"/>
                        </a:spcAft>
                      </a:pPr>
                      <a:r>
                        <a:rPr lang="pt-PT" sz="1100" dirty="0">
                          <a:effectLst/>
                          <a:latin typeface="Arial"/>
                          <a:ea typeface="Times New Roman"/>
                          <a:cs typeface="Times New Roman"/>
                        </a:rPr>
                        <a:t>Forma uma barreira que constitui um filtro de sedimentos e que impede a escavação da base pelo escoamento.</a:t>
                      </a: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330">
                <a:tc gridSpan="2">
                  <a:txBody>
                    <a:bodyPr/>
                    <a:lstStyle/>
                    <a:p>
                      <a:pPr marL="179705" algn="ctr">
                        <a:lnSpc>
                          <a:spcPct val="115000"/>
                        </a:lnSpc>
                        <a:spcAft>
                          <a:spcPts val="0"/>
                        </a:spcAft>
                      </a:pPr>
                      <a:r>
                        <a:rPr lang="pt-PT" sz="1000" b="1" dirty="0">
                          <a:effectLst/>
                          <a:latin typeface="Arial"/>
                          <a:ea typeface="Times New Roman"/>
                          <a:cs typeface="Times New Roman"/>
                        </a:rPr>
                        <a:t>Características</a:t>
                      </a:r>
                      <a:endParaRPr lang="pt-PT" sz="1000" dirty="0">
                        <a:effectLst/>
                        <a:latin typeface="Arial"/>
                        <a:ea typeface="Times New Roman"/>
                        <a:cs typeface="Times New Roman"/>
                      </a:endParaRPr>
                    </a:p>
                  </a:txBody>
                  <a:tcPr marL="64449" marR="64449" marT="32225" marB="322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PT"/>
                    </a:p>
                  </a:txBody>
                  <a:tcPr/>
                </a:tc>
              </a:tr>
              <a:tr h="2700000">
                <a:tc>
                  <a:txBody>
                    <a:bodyPr/>
                    <a:lstStyle/>
                    <a:p>
                      <a:pPr marL="18415" algn="l">
                        <a:lnSpc>
                          <a:spcPct val="115000"/>
                        </a:lnSpc>
                        <a:spcAft>
                          <a:spcPts val="0"/>
                        </a:spcAft>
                      </a:pPr>
                      <a:r>
                        <a:rPr lang="pt-PT" sz="1100" dirty="0">
                          <a:effectLst/>
                          <a:latin typeface="Arial"/>
                          <a:ea typeface="Times New Roman"/>
                          <a:cs typeface="Times New Roman"/>
                        </a:rPr>
                        <a:t>As estacas têm 1,5 a 2,0 m de comprimento e secção de 0,050 x 0,10 </a:t>
                      </a:r>
                      <a:r>
                        <a:rPr lang="pt-PT" sz="1100" dirty="0" smtClean="0">
                          <a:effectLst/>
                          <a:latin typeface="Arial"/>
                          <a:ea typeface="Times New Roman"/>
                          <a:cs typeface="Times New Roman"/>
                        </a:rPr>
                        <a:t>m</a:t>
                      </a:r>
                      <a:r>
                        <a:rPr lang="pt-PT" sz="1100" baseline="30000" dirty="0" smtClean="0">
                          <a:effectLst/>
                          <a:latin typeface="Arial"/>
                          <a:ea typeface="Times New Roman"/>
                          <a:cs typeface="Times New Roman"/>
                        </a:rPr>
                        <a:t>2</a:t>
                      </a:r>
                      <a:r>
                        <a:rPr lang="pt-PT" sz="1100" dirty="0" smtClean="0">
                          <a:effectLst/>
                          <a:latin typeface="Arial"/>
                          <a:ea typeface="Times New Roman"/>
                          <a:cs typeface="Times New Roman"/>
                        </a:rPr>
                        <a:t>, </a:t>
                      </a:r>
                      <a:r>
                        <a:rPr lang="pt-PT" sz="1100" dirty="0">
                          <a:effectLst/>
                          <a:latin typeface="Arial"/>
                          <a:ea typeface="Times New Roman"/>
                          <a:cs typeface="Times New Roman"/>
                        </a:rPr>
                        <a:t>estando enterradas de 1,0 a 1,2 m.</a:t>
                      </a:r>
                    </a:p>
                    <a:p>
                      <a:pPr marL="18415" algn="l">
                        <a:lnSpc>
                          <a:spcPct val="115000"/>
                        </a:lnSpc>
                        <a:spcAft>
                          <a:spcPts val="0"/>
                        </a:spcAft>
                      </a:pPr>
                      <a:r>
                        <a:rPr lang="pt-PT" sz="1100" dirty="0">
                          <a:effectLst/>
                          <a:latin typeface="Arial"/>
                          <a:ea typeface="Times New Roman"/>
                          <a:cs typeface="Times New Roman"/>
                        </a:rPr>
                        <a:t> </a:t>
                      </a:r>
                    </a:p>
                    <a:p>
                      <a:pPr marL="18415" algn="l">
                        <a:lnSpc>
                          <a:spcPct val="115000"/>
                        </a:lnSpc>
                        <a:spcAft>
                          <a:spcPts val="0"/>
                        </a:spcAft>
                      </a:pPr>
                      <a:r>
                        <a:rPr lang="pt-PT" sz="1100" dirty="0">
                          <a:effectLst/>
                          <a:latin typeface="Arial"/>
                          <a:ea typeface="Times New Roman"/>
                          <a:cs typeface="Times New Roman"/>
                        </a:rPr>
                        <a:t>As vivazes têm 1,5 a 5 cm de diâmetro.</a:t>
                      </a:r>
                    </a:p>
                    <a:p>
                      <a:pPr marL="18415" algn="l">
                        <a:lnSpc>
                          <a:spcPct val="115000"/>
                        </a:lnSpc>
                        <a:spcAft>
                          <a:spcPts val="0"/>
                        </a:spcAft>
                      </a:pPr>
                      <a:r>
                        <a:rPr lang="pt-PT" sz="1100" dirty="0">
                          <a:effectLst/>
                          <a:latin typeface="Arial"/>
                          <a:ea typeface="Times New Roman"/>
                          <a:cs typeface="Times New Roman"/>
                        </a:rPr>
                        <a:t> </a:t>
                      </a:r>
                    </a:p>
                    <a:p>
                      <a:pPr marL="18415" algn="l">
                        <a:lnSpc>
                          <a:spcPct val="115000"/>
                        </a:lnSpc>
                        <a:spcAft>
                          <a:spcPts val="0"/>
                        </a:spcAft>
                      </a:pPr>
                      <a:r>
                        <a:rPr lang="pt-PT" sz="1100" dirty="0">
                          <a:effectLst/>
                          <a:latin typeface="Arial"/>
                          <a:ea typeface="Times New Roman"/>
                          <a:cs typeface="Times New Roman"/>
                        </a:rPr>
                        <a:t>A base é protegida por pedras podendo ser necessário acrescentar um geotêxtil.</a:t>
                      </a:r>
                    </a:p>
                  </a:txBody>
                  <a:tcPr marL="64449" marR="64449" marT="32225" marB="32225"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179705" algn="ctr">
                        <a:lnSpc>
                          <a:spcPct val="115000"/>
                        </a:lnSpc>
                        <a:spcAft>
                          <a:spcPts val="0"/>
                        </a:spcAft>
                      </a:pPr>
                      <a:endParaRPr lang="pt-PT" sz="800" dirty="0">
                        <a:effectLst/>
                        <a:latin typeface="Arial"/>
                        <a:ea typeface="Times New Roman"/>
                        <a:cs typeface="Arial"/>
                      </a:endParaRPr>
                    </a:p>
                  </a:txBody>
                  <a:tcPr marL="0" marR="0" marT="0"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pic>
        <p:nvPicPr>
          <p:cNvPr id="8196" name="Picture 31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7005" y="2708065"/>
            <a:ext cx="2638425" cy="2514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66875" y="553620"/>
            <a:ext cx="5791760" cy="492443"/>
          </a:xfrm>
          <a:prstGeom prst="rect">
            <a:avLst/>
          </a:prstGeom>
          <a:solidFill>
            <a:srgbClr val="FFFFCC"/>
          </a:solidFill>
        </p:spPr>
        <p:txBody>
          <a:bodyPr wrap="square" rtlCol="0">
            <a:spAutoFit/>
          </a:bodyPr>
          <a:lstStyle/>
          <a:p>
            <a:pPr algn="just"/>
            <a:r>
              <a:rPr lang="en-US" sz="1400" b="1" dirty="0" err="1" smtClean="0"/>
              <a:t>Quadro</a:t>
            </a:r>
            <a:r>
              <a:rPr lang="en-US" sz="1400" b="1" dirty="0" smtClean="0"/>
              <a:t> 13.6 </a:t>
            </a:r>
            <a:r>
              <a:rPr lang="pt-PT" sz="1400" dirty="0" smtClean="0"/>
              <a:t>Estabilização de margens </a:t>
            </a:r>
            <a:r>
              <a:rPr lang="pt-PT" sz="1200" dirty="0"/>
              <a:t>(Fonte: Andreu </a:t>
            </a:r>
            <a:r>
              <a:rPr lang="pt-PT" sz="1200" i="1" dirty="0" err="1"/>
              <a:t>et</a:t>
            </a:r>
            <a:r>
              <a:rPr lang="pt-PT" sz="1200" i="1" dirty="0"/>
              <a:t> al</a:t>
            </a:r>
            <a:r>
              <a:rPr lang="pt-PT" sz="1200" dirty="0"/>
              <a:t>., 2008) (</a:t>
            </a:r>
            <a:r>
              <a:rPr lang="pt-PT" sz="1200" dirty="0" smtClean="0"/>
              <a:t>continuação)</a:t>
            </a:r>
            <a:endParaRPr lang="en-US" sz="1200" dirty="0"/>
          </a:p>
        </p:txBody>
      </p:sp>
    </p:spTree>
    <p:extLst>
      <p:ext uri="{BB962C8B-B14F-4D97-AF65-F5344CB8AC3E}">
        <p14:creationId xmlns:p14="http://schemas.microsoft.com/office/powerpoint/2010/main" val="244726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33637415"/>
              </p:ext>
            </p:extLst>
          </p:nvPr>
        </p:nvGraphicFramePr>
        <p:xfrm>
          <a:off x="1670990" y="1055069"/>
          <a:ext cx="5760000" cy="5414274"/>
        </p:xfrm>
        <a:graphic>
          <a:graphicData uri="http://schemas.openxmlformats.org/drawingml/2006/table">
            <a:tbl>
              <a:tblPr firstRow="1" bandRow="1"/>
              <a:tblGrid>
                <a:gridCol w="2880000"/>
                <a:gridCol w="2880000"/>
              </a:tblGrid>
              <a:tr h="200330">
                <a:tc gridSpan="2">
                  <a:txBody>
                    <a:bodyPr/>
                    <a:lstStyle/>
                    <a:p>
                      <a:pPr marL="179705" algn="ctr">
                        <a:lnSpc>
                          <a:spcPct val="115000"/>
                        </a:lnSpc>
                        <a:spcAft>
                          <a:spcPts val="0"/>
                        </a:spcAft>
                      </a:pPr>
                      <a:r>
                        <a:rPr lang="pt-PT" sz="1000" b="1" dirty="0" smtClean="0">
                          <a:effectLst/>
                          <a:latin typeface="+mn-lt"/>
                          <a:ea typeface="Times New Roman"/>
                          <a:cs typeface="Times New Roman"/>
                        </a:rPr>
                        <a:t>Grades com vivazes </a:t>
                      </a:r>
                      <a:r>
                        <a:rPr lang="pt-PT" sz="1000" dirty="0" smtClean="0">
                          <a:effectLst/>
                          <a:latin typeface="+mn-lt"/>
                          <a:ea typeface="Times New Roman"/>
                          <a:cs typeface="Times New Roman"/>
                        </a:rPr>
                        <a:t>(</a:t>
                      </a:r>
                      <a:r>
                        <a:rPr lang="pt-PT" sz="1000" i="1" dirty="0" smtClean="0">
                          <a:effectLst/>
                          <a:latin typeface="+mn-lt"/>
                          <a:ea typeface="Times New Roman"/>
                          <a:cs typeface="Times New Roman"/>
                        </a:rPr>
                        <a:t>live </a:t>
                      </a:r>
                      <a:r>
                        <a:rPr lang="pt-PT" sz="1000" i="1" dirty="0" err="1" smtClean="0">
                          <a:effectLst/>
                          <a:latin typeface="+mn-lt"/>
                          <a:ea typeface="Times New Roman"/>
                          <a:cs typeface="Times New Roman"/>
                        </a:rPr>
                        <a:t>slope</a:t>
                      </a:r>
                      <a:r>
                        <a:rPr lang="pt-PT" sz="1000" i="1" dirty="0" smtClean="0">
                          <a:effectLst/>
                          <a:latin typeface="+mn-lt"/>
                          <a:ea typeface="Times New Roman"/>
                          <a:cs typeface="Times New Roman"/>
                        </a:rPr>
                        <a:t> </a:t>
                      </a:r>
                      <a:r>
                        <a:rPr lang="pt-PT" sz="1000" i="1" dirty="0" err="1" smtClean="0">
                          <a:effectLst/>
                          <a:latin typeface="+mn-lt"/>
                          <a:ea typeface="Times New Roman"/>
                          <a:cs typeface="Times New Roman"/>
                        </a:rPr>
                        <a:t>gratings</a:t>
                      </a:r>
                      <a:r>
                        <a:rPr lang="pt-PT" sz="1000" dirty="0" smtClean="0">
                          <a:effectLst/>
                          <a:latin typeface="+mn-lt"/>
                          <a:ea typeface="Times New Roman"/>
                          <a:cs typeface="Times New Roman"/>
                        </a:rPr>
                        <a:t>)</a:t>
                      </a:r>
                      <a:endParaRPr lang="pt-PT" sz="1000" dirty="0">
                        <a:effectLst/>
                        <a:latin typeface="Arial"/>
                        <a:ea typeface="Times New Roman"/>
                        <a:cs typeface="Times New Roman"/>
                      </a:endParaRPr>
                    </a:p>
                  </a:txBody>
                  <a:tcPr marL="64449" marR="64449" marT="32225" marB="322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PT"/>
                    </a:p>
                  </a:txBody>
                  <a:tcPr/>
                </a:tc>
              </a:tr>
              <a:tr h="200330">
                <a:tc>
                  <a:txBody>
                    <a:bodyPr/>
                    <a:lstStyle/>
                    <a:p>
                      <a:pPr algn="ctr">
                        <a:lnSpc>
                          <a:spcPct val="115000"/>
                        </a:lnSpc>
                        <a:spcAft>
                          <a:spcPts val="0"/>
                        </a:spcAft>
                      </a:pPr>
                      <a:r>
                        <a:rPr lang="pt-PT" sz="1000" b="1" dirty="0">
                          <a:effectLst/>
                          <a:latin typeface="Arial"/>
                          <a:ea typeface="Times New Roman"/>
                          <a:cs typeface="Times New Roman"/>
                        </a:rPr>
                        <a:t>Adequação</a:t>
                      </a:r>
                      <a:endParaRPr lang="pt-PT" sz="1000" dirty="0">
                        <a:effectLst/>
                        <a:latin typeface="Arial"/>
                        <a:ea typeface="Times New Roman"/>
                        <a:cs typeface="Times New Roman"/>
                      </a:endParaRPr>
                    </a:p>
                  </a:txBody>
                  <a:tcPr marL="64449" marR="64449" marT="32225" marB="3222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lnSpc>
                          <a:spcPct val="115000"/>
                        </a:lnSpc>
                        <a:spcAft>
                          <a:spcPts val="0"/>
                        </a:spcAft>
                      </a:pPr>
                      <a:r>
                        <a:rPr lang="pt-PT" sz="1000" b="1" dirty="0">
                          <a:effectLst/>
                          <a:latin typeface="Arial"/>
                          <a:ea typeface="Times New Roman"/>
                          <a:cs typeface="Times New Roman"/>
                        </a:rPr>
                        <a:t>Eficácia</a:t>
                      </a:r>
                      <a:endParaRPr lang="pt-PT" sz="1000" dirty="0">
                        <a:effectLst/>
                        <a:latin typeface="Arial"/>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7973">
                <a:tc>
                  <a:txBody>
                    <a:bodyPr/>
                    <a:lstStyle/>
                    <a:p>
                      <a:pPr marL="18415" algn="just">
                        <a:lnSpc>
                          <a:spcPct val="115000"/>
                        </a:lnSpc>
                        <a:spcAft>
                          <a:spcPts val="0"/>
                        </a:spcAft>
                      </a:pPr>
                      <a:r>
                        <a:rPr lang="pt-PT" sz="1100" dirty="0">
                          <a:effectLst/>
                          <a:latin typeface="Arial"/>
                          <a:ea typeface="Times New Roman"/>
                          <a:cs typeface="Times New Roman"/>
                        </a:rPr>
                        <a:t>Margens muito íngremes, onde não se consegue reduzir o ângulo.</a:t>
                      </a:r>
                    </a:p>
                  </a:txBody>
                  <a:tcPr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marR="179705" algn="just">
                        <a:lnSpc>
                          <a:spcPct val="115000"/>
                        </a:lnSpc>
                        <a:spcAft>
                          <a:spcPts val="0"/>
                        </a:spcAft>
                      </a:pPr>
                      <a:r>
                        <a:rPr lang="pt-PT" sz="1100" dirty="0">
                          <a:effectLst/>
                          <a:latin typeface="Arial"/>
                          <a:ea typeface="Times New Roman"/>
                          <a:cs typeface="Times New Roman"/>
                        </a:rPr>
                        <a:t>As vivazes asseguram uma protecção imediata.</a:t>
                      </a:r>
                    </a:p>
                    <a:p>
                      <a:pPr marL="179705" marR="179705" algn="just">
                        <a:lnSpc>
                          <a:spcPct val="115000"/>
                        </a:lnSpc>
                        <a:spcAft>
                          <a:spcPts val="0"/>
                        </a:spcAft>
                      </a:pPr>
                      <a:r>
                        <a:rPr lang="pt-PT" sz="1100" dirty="0">
                          <a:effectLst/>
                          <a:latin typeface="Arial"/>
                          <a:ea typeface="Times New Roman"/>
                          <a:cs typeface="Times New Roman"/>
                        </a:rPr>
                        <a:t>O sistema radicular estabiliza e drena a margem.</a:t>
                      </a: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330">
                <a:tc gridSpan="2">
                  <a:txBody>
                    <a:bodyPr/>
                    <a:lstStyle/>
                    <a:p>
                      <a:pPr marL="179705" algn="ctr">
                        <a:lnSpc>
                          <a:spcPct val="115000"/>
                        </a:lnSpc>
                        <a:spcAft>
                          <a:spcPts val="0"/>
                        </a:spcAft>
                      </a:pPr>
                      <a:r>
                        <a:rPr lang="pt-PT" sz="1000" b="1" dirty="0">
                          <a:effectLst/>
                          <a:latin typeface="Arial"/>
                          <a:ea typeface="Times New Roman"/>
                          <a:cs typeface="Times New Roman"/>
                        </a:rPr>
                        <a:t>Características</a:t>
                      </a:r>
                      <a:endParaRPr lang="pt-PT" sz="1000" dirty="0">
                        <a:effectLst/>
                        <a:latin typeface="Arial"/>
                        <a:ea typeface="Times New Roman"/>
                        <a:cs typeface="Times New Roman"/>
                      </a:endParaRPr>
                    </a:p>
                  </a:txBody>
                  <a:tcPr marL="64449" marR="64449" marT="32225" marB="322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PT"/>
                    </a:p>
                  </a:txBody>
                  <a:tcPr/>
                </a:tc>
              </a:tr>
              <a:tr h="3924000">
                <a:tc>
                  <a:txBody>
                    <a:bodyPr/>
                    <a:lstStyle/>
                    <a:p>
                      <a:pPr marL="18415" algn="l">
                        <a:lnSpc>
                          <a:spcPct val="115000"/>
                        </a:lnSpc>
                        <a:spcAft>
                          <a:spcPts val="0"/>
                        </a:spcAft>
                      </a:pPr>
                      <a:r>
                        <a:rPr lang="pt-PT" sz="1100" dirty="0" smtClean="0">
                          <a:effectLst/>
                          <a:latin typeface="+mn-lt"/>
                          <a:ea typeface="Times New Roman"/>
                          <a:cs typeface="Times New Roman"/>
                        </a:rPr>
                        <a:t>Grade com cerca de 10 a 15 m.</a:t>
                      </a:r>
                    </a:p>
                    <a:p>
                      <a:pPr marL="18415" algn="l">
                        <a:lnSpc>
                          <a:spcPct val="115000"/>
                        </a:lnSpc>
                        <a:spcAft>
                          <a:spcPts val="0"/>
                        </a:spcAft>
                      </a:pPr>
                      <a:endParaRPr lang="pt-PT" sz="1100" dirty="0" smtClean="0">
                        <a:effectLst/>
                        <a:latin typeface="+mn-lt"/>
                        <a:ea typeface="Times New Roman"/>
                        <a:cs typeface="Times New Roman"/>
                      </a:endParaRPr>
                    </a:p>
                    <a:p>
                      <a:pPr marL="18415" algn="l">
                        <a:lnSpc>
                          <a:spcPct val="115000"/>
                        </a:lnSpc>
                        <a:spcAft>
                          <a:spcPts val="0"/>
                        </a:spcAft>
                      </a:pPr>
                      <a:r>
                        <a:rPr lang="pt-PT" sz="1100" dirty="0" smtClean="0">
                          <a:effectLst/>
                          <a:latin typeface="+mn-lt"/>
                          <a:ea typeface="Times New Roman"/>
                          <a:cs typeface="Times New Roman"/>
                        </a:rPr>
                        <a:t>Material pregado ou atado e fixo na base.</a:t>
                      </a:r>
                    </a:p>
                    <a:p>
                      <a:pPr marL="18415" algn="l">
                        <a:lnSpc>
                          <a:spcPct val="115000"/>
                        </a:lnSpc>
                        <a:spcAft>
                          <a:spcPts val="0"/>
                        </a:spcAft>
                      </a:pPr>
                      <a:endParaRPr lang="pt-PT" sz="1100" dirty="0">
                        <a:effectLst/>
                        <a:latin typeface="Arial"/>
                        <a:ea typeface="Times New Roman"/>
                        <a:cs typeface="Times New Roman"/>
                      </a:endParaRPr>
                    </a:p>
                  </a:txBody>
                  <a:tcPr marL="64449" marR="64449" marT="32225" marB="32225"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179705" algn="ctr">
                        <a:lnSpc>
                          <a:spcPct val="115000"/>
                        </a:lnSpc>
                        <a:spcAft>
                          <a:spcPts val="0"/>
                        </a:spcAft>
                      </a:pPr>
                      <a:endParaRPr lang="pt-PT" sz="800" dirty="0">
                        <a:effectLst/>
                        <a:latin typeface="Arial"/>
                        <a:ea typeface="Times New Roman"/>
                        <a:cs typeface="Arial"/>
                      </a:endParaRPr>
                    </a:p>
                  </a:txBody>
                  <a:tcPr marL="0" marR="0" marT="0"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
        <p:nvSpPr>
          <p:cNvPr id="10" name="TextBox 9"/>
          <p:cNvSpPr txBox="1"/>
          <p:nvPr/>
        </p:nvSpPr>
        <p:spPr>
          <a:xfrm>
            <a:off x="1666875" y="544911"/>
            <a:ext cx="5791760" cy="492443"/>
          </a:xfrm>
          <a:prstGeom prst="rect">
            <a:avLst/>
          </a:prstGeom>
          <a:solidFill>
            <a:srgbClr val="FFFFCC"/>
          </a:solidFill>
        </p:spPr>
        <p:txBody>
          <a:bodyPr wrap="square" rtlCol="0">
            <a:spAutoFit/>
          </a:bodyPr>
          <a:lstStyle/>
          <a:p>
            <a:pPr algn="just"/>
            <a:r>
              <a:rPr lang="en-US" sz="1400" b="1" dirty="0" err="1" smtClean="0"/>
              <a:t>Quadro</a:t>
            </a:r>
            <a:r>
              <a:rPr lang="en-US" sz="1400" b="1" dirty="0" smtClean="0"/>
              <a:t> 13.6 </a:t>
            </a:r>
            <a:r>
              <a:rPr lang="pt-PT" sz="1400" dirty="0" smtClean="0"/>
              <a:t>Estabilização de margens </a:t>
            </a:r>
            <a:r>
              <a:rPr lang="pt-PT" sz="1200" dirty="0"/>
              <a:t>(Fonte: Andreu </a:t>
            </a:r>
            <a:r>
              <a:rPr lang="pt-PT" sz="1200" i="1" dirty="0" err="1"/>
              <a:t>et</a:t>
            </a:r>
            <a:r>
              <a:rPr lang="pt-PT" sz="1200" i="1" dirty="0"/>
              <a:t> al</a:t>
            </a:r>
            <a:r>
              <a:rPr lang="pt-PT" sz="1200" dirty="0"/>
              <a:t>., 2008) (</a:t>
            </a:r>
            <a:r>
              <a:rPr lang="pt-PT" sz="1200" dirty="0" smtClean="0"/>
              <a:t>continuação)</a:t>
            </a:r>
            <a:endParaRPr lang="en-US" sz="1200"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885533" y="2620197"/>
            <a:ext cx="2229485" cy="3707765"/>
          </a:xfrm>
          <a:prstGeom prst="rect">
            <a:avLst/>
          </a:prstGeom>
          <a:noFill/>
          <a:ln>
            <a:noFill/>
          </a:ln>
        </p:spPr>
      </p:pic>
    </p:spTree>
    <p:extLst>
      <p:ext uri="{BB962C8B-B14F-4D97-AF65-F5344CB8AC3E}">
        <p14:creationId xmlns:p14="http://schemas.microsoft.com/office/powerpoint/2010/main" val="89602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90211295"/>
              </p:ext>
            </p:extLst>
          </p:nvPr>
        </p:nvGraphicFramePr>
        <p:xfrm>
          <a:off x="1670990" y="1055069"/>
          <a:ext cx="5760000" cy="3411060"/>
        </p:xfrm>
        <a:graphic>
          <a:graphicData uri="http://schemas.openxmlformats.org/drawingml/2006/table">
            <a:tbl>
              <a:tblPr firstRow="1" bandRow="1"/>
              <a:tblGrid>
                <a:gridCol w="2880000"/>
                <a:gridCol w="2880000"/>
              </a:tblGrid>
              <a:tr h="200330">
                <a:tc gridSpan="2">
                  <a:txBody>
                    <a:bodyPr/>
                    <a:lstStyle/>
                    <a:p>
                      <a:pPr marL="179705" algn="ctr">
                        <a:lnSpc>
                          <a:spcPct val="115000"/>
                        </a:lnSpc>
                        <a:spcAft>
                          <a:spcPts val="0"/>
                        </a:spcAft>
                      </a:pPr>
                      <a:r>
                        <a:rPr lang="pt-PT" sz="1000" b="1" dirty="0" smtClean="0">
                          <a:effectLst/>
                          <a:latin typeface="+mn-lt"/>
                          <a:ea typeface="Times New Roman"/>
                          <a:cs typeface="Times New Roman"/>
                        </a:rPr>
                        <a:t>Gabiões com vegetação</a:t>
                      </a:r>
                      <a:endParaRPr lang="pt-PT" sz="1000" dirty="0">
                        <a:effectLst/>
                        <a:latin typeface="Arial"/>
                        <a:ea typeface="Times New Roman"/>
                        <a:cs typeface="Times New Roman"/>
                      </a:endParaRPr>
                    </a:p>
                  </a:txBody>
                  <a:tcPr marL="64449" marR="64449" marT="32225" marB="322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PT"/>
                    </a:p>
                  </a:txBody>
                  <a:tcPr/>
                </a:tc>
              </a:tr>
              <a:tr h="200330">
                <a:tc>
                  <a:txBody>
                    <a:bodyPr/>
                    <a:lstStyle/>
                    <a:p>
                      <a:pPr algn="ctr">
                        <a:lnSpc>
                          <a:spcPct val="115000"/>
                        </a:lnSpc>
                        <a:spcAft>
                          <a:spcPts val="0"/>
                        </a:spcAft>
                      </a:pPr>
                      <a:r>
                        <a:rPr lang="pt-PT" sz="1000" b="1" dirty="0">
                          <a:effectLst/>
                          <a:latin typeface="Arial"/>
                          <a:ea typeface="Times New Roman"/>
                          <a:cs typeface="Times New Roman"/>
                        </a:rPr>
                        <a:t>Adequação</a:t>
                      </a:r>
                      <a:endParaRPr lang="pt-PT" sz="1000" dirty="0">
                        <a:effectLst/>
                        <a:latin typeface="Arial"/>
                        <a:ea typeface="Times New Roman"/>
                        <a:cs typeface="Times New Roman"/>
                      </a:endParaRPr>
                    </a:p>
                  </a:txBody>
                  <a:tcPr marL="64449" marR="64449" marT="32225" marB="3222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lnSpc>
                          <a:spcPct val="115000"/>
                        </a:lnSpc>
                        <a:spcAft>
                          <a:spcPts val="0"/>
                        </a:spcAft>
                      </a:pPr>
                      <a:r>
                        <a:rPr lang="pt-PT" sz="1000" b="1" dirty="0">
                          <a:effectLst/>
                          <a:latin typeface="Arial"/>
                          <a:ea typeface="Times New Roman"/>
                          <a:cs typeface="Times New Roman"/>
                        </a:rPr>
                        <a:t>Eficácia</a:t>
                      </a:r>
                      <a:endParaRPr lang="pt-PT" sz="1000" dirty="0">
                        <a:effectLst/>
                        <a:latin typeface="Arial"/>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7973">
                <a:tc>
                  <a:txBody>
                    <a:bodyPr/>
                    <a:lstStyle/>
                    <a:p>
                      <a:pPr marL="18415" algn="just">
                        <a:lnSpc>
                          <a:spcPct val="115000"/>
                        </a:lnSpc>
                        <a:spcAft>
                          <a:spcPts val="0"/>
                        </a:spcAft>
                      </a:pPr>
                      <a:r>
                        <a:rPr lang="pt-PT" sz="1100" dirty="0">
                          <a:effectLst/>
                          <a:latin typeface="Arial"/>
                          <a:ea typeface="Times New Roman"/>
                          <a:cs typeface="Times New Roman"/>
                        </a:rPr>
                        <a:t>Ravinas com margens instáveis. Em zonas com abundância de pedra.</a:t>
                      </a:r>
                    </a:p>
                  </a:txBody>
                  <a:tcPr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marR="179705" algn="just">
                        <a:lnSpc>
                          <a:spcPct val="115000"/>
                        </a:lnSpc>
                        <a:spcAft>
                          <a:spcPts val="0"/>
                        </a:spcAft>
                      </a:pPr>
                      <a:r>
                        <a:rPr lang="pt-PT" sz="1100" dirty="0">
                          <a:effectLst/>
                          <a:latin typeface="Arial"/>
                          <a:ea typeface="Times New Roman"/>
                          <a:cs typeface="Times New Roman"/>
                        </a:rPr>
                        <a:t>Os gabiões formam pontos de protecção eficazes.</a:t>
                      </a:r>
                    </a:p>
                    <a:p>
                      <a:pPr marL="179705" marR="179705" algn="just">
                        <a:lnSpc>
                          <a:spcPct val="115000"/>
                        </a:lnSpc>
                        <a:spcAft>
                          <a:spcPts val="0"/>
                        </a:spcAft>
                      </a:pPr>
                      <a:r>
                        <a:rPr lang="pt-PT" sz="1100" dirty="0">
                          <a:effectLst/>
                          <a:latin typeface="Arial"/>
                          <a:ea typeface="Times New Roman"/>
                          <a:cs typeface="Times New Roman"/>
                        </a:rPr>
                        <a:t>As plantas melhoram a drenagem através da absorção de água e transpiração.</a:t>
                      </a: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330">
                <a:tc gridSpan="2">
                  <a:txBody>
                    <a:bodyPr/>
                    <a:lstStyle/>
                    <a:p>
                      <a:pPr marL="179705" algn="ctr">
                        <a:lnSpc>
                          <a:spcPct val="115000"/>
                        </a:lnSpc>
                        <a:spcAft>
                          <a:spcPts val="0"/>
                        </a:spcAft>
                      </a:pPr>
                      <a:r>
                        <a:rPr lang="pt-PT" sz="1000" b="1" dirty="0">
                          <a:effectLst/>
                          <a:latin typeface="Arial"/>
                          <a:ea typeface="Times New Roman"/>
                          <a:cs typeface="Times New Roman"/>
                        </a:rPr>
                        <a:t>Características</a:t>
                      </a:r>
                      <a:endParaRPr lang="pt-PT" sz="1000" dirty="0">
                        <a:effectLst/>
                        <a:latin typeface="Arial"/>
                        <a:ea typeface="Times New Roman"/>
                        <a:cs typeface="Times New Roman"/>
                      </a:endParaRPr>
                    </a:p>
                  </a:txBody>
                  <a:tcPr marL="64449" marR="64449" marT="32225" marB="322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PT"/>
                    </a:p>
                  </a:txBody>
                  <a:tcPr/>
                </a:tc>
              </a:tr>
              <a:tr h="1728000">
                <a:tc>
                  <a:txBody>
                    <a:bodyPr/>
                    <a:lstStyle/>
                    <a:p>
                      <a:pPr marL="18415" algn="l">
                        <a:lnSpc>
                          <a:spcPct val="115000"/>
                        </a:lnSpc>
                        <a:spcAft>
                          <a:spcPts val="0"/>
                        </a:spcAft>
                      </a:pPr>
                      <a:r>
                        <a:rPr lang="pt-PT" sz="1100" dirty="0" smtClean="0">
                          <a:effectLst/>
                          <a:latin typeface="+mn-lt"/>
                          <a:ea typeface="Times New Roman"/>
                          <a:cs typeface="Times New Roman"/>
                        </a:rPr>
                        <a:t>Rede de arame (direita).</a:t>
                      </a:r>
                    </a:p>
                    <a:p>
                      <a:pPr marL="18415" algn="l">
                        <a:lnSpc>
                          <a:spcPct val="115000"/>
                        </a:lnSpc>
                        <a:spcAft>
                          <a:spcPts val="0"/>
                        </a:spcAft>
                      </a:pPr>
                      <a:r>
                        <a:rPr lang="pt-PT" sz="1100" dirty="0" smtClean="0">
                          <a:effectLst/>
                          <a:latin typeface="+mn-lt"/>
                          <a:ea typeface="Times New Roman"/>
                          <a:cs typeface="Times New Roman"/>
                        </a:rPr>
                        <a:t> </a:t>
                      </a:r>
                    </a:p>
                    <a:p>
                      <a:r>
                        <a:rPr lang="pt-PT" sz="1100" dirty="0" smtClean="0">
                          <a:effectLst/>
                          <a:latin typeface="+mn-lt"/>
                          <a:ea typeface="Times New Roman"/>
                          <a:cs typeface="Times New Roman"/>
                        </a:rPr>
                        <a:t>Rede de aço (esquerda).</a:t>
                      </a:r>
                      <a:endParaRPr lang="pt-PT" sz="1100" dirty="0">
                        <a:effectLst/>
                        <a:latin typeface="Arial"/>
                        <a:ea typeface="Times New Roman"/>
                        <a:cs typeface="Times New Roman"/>
                      </a:endParaRPr>
                    </a:p>
                  </a:txBody>
                  <a:tcPr marL="64449" marR="64449" marT="32225" marB="32225"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179705" algn="ctr">
                        <a:lnSpc>
                          <a:spcPct val="115000"/>
                        </a:lnSpc>
                        <a:spcAft>
                          <a:spcPts val="0"/>
                        </a:spcAft>
                      </a:pPr>
                      <a:endParaRPr lang="pt-PT" sz="800" dirty="0">
                        <a:effectLst/>
                        <a:latin typeface="Arial"/>
                        <a:ea typeface="Times New Roman"/>
                        <a:cs typeface="Arial"/>
                      </a:endParaRPr>
                    </a:p>
                  </a:txBody>
                  <a:tcPr marL="0" marR="0" marT="0"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
        <p:nvSpPr>
          <p:cNvPr id="10" name="TextBox 9"/>
          <p:cNvSpPr txBox="1"/>
          <p:nvPr/>
        </p:nvSpPr>
        <p:spPr>
          <a:xfrm>
            <a:off x="1666875" y="544911"/>
            <a:ext cx="5791760" cy="492443"/>
          </a:xfrm>
          <a:prstGeom prst="rect">
            <a:avLst/>
          </a:prstGeom>
          <a:solidFill>
            <a:srgbClr val="FFFFCC"/>
          </a:solidFill>
        </p:spPr>
        <p:txBody>
          <a:bodyPr wrap="square" rtlCol="0">
            <a:spAutoFit/>
          </a:bodyPr>
          <a:lstStyle/>
          <a:p>
            <a:pPr algn="just"/>
            <a:r>
              <a:rPr lang="en-US" sz="1400" b="1" dirty="0" err="1" smtClean="0"/>
              <a:t>Quadro</a:t>
            </a:r>
            <a:r>
              <a:rPr lang="en-US" sz="1400" b="1" dirty="0" smtClean="0"/>
              <a:t> 13.6 </a:t>
            </a:r>
            <a:r>
              <a:rPr lang="pt-PT" sz="1400" dirty="0" smtClean="0"/>
              <a:t>Estabilização de margens </a:t>
            </a:r>
            <a:r>
              <a:rPr lang="pt-PT" sz="1200" dirty="0"/>
              <a:t>(Fonte: Andreu </a:t>
            </a:r>
            <a:r>
              <a:rPr lang="pt-PT" sz="1200" i="1" dirty="0" err="1"/>
              <a:t>et</a:t>
            </a:r>
            <a:r>
              <a:rPr lang="pt-PT" sz="1200" i="1" dirty="0"/>
              <a:t> al</a:t>
            </a:r>
            <a:r>
              <a:rPr lang="pt-PT" sz="1200" dirty="0"/>
              <a:t>., 2008) (</a:t>
            </a:r>
            <a:r>
              <a:rPr lang="pt-PT" sz="1200" dirty="0" smtClean="0"/>
              <a:t>continuação)</a:t>
            </a:r>
            <a:endParaRPr lang="en-US" sz="1200"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4561093" y="2812967"/>
            <a:ext cx="2843530" cy="1545590"/>
          </a:xfrm>
          <a:prstGeom prst="rect">
            <a:avLst/>
          </a:prstGeom>
          <a:noFill/>
          <a:ln>
            <a:noFill/>
          </a:ln>
        </p:spPr>
      </p:pic>
    </p:spTree>
    <p:extLst>
      <p:ext uri="{BB962C8B-B14F-4D97-AF65-F5344CB8AC3E}">
        <p14:creationId xmlns:p14="http://schemas.microsoft.com/office/powerpoint/2010/main" val="30318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12207796"/>
              </p:ext>
            </p:extLst>
          </p:nvPr>
        </p:nvGraphicFramePr>
        <p:xfrm>
          <a:off x="1670990" y="1055069"/>
          <a:ext cx="5760000" cy="3603846"/>
        </p:xfrm>
        <a:graphic>
          <a:graphicData uri="http://schemas.openxmlformats.org/drawingml/2006/table">
            <a:tbl>
              <a:tblPr firstRow="1" bandRow="1"/>
              <a:tblGrid>
                <a:gridCol w="2880000"/>
                <a:gridCol w="2880000"/>
              </a:tblGrid>
              <a:tr h="200330">
                <a:tc gridSpan="2">
                  <a:txBody>
                    <a:bodyPr/>
                    <a:lstStyle/>
                    <a:p>
                      <a:pPr marL="179705" algn="ctr">
                        <a:lnSpc>
                          <a:spcPct val="115000"/>
                        </a:lnSpc>
                        <a:spcAft>
                          <a:spcPts val="0"/>
                        </a:spcAft>
                      </a:pPr>
                      <a:r>
                        <a:rPr lang="pt-PT" sz="1000" b="1" dirty="0" smtClean="0">
                          <a:effectLst/>
                          <a:latin typeface="+mn-lt"/>
                          <a:ea typeface="Times New Roman"/>
                          <a:cs typeface="Times New Roman"/>
                        </a:rPr>
                        <a:t>Paliçada viva </a:t>
                      </a:r>
                      <a:r>
                        <a:rPr lang="pt-PT" sz="1000" dirty="0" smtClean="0">
                          <a:effectLst/>
                          <a:latin typeface="+mn-lt"/>
                          <a:ea typeface="Times New Roman"/>
                          <a:cs typeface="Times New Roman"/>
                        </a:rPr>
                        <a:t>(</a:t>
                      </a:r>
                      <a:r>
                        <a:rPr lang="pt-PT" sz="1000" i="1" dirty="0" err="1" smtClean="0">
                          <a:effectLst/>
                          <a:latin typeface="+mn-lt"/>
                          <a:ea typeface="Times New Roman"/>
                          <a:cs typeface="Times New Roman"/>
                        </a:rPr>
                        <a:t>vegetated</a:t>
                      </a:r>
                      <a:r>
                        <a:rPr lang="pt-PT" sz="1000" i="1" dirty="0" smtClean="0">
                          <a:effectLst/>
                          <a:latin typeface="+mn-lt"/>
                          <a:ea typeface="Times New Roman"/>
                          <a:cs typeface="Times New Roman"/>
                        </a:rPr>
                        <a:t> </a:t>
                      </a:r>
                      <a:r>
                        <a:rPr lang="pt-PT" sz="1000" i="1" dirty="0" err="1" smtClean="0">
                          <a:effectLst/>
                          <a:latin typeface="+mn-lt"/>
                          <a:ea typeface="Times New Roman"/>
                          <a:cs typeface="Times New Roman"/>
                        </a:rPr>
                        <a:t>palisade</a:t>
                      </a:r>
                      <a:r>
                        <a:rPr lang="pt-PT" sz="1000" dirty="0" smtClean="0">
                          <a:effectLst/>
                          <a:latin typeface="+mn-lt"/>
                          <a:ea typeface="Times New Roman"/>
                          <a:cs typeface="Times New Roman"/>
                        </a:rPr>
                        <a:t>)</a:t>
                      </a:r>
                      <a:endParaRPr lang="pt-PT" sz="1000" dirty="0">
                        <a:effectLst/>
                        <a:latin typeface="Arial"/>
                        <a:ea typeface="Times New Roman"/>
                        <a:cs typeface="Times New Roman"/>
                      </a:endParaRPr>
                    </a:p>
                  </a:txBody>
                  <a:tcPr marL="64449" marR="64449" marT="32225" marB="322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PT"/>
                    </a:p>
                  </a:txBody>
                  <a:tcPr/>
                </a:tc>
              </a:tr>
              <a:tr h="200330">
                <a:tc>
                  <a:txBody>
                    <a:bodyPr/>
                    <a:lstStyle/>
                    <a:p>
                      <a:pPr algn="ctr">
                        <a:lnSpc>
                          <a:spcPct val="115000"/>
                        </a:lnSpc>
                        <a:spcAft>
                          <a:spcPts val="0"/>
                        </a:spcAft>
                      </a:pPr>
                      <a:r>
                        <a:rPr lang="pt-PT" sz="1000" b="1" dirty="0">
                          <a:effectLst/>
                          <a:latin typeface="Arial"/>
                          <a:ea typeface="Times New Roman"/>
                          <a:cs typeface="Times New Roman"/>
                        </a:rPr>
                        <a:t>Adequação</a:t>
                      </a:r>
                      <a:endParaRPr lang="pt-PT" sz="1000" dirty="0">
                        <a:effectLst/>
                        <a:latin typeface="Arial"/>
                        <a:ea typeface="Times New Roman"/>
                        <a:cs typeface="Times New Roman"/>
                      </a:endParaRPr>
                    </a:p>
                  </a:txBody>
                  <a:tcPr marL="64449" marR="64449" marT="32225" marB="3222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lnSpc>
                          <a:spcPct val="115000"/>
                        </a:lnSpc>
                        <a:spcAft>
                          <a:spcPts val="0"/>
                        </a:spcAft>
                      </a:pPr>
                      <a:r>
                        <a:rPr lang="pt-PT" sz="1000" b="1" dirty="0">
                          <a:effectLst/>
                          <a:latin typeface="Arial"/>
                          <a:ea typeface="Times New Roman"/>
                          <a:cs typeface="Times New Roman"/>
                        </a:rPr>
                        <a:t>Eficácia</a:t>
                      </a:r>
                      <a:endParaRPr lang="pt-PT" sz="1000" dirty="0">
                        <a:effectLst/>
                        <a:latin typeface="Arial"/>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7973">
                <a:tc>
                  <a:txBody>
                    <a:bodyPr/>
                    <a:lstStyle/>
                    <a:p>
                      <a:pPr marL="18415" algn="just">
                        <a:lnSpc>
                          <a:spcPct val="115000"/>
                        </a:lnSpc>
                        <a:spcAft>
                          <a:spcPts val="0"/>
                        </a:spcAft>
                      </a:pPr>
                      <a:r>
                        <a:rPr lang="pt-PT" sz="1100" dirty="0">
                          <a:effectLst/>
                          <a:latin typeface="Arial"/>
                          <a:ea typeface="Times New Roman"/>
                          <a:cs typeface="Times New Roman"/>
                        </a:rPr>
                        <a:t>Em áreas favoráveis ao crescimento.</a:t>
                      </a:r>
                    </a:p>
                    <a:p>
                      <a:pPr marL="18415" algn="just">
                        <a:lnSpc>
                          <a:spcPct val="115000"/>
                        </a:lnSpc>
                        <a:spcAft>
                          <a:spcPts val="0"/>
                        </a:spcAft>
                      </a:pPr>
                      <a:r>
                        <a:rPr lang="pt-PT" sz="1100" dirty="0">
                          <a:effectLst/>
                          <a:latin typeface="Arial"/>
                          <a:ea typeface="Times New Roman"/>
                          <a:cs typeface="Times New Roman"/>
                        </a:rPr>
                        <a:t> </a:t>
                      </a:r>
                    </a:p>
                    <a:p>
                      <a:pPr marL="18415" algn="just">
                        <a:lnSpc>
                          <a:spcPct val="115000"/>
                        </a:lnSpc>
                        <a:spcAft>
                          <a:spcPts val="0"/>
                        </a:spcAft>
                      </a:pPr>
                      <a:r>
                        <a:rPr lang="pt-PT" sz="1100" dirty="0">
                          <a:effectLst/>
                          <a:latin typeface="Arial"/>
                          <a:ea typeface="Times New Roman"/>
                          <a:cs typeface="Times New Roman"/>
                        </a:rPr>
                        <a:t>Ravinas em V profundas.</a:t>
                      </a:r>
                    </a:p>
                    <a:p>
                      <a:pPr marL="18415" algn="just">
                        <a:lnSpc>
                          <a:spcPct val="115000"/>
                        </a:lnSpc>
                        <a:spcAft>
                          <a:spcPts val="0"/>
                        </a:spcAft>
                      </a:pPr>
                      <a:r>
                        <a:rPr lang="pt-PT" sz="1100" dirty="0">
                          <a:effectLst/>
                          <a:latin typeface="Arial"/>
                          <a:ea typeface="Times New Roman"/>
                          <a:cs typeface="Times New Roman"/>
                        </a:rPr>
                        <a:t> </a:t>
                      </a:r>
                    </a:p>
                    <a:p>
                      <a:pPr marL="18415" algn="just">
                        <a:lnSpc>
                          <a:spcPct val="115000"/>
                        </a:lnSpc>
                        <a:spcAft>
                          <a:spcPts val="0"/>
                        </a:spcAft>
                      </a:pPr>
                      <a:r>
                        <a:rPr lang="pt-PT" sz="1100" dirty="0">
                          <a:effectLst/>
                          <a:latin typeface="Arial"/>
                          <a:ea typeface="Times New Roman"/>
                          <a:cs typeface="Times New Roman"/>
                        </a:rPr>
                        <a:t>Largura (6 m) e altura (2 a 4 m) limitadas.</a:t>
                      </a:r>
                    </a:p>
                  </a:txBody>
                  <a:tcPr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marR="179705" algn="just">
                        <a:lnSpc>
                          <a:spcPct val="115000"/>
                        </a:lnSpc>
                        <a:spcAft>
                          <a:spcPts val="0"/>
                        </a:spcAft>
                      </a:pPr>
                      <a:r>
                        <a:rPr lang="pt-PT" sz="1100" dirty="0">
                          <a:effectLst/>
                          <a:latin typeface="Arial"/>
                          <a:ea typeface="Times New Roman"/>
                          <a:cs typeface="Times New Roman"/>
                        </a:rPr>
                        <a:t>Estabiliza a ravina e retém os sedimentos.</a:t>
                      </a:r>
                    </a:p>
                    <a:p>
                      <a:pPr marL="179705" marR="179705" algn="just">
                        <a:lnSpc>
                          <a:spcPct val="115000"/>
                        </a:lnSpc>
                        <a:spcAft>
                          <a:spcPts val="0"/>
                        </a:spcAft>
                      </a:pPr>
                      <a:r>
                        <a:rPr lang="pt-PT" sz="1100" dirty="0">
                          <a:effectLst/>
                          <a:latin typeface="Arial"/>
                          <a:ea typeface="Times New Roman"/>
                          <a:cs typeface="Times New Roman"/>
                        </a:rPr>
                        <a:t>Tem um efeito imediato mesmo antes do enraizamento.</a:t>
                      </a:r>
                    </a:p>
                    <a:p>
                      <a:pPr marL="179705" marR="179705" algn="just">
                        <a:lnSpc>
                          <a:spcPct val="115000"/>
                        </a:lnSpc>
                        <a:spcAft>
                          <a:spcPts val="0"/>
                        </a:spcAft>
                      </a:pPr>
                      <a:r>
                        <a:rPr lang="pt-PT" sz="1100" dirty="0">
                          <a:effectLst/>
                          <a:latin typeface="Arial"/>
                          <a:ea typeface="Times New Roman"/>
                          <a:cs typeface="Times New Roman"/>
                        </a:rPr>
                        <a:t>As raízes das estacas extraem água para o seu crescimento.</a:t>
                      </a: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330">
                <a:tc gridSpan="2">
                  <a:txBody>
                    <a:bodyPr/>
                    <a:lstStyle/>
                    <a:p>
                      <a:pPr marL="179705" algn="ctr">
                        <a:lnSpc>
                          <a:spcPct val="115000"/>
                        </a:lnSpc>
                        <a:spcAft>
                          <a:spcPts val="0"/>
                        </a:spcAft>
                      </a:pPr>
                      <a:r>
                        <a:rPr lang="pt-PT" sz="1000" b="1" dirty="0">
                          <a:effectLst/>
                          <a:latin typeface="Arial"/>
                          <a:ea typeface="Times New Roman"/>
                          <a:cs typeface="Times New Roman"/>
                        </a:rPr>
                        <a:t>Características</a:t>
                      </a:r>
                      <a:endParaRPr lang="pt-PT" sz="1000" dirty="0">
                        <a:effectLst/>
                        <a:latin typeface="Arial"/>
                        <a:ea typeface="Times New Roman"/>
                        <a:cs typeface="Times New Roman"/>
                      </a:endParaRPr>
                    </a:p>
                  </a:txBody>
                  <a:tcPr marL="64449" marR="64449" marT="32225" marB="322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PT"/>
                    </a:p>
                  </a:txBody>
                  <a:tcPr/>
                </a:tc>
              </a:tr>
              <a:tr h="1728000">
                <a:tc>
                  <a:txBody>
                    <a:bodyPr/>
                    <a:lstStyle/>
                    <a:p>
                      <a:pPr marL="18415" algn="l">
                        <a:lnSpc>
                          <a:spcPct val="115000"/>
                        </a:lnSpc>
                        <a:spcAft>
                          <a:spcPts val="0"/>
                        </a:spcAft>
                      </a:pPr>
                      <a:r>
                        <a:rPr lang="pt-PT" sz="1100" dirty="0" smtClean="0">
                          <a:effectLst/>
                          <a:latin typeface="+mn-lt"/>
                          <a:ea typeface="Times New Roman"/>
                          <a:cs typeface="Times New Roman"/>
                        </a:rPr>
                        <a:t>Estacas de vivazes, com um diâmetro mínimo de 0,05 m.</a:t>
                      </a:r>
                    </a:p>
                    <a:p>
                      <a:pPr marL="18415" algn="l">
                        <a:lnSpc>
                          <a:spcPct val="115000"/>
                        </a:lnSpc>
                        <a:spcAft>
                          <a:spcPts val="0"/>
                        </a:spcAft>
                      </a:pPr>
                      <a:r>
                        <a:rPr lang="pt-PT" sz="1100" dirty="0" smtClean="0">
                          <a:effectLst/>
                          <a:latin typeface="+mn-lt"/>
                          <a:ea typeface="Times New Roman"/>
                          <a:cs typeface="Times New Roman"/>
                        </a:rPr>
                        <a:t> </a:t>
                      </a:r>
                    </a:p>
                    <a:p>
                      <a:r>
                        <a:rPr lang="pt-PT" sz="1100" dirty="0" smtClean="0">
                          <a:effectLst/>
                          <a:latin typeface="+mn-lt"/>
                          <a:ea typeface="Times New Roman"/>
                          <a:cs typeface="Times New Roman"/>
                        </a:rPr>
                        <a:t>Colocar 5 a 20 por metro de construção.</a:t>
                      </a:r>
                      <a:endParaRPr lang="pt-PT" sz="1100" dirty="0">
                        <a:effectLst/>
                        <a:latin typeface="Arial"/>
                        <a:ea typeface="Times New Roman"/>
                        <a:cs typeface="Times New Roman"/>
                      </a:endParaRPr>
                    </a:p>
                  </a:txBody>
                  <a:tcPr marL="64449" marR="64449" marT="32225" marB="32225"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179705" algn="ctr">
                        <a:lnSpc>
                          <a:spcPct val="115000"/>
                        </a:lnSpc>
                        <a:spcAft>
                          <a:spcPts val="0"/>
                        </a:spcAft>
                      </a:pPr>
                      <a:endParaRPr lang="pt-PT" sz="800" dirty="0">
                        <a:effectLst/>
                        <a:latin typeface="Arial"/>
                        <a:ea typeface="Times New Roman"/>
                        <a:cs typeface="Arial"/>
                      </a:endParaRPr>
                    </a:p>
                  </a:txBody>
                  <a:tcPr marL="0" marR="0" marT="0"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
        <p:nvSpPr>
          <p:cNvPr id="10" name="TextBox 9"/>
          <p:cNvSpPr txBox="1"/>
          <p:nvPr/>
        </p:nvSpPr>
        <p:spPr>
          <a:xfrm>
            <a:off x="1666875" y="544911"/>
            <a:ext cx="5791760" cy="492443"/>
          </a:xfrm>
          <a:prstGeom prst="rect">
            <a:avLst/>
          </a:prstGeom>
          <a:solidFill>
            <a:srgbClr val="FFFFCC"/>
          </a:solidFill>
        </p:spPr>
        <p:txBody>
          <a:bodyPr wrap="square" rtlCol="0">
            <a:spAutoFit/>
          </a:bodyPr>
          <a:lstStyle/>
          <a:p>
            <a:pPr algn="just"/>
            <a:r>
              <a:rPr lang="en-US" sz="1400" b="1" dirty="0" err="1" smtClean="0"/>
              <a:t>Quadro</a:t>
            </a:r>
            <a:r>
              <a:rPr lang="en-US" sz="1400" b="1" dirty="0" smtClean="0"/>
              <a:t> 13.6 </a:t>
            </a:r>
            <a:r>
              <a:rPr lang="pt-PT" sz="1400" dirty="0" smtClean="0"/>
              <a:t>Estabilização de margens </a:t>
            </a:r>
            <a:r>
              <a:rPr lang="pt-PT" sz="1200" dirty="0"/>
              <a:t>(Fonte: Andreu </a:t>
            </a:r>
            <a:r>
              <a:rPr lang="pt-PT" sz="1200" i="1" dirty="0" err="1"/>
              <a:t>et</a:t>
            </a:r>
            <a:r>
              <a:rPr lang="pt-PT" sz="1200" i="1" dirty="0"/>
              <a:t> al</a:t>
            </a:r>
            <a:r>
              <a:rPr lang="pt-PT" sz="1200" dirty="0"/>
              <a:t>., 2008) (</a:t>
            </a:r>
            <a:r>
              <a:rPr lang="pt-PT" sz="1200" dirty="0" smtClean="0"/>
              <a:t>continuação)</a:t>
            </a:r>
            <a:endParaRPr lang="en-US" sz="1200"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554582" y="3077378"/>
            <a:ext cx="2843530" cy="1452245"/>
          </a:xfrm>
          <a:prstGeom prst="rect">
            <a:avLst/>
          </a:prstGeom>
          <a:noFill/>
          <a:ln>
            <a:noFill/>
          </a:ln>
        </p:spPr>
      </p:pic>
    </p:spTree>
    <p:extLst>
      <p:ext uri="{BB962C8B-B14F-4D97-AF65-F5344CB8AC3E}">
        <p14:creationId xmlns:p14="http://schemas.microsoft.com/office/powerpoint/2010/main" val="296112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846" y="106527"/>
            <a:ext cx="8867217" cy="338554"/>
          </a:xfrm>
          <a:prstGeom prst="rect">
            <a:avLst/>
          </a:prstGeom>
          <a:solidFill>
            <a:srgbClr val="FFFFCC"/>
          </a:solidFill>
        </p:spPr>
        <p:txBody>
          <a:bodyPr wrap="square">
            <a:spAutoFit/>
          </a:bodyPr>
          <a:lstStyle/>
          <a:p>
            <a:r>
              <a:rPr lang="pt-PT" b="1" i="1" dirty="0" smtClean="0"/>
              <a:t>Estruturas permanentes</a:t>
            </a:r>
            <a:endParaRPr lang="pt-PT" b="1" i="1" dirty="0"/>
          </a:p>
        </p:txBody>
      </p:sp>
      <p:sp>
        <p:nvSpPr>
          <p:cNvPr id="3" name="Rectangle 2"/>
          <p:cNvSpPr/>
          <p:nvPr/>
        </p:nvSpPr>
        <p:spPr>
          <a:xfrm>
            <a:off x="140441" y="432996"/>
            <a:ext cx="8853203" cy="584775"/>
          </a:xfrm>
          <a:prstGeom prst="rect">
            <a:avLst/>
          </a:prstGeom>
          <a:solidFill>
            <a:srgbClr val="FFFFCC"/>
          </a:solidFill>
        </p:spPr>
        <p:txBody>
          <a:bodyPr wrap="square">
            <a:spAutoFit/>
          </a:bodyPr>
          <a:lstStyle/>
          <a:p>
            <a:pPr algn="just"/>
            <a:r>
              <a:rPr lang="pt-PT" dirty="0"/>
              <a:t>Por vezes é necessário construir estruturas </a:t>
            </a:r>
            <a:r>
              <a:rPr lang="pt-PT" dirty="0" smtClean="0"/>
              <a:t>permanentes </a:t>
            </a:r>
            <a:r>
              <a:rPr lang="pt-PT" dirty="0"/>
              <a:t>em grandes ravinas, sobretudo para (Das, 2010</a:t>
            </a:r>
            <a:r>
              <a:rPr lang="pt-PT" dirty="0" smtClean="0"/>
              <a:t>):</a:t>
            </a:r>
            <a:endParaRPr lang="pt-PT" dirty="0"/>
          </a:p>
        </p:txBody>
      </p:sp>
      <p:sp>
        <p:nvSpPr>
          <p:cNvPr id="5" name="Rectangle 4"/>
          <p:cNvSpPr/>
          <p:nvPr/>
        </p:nvSpPr>
        <p:spPr>
          <a:xfrm>
            <a:off x="140441" y="1815034"/>
            <a:ext cx="8853203" cy="338554"/>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b="1" dirty="0" smtClean="0"/>
              <a:t>Controlar </a:t>
            </a:r>
            <a:r>
              <a:rPr lang="pt-PT" b="1" dirty="0"/>
              <a:t>o caudal </a:t>
            </a:r>
            <a:r>
              <a:rPr lang="pt-PT" dirty="0"/>
              <a:t>a </a:t>
            </a:r>
            <a:r>
              <a:rPr lang="pt-PT" b="1" dirty="0">
                <a:solidFill>
                  <a:srgbClr val="0000FF"/>
                </a:solidFill>
              </a:rPr>
              <a:t>jusante</a:t>
            </a:r>
            <a:r>
              <a:rPr lang="pt-PT" dirty="0">
                <a:solidFill>
                  <a:srgbClr val="0000FF"/>
                </a:solidFill>
              </a:rPr>
              <a:t> </a:t>
            </a:r>
            <a:r>
              <a:rPr lang="pt-PT" dirty="0"/>
              <a:t>da ravina</a:t>
            </a:r>
            <a:r>
              <a:rPr lang="pt-PT" dirty="0" smtClean="0"/>
              <a:t>.</a:t>
            </a:r>
            <a:endParaRPr lang="pt-PT" dirty="0"/>
          </a:p>
        </p:txBody>
      </p:sp>
      <p:sp>
        <p:nvSpPr>
          <p:cNvPr id="6" name="Rectangle 5"/>
          <p:cNvSpPr/>
          <p:nvPr/>
        </p:nvSpPr>
        <p:spPr>
          <a:xfrm>
            <a:off x="140441" y="2150267"/>
            <a:ext cx="8853203" cy="584775"/>
          </a:xfrm>
          <a:prstGeom prst="rect">
            <a:avLst/>
          </a:prstGeom>
          <a:solidFill>
            <a:srgbClr val="FFFFCC"/>
          </a:solidFill>
        </p:spPr>
        <p:txBody>
          <a:bodyPr wrap="square">
            <a:spAutoFit/>
          </a:bodyPr>
          <a:lstStyle/>
          <a:p>
            <a:pPr algn="just"/>
            <a:r>
              <a:rPr lang="pt-PT" dirty="0" smtClean="0"/>
              <a:t>Na </a:t>
            </a:r>
            <a:r>
              <a:rPr lang="pt-PT" dirty="0"/>
              <a:t>Fig. </a:t>
            </a:r>
            <a:r>
              <a:rPr lang="pt-PT" dirty="0" smtClean="0"/>
              <a:t>(13.10) </a:t>
            </a:r>
            <a:r>
              <a:rPr lang="pt-PT" dirty="0"/>
              <a:t>apresenta-se um esquema em que se podem observar vários tipos de estruturas utilizadas na estabilização de uma ravina</a:t>
            </a:r>
            <a:r>
              <a:rPr lang="pt-PT" dirty="0" smtClean="0"/>
              <a:t>.</a:t>
            </a:r>
            <a:endParaRPr lang="pt-PT" dirty="0"/>
          </a:p>
        </p:txBody>
      </p:sp>
      <p:sp>
        <p:nvSpPr>
          <p:cNvPr id="8" name="Rectangle 7"/>
          <p:cNvSpPr/>
          <p:nvPr/>
        </p:nvSpPr>
        <p:spPr>
          <a:xfrm>
            <a:off x="131733" y="1278849"/>
            <a:ext cx="8853203" cy="584775"/>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b="1" dirty="0" smtClean="0"/>
              <a:t>Reduzir </a:t>
            </a:r>
            <a:r>
              <a:rPr lang="pt-PT" b="1" dirty="0"/>
              <a:t>o declive do leito da </a:t>
            </a:r>
            <a:r>
              <a:rPr lang="pt-PT" b="1" dirty="0" smtClean="0"/>
              <a:t>ravina</a:t>
            </a:r>
            <a:r>
              <a:rPr lang="pt-PT" dirty="0" smtClean="0"/>
              <a:t>, </a:t>
            </a:r>
            <a:r>
              <a:rPr lang="pt-PT" dirty="0"/>
              <a:t>através da sedimentação do solo erodido </a:t>
            </a:r>
            <a:r>
              <a:rPr lang="pt-PT" dirty="0" smtClean="0"/>
              <a:t>no volume de </a:t>
            </a:r>
            <a:r>
              <a:rPr lang="pt-PT" dirty="0"/>
              <a:t>água </a:t>
            </a:r>
            <a:r>
              <a:rPr lang="pt-PT" dirty="0" smtClean="0"/>
              <a:t>armazenado.</a:t>
            </a:r>
            <a:endParaRPr lang="pt-PT" dirty="0"/>
          </a:p>
        </p:txBody>
      </p:sp>
      <p:sp>
        <p:nvSpPr>
          <p:cNvPr id="9" name="Rectangle 8"/>
          <p:cNvSpPr/>
          <p:nvPr/>
        </p:nvSpPr>
        <p:spPr>
          <a:xfrm>
            <a:off x="140442" y="977752"/>
            <a:ext cx="8853203" cy="338554"/>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b="1" dirty="0"/>
              <a:t>Controlar o escoamento </a:t>
            </a:r>
            <a:r>
              <a:rPr lang="pt-PT" dirty="0"/>
              <a:t>sobre a </a:t>
            </a:r>
            <a:r>
              <a:rPr lang="pt-PT" b="1" dirty="0">
                <a:solidFill>
                  <a:srgbClr val="0000FF"/>
                </a:solidFill>
              </a:rPr>
              <a:t>cabeceira</a:t>
            </a:r>
            <a:r>
              <a:rPr lang="pt-PT" dirty="0">
                <a:solidFill>
                  <a:srgbClr val="0000FF"/>
                </a:solidFill>
              </a:rPr>
              <a:t> </a:t>
            </a:r>
            <a:r>
              <a:rPr lang="pt-PT" dirty="0"/>
              <a:t>da ravina e o seu recuo para montante</a:t>
            </a:r>
            <a:r>
              <a:rPr lang="pt-PT" dirty="0" smtClean="0"/>
              <a:t>.</a:t>
            </a:r>
            <a:endParaRPr lang="pt-PT" dirty="0"/>
          </a:p>
        </p:txBody>
      </p:sp>
      <p:grpSp>
        <p:nvGrpSpPr>
          <p:cNvPr id="14" name="Group 13"/>
          <p:cNvGrpSpPr/>
          <p:nvPr/>
        </p:nvGrpSpPr>
        <p:grpSpPr>
          <a:xfrm>
            <a:off x="152400" y="2852790"/>
            <a:ext cx="8820000" cy="3909509"/>
            <a:chOff x="142875" y="3116523"/>
            <a:chExt cx="8820000" cy="3909509"/>
          </a:xfrm>
        </p:grpSpPr>
        <p:sp>
          <p:nvSpPr>
            <p:cNvPr id="15" name="Rectangle 14"/>
            <p:cNvSpPr/>
            <p:nvPr/>
          </p:nvSpPr>
          <p:spPr>
            <a:xfrm>
              <a:off x="142875" y="6718255"/>
              <a:ext cx="8820000" cy="307777"/>
            </a:xfrm>
            <a:prstGeom prst="rect">
              <a:avLst/>
            </a:prstGeom>
            <a:solidFill>
              <a:srgbClr val="FFFFCC"/>
            </a:solidFill>
          </p:spPr>
          <p:txBody>
            <a:bodyPr wrap="square">
              <a:spAutoFit/>
            </a:bodyPr>
            <a:lstStyle/>
            <a:p>
              <a:pPr algn="just"/>
              <a:r>
                <a:rPr lang="pt-PT" sz="1400" b="1" dirty="0" smtClean="0"/>
                <a:t>Figura 13.10</a:t>
              </a:r>
              <a:r>
                <a:rPr lang="pt-PT" sz="1400" dirty="0" smtClean="0"/>
                <a:t> Perfil de ravina estabilizado com três tipos de estruturas permanentes (</a:t>
              </a:r>
              <a:r>
                <a:rPr lang="pt-PT" sz="1200" dirty="0" smtClean="0"/>
                <a:t>Fonte: </a:t>
              </a:r>
              <a:r>
                <a:rPr lang="pt-PT" sz="1200" dirty="0" err="1" smtClean="0"/>
                <a:t>Huffman</a:t>
              </a:r>
              <a:r>
                <a:rPr lang="pt-PT" sz="1200" dirty="0" smtClean="0"/>
                <a:t> </a:t>
              </a:r>
              <a:r>
                <a:rPr lang="pt-PT" sz="1200" i="1" dirty="0" err="1" smtClean="0"/>
                <a:t>et</a:t>
              </a:r>
              <a:r>
                <a:rPr lang="pt-PT" sz="1200" i="1" dirty="0" smtClean="0"/>
                <a:t> al</a:t>
              </a:r>
              <a:r>
                <a:rPr lang="pt-PT" sz="1200" dirty="0" smtClean="0"/>
                <a:t>., 2011</a:t>
              </a:r>
              <a:r>
                <a:rPr lang="pt-PT" sz="1400" dirty="0" smtClean="0"/>
                <a:t>)</a:t>
              </a:r>
            </a:p>
          </p:txBody>
        </p:sp>
        <p:grpSp>
          <p:nvGrpSpPr>
            <p:cNvPr id="16" name="Group 15"/>
            <p:cNvGrpSpPr>
              <a:grpSpLocks noChangeAspect="1"/>
            </p:cNvGrpSpPr>
            <p:nvPr/>
          </p:nvGrpSpPr>
          <p:grpSpPr>
            <a:xfrm>
              <a:off x="1116091" y="3116523"/>
              <a:ext cx="6503656" cy="3412339"/>
              <a:chOff x="38507" y="854860"/>
              <a:chExt cx="8946820" cy="4694245"/>
            </a:xfrm>
          </p:grpSpPr>
          <p:grpSp>
            <p:nvGrpSpPr>
              <p:cNvPr id="21" name="Group 20"/>
              <p:cNvGrpSpPr/>
              <p:nvPr/>
            </p:nvGrpSpPr>
            <p:grpSpPr>
              <a:xfrm>
                <a:off x="38507" y="854860"/>
                <a:ext cx="8946820" cy="4694245"/>
                <a:chOff x="38507" y="854860"/>
                <a:chExt cx="8946820" cy="4694245"/>
              </a:xfrm>
            </p:grpSpPr>
            <p:grpSp>
              <p:nvGrpSpPr>
                <p:cNvPr id="27" name="Group 26"/>
                <p:cNvGrpSpPr/>
                <p:nvPr/>
              </p:nvGrpSpPr>
              <p:grpSpPr>
                <a:xfrm>
                  <a:off x="38507" y="854860"/>
                  <a:ext cx="8946820" cy="4694245"/>
                  <a:chOff x="38507" y="854860"/>
                  <a:chExt cx="8946820" cy="4694245"/>
                </a:xfrm>
              </p:grpSpPr>
              <p:grpSp>
                <p:nvGrpSpPr>
                  <p:cNvPr id="29" name="Group 28"/>
                  <p:cNvGrpSpPr/>
                  <p:nvPr/>
                </p:nvGrpSpPr>
                <p:grpSpPr>
                  <a:xfrm>
                    <a:off x="38507" y="854860"/>
                    <a:ext cx="8946820" cy="4694245"/>
                    <a:chOff x="38507" y="854860"/>
                    <a:chExt cx="8946820" cy="4694245"/>
                  </a:xfrm>
                </p:grpSpPr>
                <p:cxnSp>
                  <p:nvCxnSpPr>
                    <p:cNvPr id="32" name="Straight Connector 31"/>
                    <p:cNvCxnSpPr>
                      <a:stCxn id="68" idx="0"/>
                    </p:cNvCxnSpPr>
                    <p:nvPr/>
                  </p:nvCxnSpPr>
                  <p:spPr>
                    <a:xfrm flipV="1">
                      <a:off x="892454" y="4155034"/>
                      <a:ext cx="2962656" cy="307238"/>
                    </a:xfrm>
                    <a:prstGeom prst="line">
                      <a:avLst/>
                    </a:prstGeom>
                    <a:ln w="25400">
                      <a:solidFill>
                        <a:srgbClr val="00AC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855110" y="3276239"/>
                      <a:ext cx="3276000" cy="600817"/>
                    </a:xfrm>
                    <a:prstGeom prst="line">
                      <a:avLst/>
                    </a:prstGeom>
                    <a:ln w="25400">
                      <a:solidFill>
                        <a:srgbClr val="00AC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68" idx="36"/>
                    </p:cNvCxnSpPr>
                    <p:nvPr/>
                  </p:nvCxnSpPr>
                  <p:spPr>
                    <a:xfrm flipV="1">
                      <a:off x="7154266" y="2640787"/>
                      <a:ext cx="1104595" cy="80468"/>
                    </a:xfrm>
                    <a:prstGeom prst="line">
                      <a:avLst/>
                    </a:prstGeom>
                    <a:ln w="25400">
                      <a:solidFill>
                        <a:srgbClr val="00AC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847795" y="3806114"/>
                      <a:ext cx="0" cy="3584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8238267" y="1577448"/>
                      <a:ext cx="238351" cy="1044410"/>
                    </a:xfrm>
                    <a:custGeom>
                      <a:avLst/>
                      <a:gdLst>
                        <a:gd name="connsiteX0" fmla="*/ 0 w 238351"/>
                        <a:gd name="connsiteY0" fmla="*/ 1044410 h 1044410"/>
                        <a:gd name="connsiteX1" fmla="*/ 186347 w 238351"/>
                        <a:gd name="connsiteY1" fmla="*/ 203682 h 1044410"/>
                        <a:gd name="connsiteX2" fmla="*/ 238351 w 238351"/>
                        <a:gd name="connsiteY2" fmla="*/ 125676 h 1044410"/>
                        <a:gd name="connsiteX3" fmla="*/ 208015 w 238351"/>
                        <a:gd name="connsiteY3" fmla="*/ 108342 h 1044410"/>
                        <a:gd name="connsiteX4" fmla="*/ 203682 w 238351"/>
                        <a:gd name="connsiteY4" fmla="*/ 0 h 1044410"/>
                        <a:gd name="connsiteX5" fmla="*/ 173346 w 238351"/>
                        <a:gd name="connsiteY5" fmla="*/ 0 h 1044410"/>
                        <a:gd name="connsiteX6" fmla="*/ 0 w 238351"/>
                        <a:gd name="connsiteY6" fmla="*/ 1044410 h 104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351" h="1044410">
                          <a:moveTo>
                            <a:pt x="0" y="1044410"/>
                          </a:moveTo>
                          <a:lnTo>
                            <a:pt x="186347" y="203682"/>
                          </a:lnTo>
                          <a:lnTo>
                            <a:pt x="238351" y="125676"/>
                          </a:lnTo>
                          <a:lnTo>
                            <a:pt x="208015" y="108342"/>
                          </a:lnTo>
                          <a:lnTo>
                            <a:pt x="203682" y="0"/>
                          </a:lnTo>
                          <a:lnTo>
                            <a:pt x="173346" y="0"/>
                          </a:lnTo>
                          <a:lnTo>
                            <a:pt x="0" y="104441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37" name="Group 36"/>
                    <p:cNvGrpSpPr/>
                    <p:nvPr/>
                  </p:nvGrpSpPr>
                  <p:grpSpPr>
                    <a:xfrm>
                      <a:off x="1840872" y="2024292"/>
                      <a:ext cx="1991728" cy="1941924"/>
                      <a:chOff x="1303533" y="3551466"/>
                      <a:chExt cx="1991728" cy="1941924"/>
                    </a:xfrm>
                  </p:grpSpPr>
                  <p:grpSp>
                    <p:nvGrpSpPr>
                      <p:cNvPr id="75" name="Group 74"/>
                      <p:cNvGrpSpPr/>
                      <p:nvPr/>
                    </p:nvGrpSpPr>
                    <p:grpSpPr>
                      <a:xfrm>
                        <a:off x="1303533" y="3551466"/>
                        <a:ext cx="1991728" cy="1941924"/>
                        <a:chOff x="1303533" y="3551466"/>
                        <a:chExt cx="1991728" cy="1941924"/>
                      </a:xfrm>
                    </p:grpSpPr>
                    <p:pic>
                      <p:nvPicPr>
                        <p:cNvPr id="77" name="Picture 76"/>
                        <p:cNvPicPr>
                          <a:picLocks noChangeAspect="1"/>
                        </p:cNvPicPr>
                        <p:nvPr/>
                      </p:nvPicPr>
                      <p:blipFill rotWithShape="1">
                        <a:blip r:embed="rId2" cstate="print">
                          <a:extLst>
                            <a:ext uri="{28A0092B-C50C-407E-A947-70E740481C1C}">
                              <a14:useLocalDpi xmlns:a14="http://schemas.microsoft.com/office/drawing/2010/main" val="0"/>
                            </a:ext>
                          </a:extLst>
                        </a:blip>
                        <a:srcRect l="998" t="811" r="-998" b="-811"/>
                        <a:stretch/>
                      </p:blipFill>
                      <p:spPr>
                        <a:xfrm rot="5400000">
                          <a:off x="1317673" y="3537326"/>
                          <a:ext cx="1941924" cy="1970203"/>
                        </a:xfrm>
                        <a:prstGeom prst="rect">
                          <a:avLst/>
                        </a:prstGeom>
                      </p:spPr>
                    </p:pic>
                    <p:sp>
                      <p:nvSpPr>
                        <p:cNvPr id="78" name="TextBox 77"/>
                        <p:cNvSpPr txBox="1"/>
                        <p:nvPr/>
                      </p:nvSpPr>
                      <p:spPr>
                        <a:xfrm>
                          <a:off x="2755261" y="4315035"/>
                          <a:ext cx="540000" cy="540000"/>
                        </a:xfrm>
                        <a:prstGeom prst="rect">
                          <a:avLst/>
                        </a:prstGeom>
                        <a:solidFill>
                          <a:schemeClr val="bg1"/>
                        </a:solidFill>
                      </p:spPr>
                      <p:txBody>
                        <a:bodyPr wrap="square" rtlCol="0">
                          <a:spAutoFit/>
                        </a:bodyPr>
                        <a:lstStyle/>
                        <a:p>
                          <a:endParaRPr lang="pt-PT" dirty="0"/>
                        </a:p>
                      </p:txBody>
                    </p:sp>
                  </p:grpSp>
                  <p:sp>
                    <p:nvSpPr>
                      <p:cNvPr id="76" name="TextBox 75"/>
                      <p:cNvSpPr txBox="1"/>
                      <p:nvPr/>
                    </p:nvSpPr>
                    <p:spPr>
                      <a:xfrm>
                        <a:off x="2660250" y="4622743"/>
                        <a:ext cx="144000" cy="180000"/>
                      </a:xfrm>
                      <a:prstGeom prst="rect">
                        <a:avLst/>
                      </a:prstGeom>
                      <a:solidFill>
                        <a:schemeClr val="bg1"/>
                      </a:solidFill>
                    </p:spPr>
                    <p:txBody>
                      <a:bodyPr wrap="square" rtlCol="0">
                        <a:spAutoFit/>
                      </a:bodyPr>
                      <a:lstStyle/>
                      <a:p>
                        <a:endParaRPr lang="pt-PT" dirty="0"/>
                      </a:p>
                    </p:txBody>
                  </p:sp>
                </p:grpSp>
                <p:grpSp>
                  <p:nvGrpSpPr>
                    <p:cNvPr id="38" name="Group 37"/>
                    <p:cNvGrpSpPr/>
                    <p:nvPr/>
                  </p:nvGrpSpPr>
                  <p:grpSpPr>
                    <a:xfrm>
                      <a:off x="4704526" y="1458365"/>
                      <a:ext cx="2262831" cy="1520792"/>
                      <a:chOff x="2723948" y="1181274"/>
                      <a:chExt cx="2262831" cy="1520792"/>
                    </a:xfrm>
                  </p:grpSpPr>
                  <p:pic>
                    <p:nvPicPr>
                      <p:cNvPr id="73" name="Picture 72"/>
                      <p:cNvPicPr>
                        <a:picLocks noChangeAspect="1"/>
                      </p:cNvPicPr>
                      <p:nvPr/>
                    </p:nvPicPr>
                    <p:blipFill rotWithShape="1">
                      <a:blip r:embed="rId3" cstate="print">
                        <a:extLst>
                          <a:ext uri="{28A0092B-C50C-407E-A947-70E740481C1C}">
                            <a14:useLocalDpi xmlns:a14="http://schemas.microsoft.com/office/drawing/2010/main" val="0"/>
                          </a:ext>
                        </a:extLst>
                      </a:blip>
                      <a:srcRect l="11955" t="24256" r="60051" b="51488"/>
                      <a:stretch/>
                    </p:blipFill>
                    <p:spPr>
                      <a:xfrm rot="5400000">
                        <a:off x="3057516" y="847706"/>
                        <a:ext cx="1520792" cy="2187928"/>
                      </a:xfrm>
                      <a:prstGeom prst="rect">
                        <a:avLst/>
                      </a:prstGeom>
                    </p:spPr>
                  </p:pic>
                  <p:sp>
                    <p:nvSpPr>
                      <p:cNvPr id="74" name="TextBox 73"/>
                      <p:cNvSpPr txBox="1"/>
                      <p:nvPr/>
                    </p:nvSpPr>
                    <p:spPr>
                      <a:xfrm>
                        <a:off x="4138367" y="1772239"/>
                        <a:ext cx="848412" cy="360000"/>
                      </a:xfrm>
                      <a:prstGeom prst="rect">
                        <a:avLst/>
                      </a:prstGeom>
                      <a:solidFill>
                        <a:schemeClr val="bg1"/>
                      </a:solidFill>
                    </p:spPr>
                    <p:txBody>
                      <a:bodyPr wrap="square" rtlCol="0">
                        <a:spAutoFit/>
                      </a:bodyPr>
                      <a:lstStyle/>
                      <a:p>
                        <a:endParaRPr lang="pt-PT" dirty="0"/>
                      </a:p>
                    </p:txBody>
                  </p:sp>
                </p:grpSp>
                <p:grpSp>
                  <p:nvGrpSpPr>
                    <p:cNvPr id="39" name="Group 38"/>
                    <p:cNvGrpSpPr/>
                    <p:nvPr/>
                  </p:nvGrpSpPr>
                  <p:grpSpPr>
                    <a:xfrm>
                      <a:off x="6892806" y="3185569"/>
                      <a:ext cx="1583812" cy="1518316"/>
                      <a:chOff x="5827641" y="1900834"/>
                      <a:chExt cx="1583812" cy="1518316"/>
                    </a:xfrm>
                  </p:grpSpPr>
                  <p:pic>
                    <p:nvPicPr>
                      <p:cNvPr id="70" name="Picture 6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5967661" y="1975358"/>
                        <a:ext cx="1434168" cy="1453416"/>
                      </a:xfrm>
                      <a:prstGeom prst="rect">
                        <a:avLst/>
                      </a:prstGeom>
                    </p:spPr>
                  </p:pic>
                  <p:sp>
                    <p:nvSpPr>
                      <p:cNvPr id="71" name="TextBox 70"/>
                      <p:cNvSpPr txBox="1"/>
                      <p:nvPr/>
                    </p:nvSpPr>
                    <p:spPr>
                      <a:xfrm>
                        <a:off x="5958037" y="1900834"/>
                        <a:ext cx="288000" cy="180000"/>
                      </a:xfrm>
                      <a:prstGeom prst="rect">
                        <a:avLst/>
                      </a:prstGeom>
                      <a:solidFill>
                        <a:schemeClr val="bg1"/>
                      </a:solidFill>
                    </p:spPr>
                    <p:txBody>
                      <a:bodyPr wrap="square" rtlCol="0">
                        <a:spAutoFit/>
                      </a:bodyPr>
                      <a:lstStyle/>
                      <a:p>
                        <a:endParaRPr lang="pt-PT" dirty="0"/>
                      </a:p>
                    </p:txBody>
                  </p:sp>
                  <p:sp>
                    <p:nvSpPr>
                      <p:cNvPr id="72" name="TextBox 71"/>
                      <p:cNvSpPr txBox="1"/>
                      <p:nvPr/>
                    </p:nvSpPr>
                    <p:spPr>
                      <a:xfrm>
                        <a:off x="5827641" y="2967633"/>
                        <a:ext cx="180000" cy="180000"/>
                      </a:xfrm>
                      <a:prstGeom prst="rect">
                        <a:avLst/>
                      </a:prstGeom>
                      <a:solidFill>
                        <a:schemeClr val="bg1"/>
                      </a:solidFill>
                    </p:spPr>
                    <p:txBody>
                      <a:bodyPr wrap="square" rtlCol="0">
                        <a:spAutoFit/>
                      </a:bodyPr>
                      <a:lstStyle/>
                      <a:p>
                        <a:endParaRPr lang="pt-PT" dirty="0"/>
                      </a:p>
                    </p:txBody>
                  </p:sp>
                </p:grpSp>
                <p:cxnSp>
                  <p:nvCxnSpPr>
                    <p:cNvPr id="40" name="Straight Connector 39"/>
                    <p:cNvCxnSpPr/>
                    <p:nvPr/>
                  </p:nvCxnSpPr>
                  <p:spPr>
                    <a:xfrm>
                      <a:off x="892454" y="4854804"/>
                      <a:ext cx="7956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177592" y="4703885"/>
                      <a:ext cx="0" cy="1509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445498" y="4705366"/>
                      <a:ext cx="0" cy="1509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736592" y="4706981"/>
                      <a:ext cx="0" cy="1509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00161" y="4703884"/>
                      <a:ext cx="0" cy="1509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279779" y="4694285"/>
                      <a:ext cx="0" cy="1509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552449" y="4711521"/>
                      <a:ext cx="0" cy="1509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967913" y="3996876"/>
                      <a:ext cx="0" cy="1509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967912" y="3252402"/>
                      <a:ext cx="0" cy="1509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967911" y="2472874"/>
                      <a:ext cx="0" cy="1509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967913" y="1729727"/>
                      <a:ext cx="0" cy="1509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964768" y="969410"/>
                      <a:ext cx="0" cy="1509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1015546" y="2947252"/>
                      <a:ext cx="3816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70256" y="854860"/>
                      <a:ext cx="544762" cy="307777"/>
                    </a:xfrm>
                    <a:prstGeom prst="rect">
                      <a:avLst/>
                    </a:prstGeom>
                    <a:noFill/>
                  </p:spPr>
                  <p:txBody>
                    <a:bodyPr wrap="square" rtlCol="0">
                      <a:spAutoFit/>
                    </a:bodyPr>
                    <a:lstStyle/>
                    <a:p>
                      <a:pPr algn="r"/>
                      <a:r>
                        <a:rPr lang="pt-PT" sz="1400" b="1" dirty="0" smtClean="0"/>
                        <a:t>50</a:t>
                      </a:r>
                      <a:endParaRPr lang="pt-PT" sz="1400" b="1" dirty="0"/>
                    </a:p>
                  </p:txBody>
                </p:sp>
                <p:sp>
                  <p:nvSpPr>
                    <p:cNvPr id="54" name="TextBox 53"/>
                    <p:cNvSpPr txBox="1"/>
                    <p:nvPr/>
                  </p:nvSpPr>
                  <p:spPr>
                    <a:xfrm>
                      <a:off x="373471" y="1588918"/>
                      <a:ext cx="544762" cy="307777"/>
                    </a:xfrm>
                    <a:prstGeom prst="rect">
                      <a:avLst/>
                    </a:prstGeom>
                    <a:noFill/>
                  </p:spPr>
                  <p:txBody>
                    <a:bodyPr wrap="square" rtlCol="0">
                      <a:spAutoFit/>
                    </a:bodyPr>
                    <a:lstStyle/>
                    <a:p>
                      <a:pPr algn="r"/>
                      <a:r>
                        <a:rPr lang="pt-PT" sz="1400" b="1" dirty="0"/>
                        <a:t>4</a:t>
                      </a:r>
                      <a:r>
                        <a:rPr lang="pt-PT" sz="1400" b="1" dirty="0" smtClean="0"/>
                        <a:t>0</a:t>
                      </a:r>
                      <a:endParaRPr lang="pt-PT" sz="1400" b="1" dirty="0"/>
                    </a:p>
                  </p:txBody>
                </p:sp>
                <p:sp>
                  <p:nvSpPr>
                    <p:cNvPr id="55" name="TextBox 54"/>
                    <p:cNvSpPr txBox="1"/>
                    <p:nvPr/>
                  </p:nvSpPr>
                  <p:spPr>
                    <a:xfrm>
                      <a:off x="399600" y="2349112"/>
                      <a:ext cx="544762" cy="307777"/>
                    </a:xfrm>
                    <a:prstGeom prst="rect">
                      <a:avLst/>
                    </a:prstGeom>
                    <a:noFill/>
                  </p:spPr>
                  <p:txBody>
                    <a:bodyPr wrap="square" rtlCol="0">
                      <a:spAutoFit/>
                    </a:bodyPr>
                    <a:lstStyle/>
                    <a:p>
                      <a:pPr algn="r"/>
                      <a:r>
                        <a:rPr lang="pt-PT" sz="1400" b="1" dirty="0"/>
                        <a:t>3</a:t>
                      </a:r>
                      <a:r>
                        <a:rPr lang="pt-PT" sz="1400" b="1" dirty="0" smtClean="0"/>
                        <a:t>0</a:t>
                      </a:r>
                      <a:endParaRPr lang="pt-PT" sz="1400" b="1" dirty="0"/>
                    </a:p>
                  </p:txBody>
                </p:sp>
                <p:sp>
                  <p:nvSpPr>
                    <p:cNvPr id="56" name="TextBox 55"/>
                    <p:cNvSpPr txBox="1"/>
                    <p:nvPr/>
                  </p:nvSpPr>
                  <p:spPr>
                    <a:xfrm>
                      <a:off x="378522" y="3125235"/>
                      <a:ext cx="544761" cy="307777"/>
                    </a:xfrm>
                    <a:prstGeom prst="rect">
                      <a:avLst/>
                    </a:prstGeom>
                    <a:noFill/>
                  </p:spPr>
                  <p:txBody>
                    <a:bodyPr wrap="square" rtlCol="0">
                      <a:spAutoFit/>
                    </a:bodyPr>
                    <a:lstStyle/>
                    <a:p>
                      <a:pPr algn="r"/>
                      <a:r>
                        <a:rPr lang="pt-PT" sz="1400" b="1" dirty="0"/>
                        <a:t>2</a:t>
                      </a:r>
                      <a:r>
                        <a:rPr lang="pt-PT" sz="1400" b="1" dirty="0" smtClean="0"/>
                        <a:t>0</a:t>
                      </a:r>
                      <a:endParaRPr lang="pt-PT" sz="1400" b="1" dirty="0"/>
                    </a:p>
                  </p:txBody>
                </p:sp>
                <p:sp>
                  <p:nvSpPr>
                    <p:cNvPr id="57" name="TextBox 56"/>
                    <p:cNvSpPr txBox="1"/>
                    <p:nvPr/>
                  </p:nvSpPr>
                  <p:spPr>
                    <a:xfrm>
                      <a:off x="388637" y="3916349"/>
                      <a:ext cx="544761" cy="307777"/>
                    </a:xfrm>
                    <a:prstGeom prst="rect">
                      <a:avLst/>
                    </a:prstGeom>
                    <a:noFill/>
                  </p:spPr>
                  <p:txBody>
                    <a:bodyPr wrap="square" rtlCol="0">
                      <a:spAutoFit/>
                    </a:bodyPr>
                    <a:lstStyle/>
                    <a:p>
                      <a:pPr algn="r"/>
                      <a:r>
                        <a:rPr lang="pt-PT" sz="1400" b="1" dirty="0"/>
                        <a:t>1</a:t>
                      </a:r>
                      <a:r>
                        <a:rPr lang="pt-PT" sz="1400" b="1" dirty="0" smtClean="0"/>
                        <a:t>0</a:t>
                      </a:r>
                      <a:endParaRPr lang="pt-PT" sz="1400" b="1" dirty="0"/>
                    </a:p>
                  </p:txBody>
                </p:sp>
                <p:sp>
                  <p:nvSpPr>
                    <p:cNvPr id="58" name="TextBox 57"/>
                    <p:cNvSpPr txBox="1"/>
                    <p:nvPr/>
                  </p:nvSpPr>
                  <p:spPr>
                    <a:xfrm>
                      <a:off x="502735" y="4670630"/>
                      <a:ext cx="396000" cy="307777"/>
                    </a:xfrm>
                    <a:prstGeom prst="rect">
                      <a:avLst/>
                    </a:prstGeom>
                    <a:noFill/>
                  </p:spPr>
                  <p:txBody>
                    <a:bodyPr wrap="square" rtlCol="0">
                      <a:spAutoFit/>
                    </a:bodyPr>
                    <a:lstStyle/>
                    <a:p>
                      <a:pPr algn="r"/>
                      <a:r>
                        <a:rPr lang="pt-PT" sz="1400" b="1" dirty="0" smtClean="0"/>
                        <a:t>0</a:t>
                      </a:r>
                      <a:endParaRPr lang="pt-PT" sz="1400" b="1" dirty="0"/>
                    </a:p>
                  </p:txBody>
                </p:sp>
                <p:sp>
                  <p:nvSpPr>
                    <p:cNvPr id="59" name="TextBox 58"/>
                    <p:cNvSpPr txBox="1"/>
                    <p:nvPr/>
                  </p:nvSpPr>
                  <p:spPr>
                    <a:xfrm>
                      <a:off x="755807" y="4852969"/>
                      <a:ext cx="288000" cy="307777"/>
                    </a:xfrm>
                    <a:prstGeom prst="rect">
                      <a:avLst/>
                    </a:prstGeom>
                    <a:noFill/>
                  </p:spPr>
                  <p:txBody>
                    <a:bodyPr wrap="square" rtlCol="0">
                      <a:spAutoFit/>
                    </a:bodyPr>
                    <a:lstStyle/>
                    <a:p>
                      <a:pPr algn="r"/>
                      <a:r>
                        <a:rPr lang="pt-PT" sz="1400" b="1" dirty="0" smtClean="0"/>
                        <a:t>0</a:t>
                      </a:r>
                      <a:endParaRPr lang="pt-PT" sz="1400" b="1" dirty="0"/>
                    </a:p>
                  </p:txBody>
                </p:sp>
                <p:sp>
                  <p:nvSpPr>
                    <p:cNvPr id="60" name="TextBox 59"/>
                    <p:cNvSpPr txBox="1"/>
                    <p:nvPr/>
                  </p:nvSpPr>
                  <p:spPr>
                    <a:xfrm>
                      <a:off x="5589274" y="4878082"/>
                      <a:ext cx="841904" cy="307777"/>
                    </a:xfrm>
                    <a:prstGeom prst="rect">
                      <a:avLst/>
                    </a:prstGeom>
                    <a:noFill/>
                  </p:spPr>
                  <p:txBody>
                    <a:bodyPr wrap="square" rtlCol="0">
                      <a:spAutoFit/>
                    </a:bodyPr>
                    <a:lstStyle/>
                    <a:p>
                      <a:pPr algn="r"/>
                      <a:r>
                        <a:rPr lang="pt-PT" sz="1400" b="1" dirty="0" smtClean="0"/>
                        <a:t>1200</a:t>
                      </a:r>
                      <a:endParaRPr lang="pt-PT" sz="1400" b="1" dirty="0"/>
                    </a:p>
                  </p:txBody>
                </p:sp>
                <p:sp>
                  <p:nvSpPr>
                    <p:cNvPr id="61" name="TextBox 60"/>
                    <p:cNvSpPr txBox="1"/>
                    <p:nvPr/>
                  </p:nvSpPr>
                  <p:spPr>
                    <a:xfrm>
                      <a:off x="6864093" y="4875782"/>
                      <a:ext cx="841904" cy="307777"/>
                    </a:xfrm>
                    <a:prstGeom prst="rect">
                      <a:avLst/>
                    </a:prstGeom>
                    <a:noFill/>
                  </p:spPr>
                  <p:txBody>
                    <a:bodyPr wrap="square" rtlCol="0">
                      <a:spAutoFit/>
                    </a:bodyPr>
                    <a:lstStyle/>
                    <a:p>
                      <a:pPr algn="r"/>
                      <a:r>
                        <a:rPr lang="pt-PT" sz="1400" b="1" dirty="0" smtClean="0"/>
                        <a:t>1500</a:t>
                      </a:r>
                      <a:endParaRPr lang="pt-PT" sz="1400" b="1" dirty="0"/>
                    </a:p>
                  </p:txBody>
                </p:sp>
                <p:sp>
                  <p:nvSpPr>
                    <p:cNvPr id="62" name="TextBox 61"/>
                    <p:cNvSpPr txBox="1"/>
                    <p:nvPr/>
                  </p:nvSpPr>
                  <p:spPr>
                    <a:xfrm>
                      <a:off x="8143423" y="4878082"/>
                      <a:ext cx="841904" cy="288000"/>
                    </a:xfrm>
                    <a:prstGeom prst="rect">
                      <a:avLst/>
                    </a:prstGeom>
                    <a:noFill/>
                  </p:spPr>
                  <p:txBody>
                    <a:bodyPr wrap="square" rtlCol="0">
                      <a:spAutoFit/>
                    </a:bodyPr>
                    <a:lstStyle/>
                    <a:p>
                      <a:pPr algn="r"/>
                      <a:r>
                        <a:rPr lang="pt-PT" sz="1400" b="1" dirty="0" smtClean="0"/>
                        <a:t>1800</a:t>
                      </a:r>
                      <a:endParaRPr lang="pt-PT" sz="1400" b="1" dirty="0"/>
                    </a:p>
                  </p:txBody>
                </p:sp>
                <p:sp>
                  <p:nvSpPr>
                    <p:cNvPr id="63" name="TextBox 62"/>
                    <p:cNvSpPr txBox="1"/>
                    <p:nvPr/>
                  </p:nvSpPr>
                  <p:spPr>
                    <a:xfrm>
                      <a:off x="3099662" y="4856700"/>
                      <a:ext cx="693333" cy="307777"/>
                    </a:xfrm>
                    <a:prstGeom prst="rect">
                      <a:avLst/>
                    </a:prstGeom>
                    <a:noFill/>
                  </p:spPr>
                  <p:txBody>
                    <a:bodyPr wrap="square" rtlCol="0">
                      <a:spAutoFit/>
                    </a:bodyPr>
                    <a:lstStyle/>
                    <a:p>
                      <a:pPr algn="r"/>
                      <a:r>
                        <a:rPr lang="pt-PT" sz="1400" b="1" dirty="0" smtClean="0"/>
                        <a:t>600</a:t>
                      </a:r>
                      <a:endParaRPr lang="pt-PT" sz="1400" b="1" dirty="0"/>
                    </a:p>
                  </p:txBody>
                </p:sp>
                <p:sp>
                  <p:nvSpPr>
                    <p:cNvPr id="64" name="TextBox 63"/>
                    <p:cNvSpPr txBox="1"/>
                    <p:nvPr/>
                  </p:nvSpPr>
                  <p:spPr>
                    <a:xfrm>
                      <a:off x="1832468" y="4875335"/>
                      <a:ext cx="693333" cy="307777"/>
                    </a:xfrm>
                    <a:prstGeom prst="rect">
                      <a:avLst/>
                    </a:prstGeom>
                    <a:noFill/>
                  </p:spPr>
                  <p:txBody>
                    <a:bodyPr wrap="square" rtlCol="0">
                      <a:spAutoFit/>
                    </a:bodyPr>
                    <a:lstStyle/>
                    <a:p>
                      <a:pPr algn="r"/>
                      <a:r>
                        <a:rPr lang="pt-PT" sz="1400" b="1" dirty="0" smtClean="0"/>
                        <a:t>300</a:t>
                      </a:r>
                      <a:endParaRPr lang="pt-PT" sz="1400" b="1" dirty="0"/>
                    </a:p>
                  </p:txBody>
                </p:sp>
                <p:sp>
                  <p:nvSpPr>
                    <p:cNvPr id="65" name="TextBox 64"/>
                    <p:cNvSpPr txBox="1"/>
                    <p:nvPr/>
                  </p:nvSpPr>
                  <p:spPr>
                    <a:xfrm>
                      <a:off x="4400065" y="4869270"/>
                      <a:ext cx="693333" cy="307777"/>
                    </a:xfrm>
                    <a:prstGeom prst="rect">
                      <a:avLst/>
                    </a:prstGeom>
                    <a:noFill/>
                  </p:spPr>
                  <p:txBody>
                    <a:bodyPr wrap="square" rtlCol="0">
                      <a:spAutoFit/>
                    </a:bodyPr>
                    <a:lstStyle/>
                    <a:p>
                      <a:pPr algn="r"/>
                      <a:r>
                        <a:rPr lang="pt-PT" sz="1400" b="1" dirty="0"/>
                        <a:t>9</a:t>
                      </a:r>
                      <a:r>
                        <a:rPr lang="pt-PT" sz="1400" b="1" dirty="0" smtClean="0"/>
                        <a:t>00</a:t>
                      </a:r>
                      <a:endParaRPr lang="pt-PT" sz="1400" b="1" dirty="0"/>
                    </a:p>
                  </p:txBody>
                </p:sp>
                <p:sp>
                  <p:nvSpPr>
                    <p:cNvPr id="66" name="TextBox 65"/>
                    <p:cNvSpPr txBox="1"/>
                    <p:nvPr/>
                  </p:nvSpPr>
                  <p:spPr>
                    <a:xfrm>
                      <a:off x="4044087" y="5241328"/>
                      <a:ext cx="1782855" cy="307777"/>
                    </a:xfrm>
                    <a:prstGeom prst="rect">
                      <a:avLst/>
                    </a:prstGeom>
                    <a:noFill/>
                  </p:spPr>
                  <p:txBody>
                    <a:bodyPr wrap="square" rtlCol="0">
                      <a:spAutoFit/>
                    </a:bodyPr>
                    <a:lstStyle/>
                    <a:p>
                      <a:pPr algn="ctr"/>
                      <a:r>
                        <a:rPr lang="pt-PT" sz="1400" b="1" dirty="0" smtClean="0"/>
                        <a:t>Distância (m)</a:t>
                      </a:r>
                      <a:endParaRPr lang="pt-PT" sz="1400" b="1" dirty="0"/>
                    </a:p>
                  </p:txBody>
                </p:sp>
                <p:sp>
                  <p:nvSpPr>
                    <p:cNvPr id="67" name="TextBox 66"/>
                    <p:cNvSpPr txBox="1"/>
                    <p:nvPr/>
                  </p:nvSpPr>
                  <p:spPr>
                    <a:xfrm rot="16200000">
                      <a:off x="-525703" y="2702987"/>
                      <a:ext cx="1436196" cy="307776"/>
                    </a:xfrm>
                    <a:prstGeom prst="rect">
                      <a:avLst/>
                    </a:prstGeom>
                    <a:noFill/>
                  </p:spPr>
                  <p:txBody>
                    <a:bodyPr wrap="square" rtlCol="0">
                      <a:spAutoFit/>
                    </a:bodyPr>
                    <a:lstStyle/>
                    <a:p>
                      <a:pPr algn="ctr"/>
                      <a:r>
                        <a:rPr lang="pt-PT" sz="1400" b="1" dirty="0" smtClean="0"/>
                        <a:t>Altura (m)</a:t>
                      </a:r>
                      <a:endParaRPr lang="pt-PT" sz="1400" b="1" dirty="0"/>
                    </a:p>
                  </p:txBody>
                </p:sp>
                <p:sp>
                  <p:nvSpPr>
                    <p:cNvPr id="68" name="Freeform 67"/>
                    <p:cNvSpPr/>
                    <p:nvPr/>
                  </p:nvSpPr>
                  <p:spPr>
                    <a:xfrm>
                      <a:off x="892454" y="1550822"/>
                      <a:ext cx="7688276" cy="2911450"/>
                    </a:xfrm>
                    <a:custGeom>
                      <a:avLst/>
                      <a:gdLst>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 name="connsiteX0" fmla="*/ 0 w 7688276"/>
                        <a:gd name="connsiteY0" fmla="*/ 2911450 h 2911450"/>
                        <a:gd name="connsiteX1" fmla="*/ 168250 w 7688276"/>
                        <a:gd name="connsiteY1" fmla="*/ 2860244 h 2911450"/>
                        <a:gd name="connsiteX2" fmla="*/ 416967 w 7688276"/>
                        <a:gd name="connsiteY2" fmla="*/ 2750516 h 2911450"/>
                        <a:gd name="connsiteX3" fmla="*/ 629108 w 7688276"/>
                        <a:gd name="connsiteY3" fmla="*/ 2706624 h 2911450"/>
                        <a:gd name="connsiteX4" fmla="*/ 833933 w 7688276"/>
                        <a:gd name="connsiteY4" fmla="*/ 2706624 h 2911450"/>
                        <a:gd name="connsiteX5" fmla="*/ 914400 w 7688276"/>
                        <a:gd name="connsiteY5" fmla="*/ 2713940 h 2911450"/>
                        <a:gd name="connsiteX6" fmla="*/ 1038759 w 7688276"/>
                        <a:gd name="connsiteY6" fmla="*/ 2670048 h 2911450"/>
                        <a:gd name="connsiteX7" fmla="*/ 1133856 w 7688276"/>
                        <a:gd name="connsiteY7" fmla="*/ 2662733 h 2911450"/>
                        <a:gd name="connsiteX8" fmla="*/ 1331367 w 7688276"/>
                        <a:gd name="connsiteY8" fmla="*/ 2677364 h 2911450"/>
                        <a:gd name="connsiteX9" fmla="*/ 1477671 w 7688276"/>
                        <a:gd name="connsiteY9" fmla="*/ 2713940 h 2911450"/>
                        <a:gd name="connsiteX10" fmla="*/ 1616660 w 7688276"/>
                        <a:gd name="connsiteY10" fmla="*/ 2728570 h 2911450"/>
                        <a:gd name="connsiteX11" fmla="*/ 1741018 w 7688276"/>
                        <a:gd name="connsiteY11" fmla="*/ 2699309 h 2911450"/>
                        <a:gd name="connsiteX12" fmla="*/ 1836116 w 7688276"/>
                        <a:gd name="connsiteY12" fmla="*/ 2684679 h 2911450"/>
                        <a:gd name="connsiteX13" fmla="*/ 2040941 w 7688276"/>
                        <a:gd name="connsiteY13" fmla="*/ 2699309 h 2911450"/>
                        <a:gd name="connsiteX14" fmla="*/ 2275028 w 7688276"/>
                        <a:gd name="connsiteY14" fmla="*/ 2677364 h 2911450"/>
                        <a:gd name="connsiteX15" fmla="*/ 2399386 w 7688276"/>
                        <a:gd name="connsiteY15" fmla="*/ 2670048 h 2911450"/>
                        <a:gd name="connsiteX16" fmla="*/ 2560320 w 7688276"/>
                        <a:gd name="connsiteY16" fmla="*/ 2691994 h 2911450"/>
                        <a:gd name="connsiteX17" fmla="*/ 2721255 w 7688276"/>
                        <a:gd name="connsiteY17" fmla="*/ 2677364 h 2911450"/>
                        <a:gd name="connsiteX18" fmla="*/ 2816352 w 7688276"/>
                        <a:gd name="connsiteY18" fmla="*/ 2604212 h 2911450"/>
                        <a:gd name="connsiteX19" fmla="*/ 2889504 w 7688276"/>
                        <a:gd name="connsiteY19" fmla="*/ 2531060 h 2911450"/>
                        <a:gd name="connsiteX20" fmla="*/ 3013863 w 7688276"/>
                        <a:gd name="connsiteY20" fmla="*/ 2399386 h 2911450"/>
                        <a:gd name="connsiteX21" fmla="*/ 3138221 w 7688276"/>
                        <a:gd name="connsiteY21" fmla="*/ 2340864 h 2911450"/>
                        <a:gd name="connsiteX22" fmla="*/ 3233319 w 7688276"/>
                        <a:gd name="connsiteY22" fmla="*/ 2296973 h 2911450"/>
                        <a:gd name="connsiteX23" fmla="*/ 3394253 w 7688276"/>
                        <a:gd name="connsiteY23" fmla="*/ 2253082 h 2911450"/>
                        <a:gd name="connsiteX24" fmla="*/ 4096512 w 7688276"/>
                        <a:gd name="connsiteY24" fmla="*/ 2165300 h 2911450"/>
                        <a:gd name="connsiteX25" fmla="*/ 4403751 w 7688276"/>
                        <a:gd name="connsiteY25" fmla="*/ 2121408 h 2911450"/>
                        <a:gd name="connsiteX26" fmla="*/ 4849978 w 7688276"/>
                        <a:gd name="connsiteY26" fmla="*/ 2026311 h 2911450"/>
                        <a:gd name="connsiteX27" fmla="*/ 5259629 w 7688276"/>
                        <a:gd name="connsiteY27" fmla="*/ 1916583 h 2911450"/>
                        <a:gd name="connsiteX28" fmla="*/ 5574183 w 7688276"/>
                        <a:gd name="connsiteY28" fmla="*/ 1814170 h 2911450"/>
                        <a:gd name="connsiteX29" fmla="*/ 5808269 w 7688276"/>
                        <a:gd name="connsiteY29" fmla="*/ 1777594 h 2911450"/>
                        <a:gd name="connsiteX30" fmla="*/ 6159399 w 7688276"/>
                        <a:gd name="connsiteY30" fmla="*/ 1741018 h 2911450"/>
                        <a:gd name="connsiteX31" fmla="*/ 6539789 w 7688276"/>
                        <a:gd name="connsiteY31" fmla="*/ 1660551 h 2911450"/>
                        <a:gd name="connsiteX32" fmla="*/ 6817767 w 7688276"/>
                        <a:gd name="connsiteY32" fmla="*/ 1528877 h 2911450"/>
                        <a:gd name="connsiteX33" fmla="*/ 7029908 w 7688276"/>
                        <a:gd name="connsiteY33" fmla="*/ 1360628 h 2911450"/>
                        <a:gd name="connsiteX34" fmla="*/ 7146951 w 7688276"/>
                        <a:gd name="connsiteY34" fmla="*/ 1258215 h 2911450"/>
                        <a:gd name="connsiteX35" fmla="*/ 7322516 w 7688276"/>
                        <a:gd name="connsiteY35" fmla="*/ 1111911 h 2911450"/>
                        <a:gd name="connsiteX36" fmla="*/ 7366407 w 7688276"/>
                        <a:gd name="connsiteY36" fmla="*/ 1089965 h 2911450"/>
                        <a:gd name="connsiteX37" fmla="*/ 7468820 w 7688276"/>
                        <a:gd name="connsiteY37" fmla="*/ 563271 h 2911450"/>
                        <a:gd name="connsiteX38" fmla="*/ 7534656 w 7688276"/>
                        <a:gd name="connsiteY38" fmla="*/ 270663 h 2911450"/>
                        <a:gd name="connsiteX39" fmla="*/ 7593178 w 7688276"/>
                        <a:gd name="connsiteY39" fmla="*/ 138989 h 2911450"/>
                        <a:gd name="connsiteX40" fmla="*/ 7644384 w 7688276"/>
                        <a:gd name="connsiteY40" fmla="*/ 58522 h 2911450"/>
                        <a:gd name="connsiteX41" fmla="*/ 7688276 w 7688276"/>
                        <a:gd name="connsiteY41" fmla="*/ 0 h 291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88276" h="2911450">
                          <a:moveTo>
                            <a:pt x="0" y="2911450"/>
                          </a:moveTo>
                          <a:cubicBezTo>
                            <a:pt x="56083" y="2894381"/>
                            <a:pt x="98756" y="2887066"/>
                            <a:pt x="168250" y="2860244"/>
                          </a:cubicBezTo>
                          <a:cubicBezTo>
                            <a:pt x="237744" y="2833422"/>
                            <a:pt x="340157" y="2776119"/>
                            <a:pt x="416967" y="2750516"/>
                          </a:cubicBezTo>
                          <a:cubicBezTo>
                            <a:pt x="493777" y="2724913"/>
                            <a:pt x="559614" y="2713939"/>
                            <a:pt x="629108" y="2706624"/>
                          </a:cubicBezTo>
                          <a:cubicBezTo>
                            <a:pt x="698602" y="2699309"/>
                            <a:pt x="786384" y="2705405"/>
                            <a:pt x="833933" y="2706624"/>
                          </a:cubicBezTo>
                          <a:cubicBezTo>
                            <a:pt x="881482" y="2707843"/>
                            <a:pt x="880262" y="2720036"/>
                            <a:pt x="914400" y="2713940"/>
                          </a:cubicBezTo>
                          <a:cubicBezTo>
                            <a:pt x="948538" y="2707844"/>
                            <a:pt x="1002183" y="2678583"/>
                            <a:pt x="1038759" y="2670048"/>
                          </a:cubicBezTo>
                          <a:cubicBezTo>
                            <a:pt x="1075335" y="2661514"/>
                            <a:pt x="1085088" y="2661514"/>
                            <a:pt x="1133856" y="2662733"/>
                          </a:cubicBezTo>
                          <a:cubicBezTo>
                            <a:pt x="1182624" y="2663952"/>
                            <a:pt x="1274065" y="2668830"/>
                            <a:pt x="1331367" y="2677364"/>
                          </a:cubicBezTo>
                          <a:cubicBezTo>
                            <a:pt x="1388669" y="2685898"/>
                            <a:pt x="1430122" y="2705406"/>
                            <a:pt x="1477671" y="2713940"/>
                          </a:cubicBezTo>
                          <a:cubicBezTo>
                            <a:pt x="1525220" y="2722474"/>
                            <a:pt x="1572769" y="2731009"/>
                            <a:pt x="1616660" y="2728570"/>
                          </a:cubicBezTo>
                          <a:cubicBezTo>
                            <a:pt x="1660551" y="2726131"/>
                            <a:pt x="1704442" y="2706624"/>
                            <a:pt x="1741018" y="2699309"/>
                          </a:cubicBezTo>
                          <a:cubicBezTo>
                            <a:pt x="1777594" y="2691994"/>
                            <a:pt x="1786129" y="2684679"/>
                            <a:pt x="1836116" y="2684679"/>
                          </a:cubicBezTo>
                          <a:cubicBezTo>
                            <a:pt x="1886103" y="2684679"/>
                            <a:pt x="1967789" y="2700528"/>
                            <a:pt x="2040941" y="2699309"/>
                          </a:cubicBezTo>
                          <a:cubicBezTo>
                            <a:pt x="2114093" y="2698090"/>
                            <a:pt x="2215287" y="2682241"/>
                            <a:pt x="2275028" y="2677364"/>
                          </a:cubicBezTo>
                          <a:cubicBezTo>
                            <a:pt x="2334769" y="2672487"/>
                            <a:pt x="2351838" y="2667610"/>
                            <a:pt x="2399386" y="2670048"/>
                          </a:cubicBezTo>
                          <a:cubicBezTo>
                            <a:pt x="2446934" y="2672486"/>
                            <a:pt x="2506675" y="2690775"/>
                            <a:pt x="2560320" y="2691994"/>
                          </a:cubicBezTo>
                          <a:cubicBezTo>
                            <a:pt x="2613965" y="2693213"/>
                            <a:pt x="2678583" y="2691994"/>
                            <a:pt x="2721255" y="2677364"/>
                          </a:cubicBezTo>
                          <a:cubicBezTo>
                            <a:pt x="2763927" y="2662734"/>
                            <a:pt x="2788311" y="2628596"/>
                            <a:pt x="2816352" y="2604212"/>
                          </a:cubicBezTo>
                          <a:cubicBezTo>
                            <a:pt x="2844393" y="2579828"/>
                            <a:pt x="2856585" y="2565198"/>
                            <a:pt x="2889504" y="2531060"/>
                          </a:cubicBezTo>
                          <a:cubicBezTo>
                            <a:pt x="2922423" y="2496922"/>
                            <a:pt x="2972410" y="2431085"/>
                            <a:pt x="3013863" y="2399386"/>
                          </a:cubicBezTo>
                          <a:cubicBezTo>
                            <a:pt x="3055316" y="2367687"/>
                            <a:pt x="3101645" y="2357933"/>
                            <a:pt x="3138221" y="2340864"/>
                          </a:cubicBezTo>
                          <a:cubicBezTo>
                            <a:pt x="3174797" y="2323795"/>
                            <a:pt x="3190647" y="2311603"/>
                            <a:pt x="3233319" y="2296973"/>
                          </a:cubicBezTo>
                          <a:cubicBezTo>
                            <a:pt x="3275991" y="2282343"/>
                            <a:pt x="3250388" y="2275027"/>
                            <a:pt x="3394253" y="2253082"/>
                          </a:cubicBezTo>
                          <a:cubicBezTo>
                            <a:pt x="3538118" y="2231137"/>
                            <a:pt x="3928262" y="2187246"/>
                            <a:pt x="4096512" y="2165300"/>
                          </a:cubicBezTo>
                          <a:cubicBezTo>
                            <a:pt x="4264762" y="2143354"/>
                            <a:pt x="4278173" y="2144573"/>
                            <a:pt x="4403751" y="2121408"/>
                          </a:cubicBezTo>
                          <a:cubicBezTo>
                            <a:pt x="4529329" y="2098243"/>
                            <a:pt x="4707332" y="2060448"/>
                            <a:pt x="4849978" y="2026311"/>
                          </a:cubicBezTo>
                          <a:cubicBezTo>
                            <a:pt x="4992624" y="1992174"/>
                            <a:pt x="5138928" y="1951940"/>
                            <a:pt x="5259629" y="1916583"/>
                          </a:cubicBezTo>
                          <a:cubicBezTo>
                            <a:pt x="5380330" y="1881226"/>
                            <a:pt x="5482743" y="1837335"/>
                            <a:pt x="5574183" y="1814170"/>
                          </a:cubicBezTo>
                          <a:cubicBezTo>
                            <a:pt x="5665623" y="1791005"/>
                            <a:pt x="5710733" y="1789786"/>
                            <a:pt x="5808269" y="1777594"/>
                          </a:cubicBezTo>
                          <a:cubicBezTo>
                            <a:pt x="5905805" y="1765402"/>
                            <a:pt x="6037479" y="1760525"/>
                            <a:pt x="6159399" y="1741018"/>
                          </a:cubicBezTo>
                          <a:cubicBezTo>
                            <a:pt x="6281319" y="1721511"/>
                            <a:pt x="6430061" y="1695908"/>
                            <a:pt x="6539789" y="1660551"/>
                          </a:cubicBezTo>
                          <a:cubicBezTo>
                            <a:pt x="6649517" y="1625194"/>
                            <a:pt x="6736081" y="1578864"/>
                            <a:pt x="6817767" y="1528877"/>
                          </a:cubicBezTo>
                          <a:cubicBezTo>
                            <a:pt x="6899453" y="1478890"/>
                            <a:pt x="6975044" y="1405738"/>
                            <a:pt x="7029908" y="1360628"/>
                          </a:cubicBezTo>
                          <a:cubicBezTo>
                            <a:pt x="7084772" y="1315518"/>
                            <a:pt x="7098183" y="1299668"/>
                            <a:pt x="7146951" y="1258215"/>
                          </a:cubicBezTo>
                          <a:cubicBezTo>
                            <a:pt x="7195719" y="1216762"/>
                            <a:pt x="7285940" y="1139953"/>
                            <a:pt x="7322516" y="1111911"/>
                          </a:cubicBezTo>
                          <a:lnTo>
                            <a:pt x="7366407" y="1089965"/>
                          </a:lnTo>
                          <a:lnTo>
                            <a:pt x="7468820" y="563271"/>
                          </a:lnTo>
                          <a:lnTo>
                            <a:pt x="7534656" y="270663"/>
                          </a:lnTo>
                          <a:cubicBezTo>
                            <a:pt x="7555382" y="199949"/>
                            <a:pt x="7574890" y="174346"/>
                            <a:pt x="7593178" y="138989"/>
                          </a:cubicBezTo>
                          <a:cubicBezTo>
                            <a:pt x="7611466" y="103632"/>
                            <a:pt x="7628534" y="81687"/>
                            <a:pt x="7644384" y="58522"/>
                          </a:cubicBezTo>
                          <a:lnTo>
                            <a:pt x="7688276" y="0"/>
                          </a:lnTo>
                        </a:path>
                      </a:pathLst>
                    </a:custGeom>
                    <a:no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9" name="Freeform 68"/>
                    <p:cNvSpPr/>
                    <p:nvPr/>
                  </p:nvSpPr>
                  <p:spPr>
                    <a:xfrm>
                      <a:off x="6894836" y="2448003"/>
                      <a:ext cx="229683" cy="832061"/>
                    </a:xfrm>
                    <a:custGeom>
                      <a:avLst/>
                      <a:gdLst>
                        <a:gd name="connsiteX0" fmla="*/ 229683 w 229683"/>
                        <a:gd name="connsiteY0" fmla="*/ 281687 h 832061"/>
                        <a:gd name="connsiteX1" fmla="*/ 147344 w 229683"/>
                        <a:gd name="connsiteY1" fmla="*/ 0 h 832061"/>
                        <a:gd name="connsiteX2" fmla="*/ 108341 w 229683"/>
                        <a:gd name="connsiteY2" fmla="*/ 0 h 832061"/>
                        <a:gd name="connsiteX3" fmla="*/ 56337 w 229683"/>
                        <a:gd name="connsiteY3" fmla="*/ 424698 h 832061"/>
                        <a:gd name="connsiteX4" fmla="*/ 30336 w 229683"/>
                        <a:gd name="connsiteY4" fmla="*/ 433365 h 832061"/>
                        <a:gd name="connsiteX5" fmla="*/ 0 w 229683"/>
                        <a:gd name="connsiteY5" fmla="*/ 832061 h 832061"/>
                        <a:gd name="connsiteX6" fmla="*/ 229683 w 229683"/>
                        <a:gd name="connsiteY6" fmla="*/ 784390 h 832061"/>
                        <a:gd name="connsiteX7" fmla="*/ 229683 w 229683"/>
                        <a:gd name="connsiteY7" fmla="*/ 281687 h 83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683" h="832061">
                          <a:moveTo>
                            <a:pt x="229683" y="281687"/>
                          </a:moveTo>
                          <a:lnTo>
                            <a:pt x="147344" y="0"/>
                          </a:lnTo>
                          <a:lnTo>
                            <a:pt x="108341" y="0"/>
                          </a:lnTo>
                          <a:lnTo>
                            <a:pt x="56337" y="424698"/>
                          </a:lnTo>
                          <a:lnTo>
                            <a:pt x="30336" y="433365"/>
                          </a:lnTo>
                          <a:lnTo>
                            <a:pt x="0" y="832061"/>
                          </a:lnTo>
                          <a:lnTo>
                            <a:pt x="229683" y="784390"/>
                          </a:lnTo>
                          <a:lnTo>
                            <a:pt x="229683" y="281687"/>
                          </a:lnTo>
                          <a:close/>
                        </a:path>
                      </a:pathLst>
                    </a:cu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30" name="Freeform 29"/>
                  <p:cNvSpPr/>
                  <p:nvPr/>
                </p:nvSpPr>
                <p:spPr>
                  <a:xfrm>
                    <a:off x="6862763" y="2686050"/>
                    <a:ext cx="261938" cy="590550"/>
                  </a:xfrm>
                  <a:custGeom>
                    <a:avLst/>
                    <a:gdLst>
                      <a:gd name="connsiteX0" fmla="*/ 0 w 261938"/>
                      <a:gd name="connsiteY0" fmla="*/ 590550 h 590550"/>
                      <a:gd name="connsiteX1" fmla="*/ 261938 w 261938"/>
                      <a:gd name="connsiteY1" fmla="*/ 540544 h 590550"/>
                      <a:gd name="connsiteX2" fmla="*/ 261938 w 261938"/>
                      <a:gd name="connsiteY2" fmla="*/ 0 h 590550"/>
                    </a:gdLst>
                    <a:ahLst/>
                    <a:cxnLst>
                      <a:cxn ang="0">
                        <a:pos x="connsiteX0" y="connsiteY0"/>
                      </a:cxn>
                      <a:cxn ang="0">
                        <a:pos x="connsiteX1" y="connsiteY1"/>
                      </a:cxn>
                      <a:cxn ang="0">
                        <a:pos x="connsiteX2" y="connsiteY2"/>
                      </a:cxn>
                    </a:cxnLst>
                    <a:rect l="l" t="t" r="r" b="b"/>
                    <a:pathLst>
                      <a:path w="261938" h="590550">
                        <a:moveTo>
                          <a:pt x="0" y="590550"/>
                        </a:moveTo>
                        <a:lnTo>
                          <a:pt x="261938" y="540544"/>
                        </a:lnTo>
                        <a:lnTo>
                          <a:pt x="261938"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1" name="Freeform 30"/>
                  <p:cNvSpPr/>
                  <p:nvPr/>
                </p:nvSpPr>
                <p:spPr>
                  <a:xfrm>
                    <a:off x="6879431" y="2688431"/>
                    <a:ext cx="276225" cy="619125"/>
                  </a:xfrm>
                  <a:custGeom>
                    <a:avLst/>
                    <a:gdLst>
                      <a:gd name="connsiteX0" fmla="*/ 0 w 276225"/>
                      <a:gd name="connsiteY0" fmla="*/ 619125 h 619125"/>
                      <a:gd name="connsiteX1" fmla="*/ 276225 w 276225"/>
                      <a:gd name="connsiteY1" fmla="*/ 566738 h 619125"/>
                      <a:gd name="connsiteX2" fmla="*/ 276225 w 276225"/>
                      <a:gd name="connsiteY2" fmla="*/ 0 h 619125"/>
                    </a:gdLst>
                    <a:ahLst/>
                    <a:cxnLst>
                      <a:cxn ang="0">
                        <a:pos x="connsiteX0" y="connsiteY0"/>
                      </a:cxn>
                      <a:cxn ang="0">
                        <a:pos x="connsiteX1" y="connsiteY1"/>
                      </a:cxn>
                      <a:cxn ang="0">
                        <a:pos x="connsiteX2" y="connsiteY2"/>
                      </a:cxn>
                    </a:cxnLst>
                    <a:rect l="l" t="t" r="r" b="b"/>
                    <a:pathLst>
                      <a:path w="276225" h="619125">
                        <a:moveTo>
                          <a:pt x="0" y="619125"/>
                        </a:moveTo>
                        <a:lnTo>
                          <a:pt x="276225" y="566738"/>
                        </a:lnTo>
                        <a:lnTo>
                          <a:pt x="276225"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cxnSp>
              <p:nvCxnSpPr>
                <p:cNvPr id="28" name="Straight Connector 27"/>
                <p:cNvCxnSpPr/>
                <p:nvPr/>
              </p:nvCxnSpPr>
              <p:spPr>
                <a:xfrm rot="1140000">
                  <a:off x="6862763" y="3276600"/>
                  <a:ext cx="16668"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rot="2220000">
                <a:off x="8148107" y="3235659"/>
                <a:ext cx="108000" cy="216000"/>
              </a:xfrm>
              <a:prstGeom prst="rect">
                <a:avLst/>
              </a:prstGeom>
              <a:solidFill>
                <a:schemeClr val="bg1"/>
              </a:solidFill>
            </p:spPr>
            <p:txBody>
              <a:bodyPr wrap="square" rtlCol="0">
                <a:spAutoFit/>
              </a:bodyPr>
              <a:lstStyle/>
              <a:p>
                <a:endParaRPr lang="pt-PT" dirty="0"/>
              </a:p>
            </p:txBody>
          </p:sp>
          <p:sp>
            <p:nvSpPr>
              <p:cNvPr id="23" name="Freeform 22"/>
              <p:cNvSpPr/>
              <p:nvPr/>
            </p:nvSpPr>
            <p:spPr>
              <a:xfrm>
                <a:off x="8131947" y="2311153"/>
                <a:ext cx="546432" cy="1121546"/>
              </a:xfrm>
              <a:custGeom>
                <a:avLst/>
                <a:gdLst>
                  <a:gd name="connsiteX0" fmla="*/ 0 w 544497"/>
                  <a:gd name="connsiteY0" fmla="*/ 1121546 h 1121546"/>
                  <a:gd name="connsiteX1" fmla="*/ 32551 w 544497"/>
                  <a:gd name="connsiteY1" fmla="*/ 1065321 h 1121546"/>
                  <a:gd name="connsiteX2" fmla="*/ 91736 w 544497"/>
                  <a:gd name="connsiteY2" fmla="*/ 991340 h 1121546"/>
                  <a:gd name="connsiteX3" fmla="*/ 115410 w 544497"/>
                  <a:gd name="connsiteY3" fmla="*/ 943993 h 1121546"/>
                  <a:gd name="connsiteX4" fmla="*/ 334392 w 544497"/>
                  <a:gd name="connsiteY4" fmla="*/ 621437 h 1121546"/>
                  <a:gd name="connsiteX5" fmla="*/ 503068 w 544497"/>
                  <a:gd name="connsiteY5" fmla="*/ 452762 h 1121546"/>
                  <a:gd name="connsiteX6" fmla="*/ 544497 w 544497"/>
                  <a:gd name="connsiteY6" fmla="*/ 263371 h 1121546"/>
                  <a:gd name="connsiteX7" fmla="*/ 458679 w 544497"/>
                  <a:gd name="connsiteY7" fmla="*/ 73981 h 1121546"/>
                  <a:gd name="connsiteX8" fmla="*/ 266330 w 544497"/>
                  <a:gd name="connsiteY8" fmla="*/ 0 h 1121546"/>
                  <a:gd name="connsiteX0" fmla="*/ 0 w 544497"/>
                  <a:gd name="connsiteY0" fmla="*/ 1121546 h 1121546"/>
                  <a:gd name="connsiteX1" fmla="*/ 32551 w 544497"/>
                  <a:gd name="connsiteY1" fmla="*/ 1065321 h 1121546"/>
                  <a:gd name="connsiteX2" fmla="*/ 91736 w 544497"/>
                  <a:gd name="connsiteY2" fmla="*/ 991340 h 1121546"/>
                  <a:gd name="connsiteX3" fmla="*/ 115410 w 544497"/>
                  <a:gd name="connsiteY3" fmla="*/ 943993 h 1121546"/>
                  <a:gd name="connsiteX4" fmla="*/ 334392 w 544497"/>
                  <a:gd name="connsiteY4" fmla="*/ 621437 h 1121546"/>
                  <a:gd name="connsiteX5" fmla="*/ 503068 w 544497"/>
                  <a:gd name="connsiteY5" fmla="*/ 452762 h 1121546"/>
                  <a:gd name="connsiteX6" fmla="*/ 544497 w 544497"/>
                  <a:gd name="connsiteY6" fmla="*/ 263371 h 1121546"/>
                  <a:gd name="connsiteX7" fmla="*/ 458679 w 544497"/>
                  <a:gd name="connsiteY7" fmla="*/ 73981 h 1121546"/>
                  <a:gd name="connsiteX8" fmla="*/ 266330 w 544497"/>
                  <a:gd name="connsiteY8" fmla="*/ 0 h 1121546"/>
                  <a:gd name="connsiteX0" fmla="*/ 0 w 544497"/>
                  <a:gd name="connsiteY0" fmla="*/ 1121546 h 1121546"/>
                  <a:gd name="connsiteX1" fmla="*/ 32551 w 544497"/>
                  <a:gd name="connsiteY1" fmla="*/ 1065321 h 1121546"/>
                  <a:gd name="connsiteX2" fmla="*/ 91736 w 544497"/>
                  <a:gd name="connsiteY2" fmla="*/ 991340 h 1121546"/>
                  <a:gd name="connsiteX3" fmla="*/ 115410 w 544497"/>
                  <a:gd name="connsiteY3" fmla="*/ 943993 h 1121546"/>
                  <a:gd name="connsiteX4" fmla="*/ 334392 w 544497"/>
                  <a:gd name="connsiteY4" fmla="*/ 621437 h 1121546"/>
                  <a:gd name="connsiteX5" fmla="*/ 503068 w 544497"/>
                  <a:gd name="connsiteY5" fmla="*/ 452762 h 1121546"/>
                  <a:gd name="connsiteX6" fmla="*/ 544497 w 544497"/>
                  <a:gd name="connsiteY6" fmla="*/ 263371 h 1121546"/>
                  <a:gd name="connsiteX7" fmla="*/ 458679 w 544497"/>
                  <a:gd name="connsiteY7" fmla="*/ 73981 h 1121546"/>
                  <a:gd name="connsiteX8" fmla="*/ 266330 w 544497"/>
                  <a:gd name="connsiteY8" fmla="*/ 0 h 1121546"/>
                  <a:gd name="connsiteX0" fmla="*/ 0 w 546432"/>
                  <a:gd name="connsiteY0" fmla="*/ 1121546 h 1121546"/>
                  <a:gd name="connsiteX1" fmla="*/ 32551 w 546432"/>
                  <a:gd name="connsiteY1" fmla="*/ 1065321 h 1121546"/>
                  <a:gd name="connsiteX2" fmla="*/ 91736 w 546432"/>
                  <a:gd name="connsiteY2" fmla="*/ 991340 h 1121546"/>
                  <a:gd name="connsiteX3" fmla="*/ 115410 w 546432"/>
                  <a:gd name="connsiteY3" fmla="*/ 943993 h 1121546"/>
                  <a:gd name="connsiteX4" fmla="*/ 334392 w 546432"/>
                  <a:gd name="connsiteY4" fmla="*/ 621437 h 1121546"/>
                  <a:gd name="connsiteX5" fmla="*/ 503068 w 546432"/>
                  <a:gd name="connsiteY5" fmla="*/ 452762 h 1121546"/>
                  <a:gd name="connsiteX6" fmla="*/ 544497 w 546432"/>
                  <a:gd name="connsiteY6" fmla="*/ 263371 h 1121546"/>
                  <a:gd name="connsiteX7" fmla="*/ 458679 w 546432"/>
                  <a:gd name="connsiteY7" fmla="*/ 73981 h 1121546"/>
                  <a:gd name="connsiteX8" fmla="*/ 266330 w 546432"/>
                  <a:gd name="connsiteY8" fmla="*/ 0 h 1121546"/>
                  <a:gd name="connsiteX0" fmla="*/ 0 w 546432"/>
                  <a:gd name="connsiteY0" fmla="*/ 1121546 h 1121546"/>
                  <a:gd name="connsiteX1" fmla="*/ 32551 w 546432"/>
                  <a:gd name="connsiteY1" fmla="*/ 1065321 h 1121546"/>
                  <a:gd name="connsiteX2" fmla="*/ 91736 w 546432"/>
                  <a:gd name="connsiteY2" fmla="*/ 991340 h 1121546"/>
                  <a:gd name="connsiteX3" fmla="*/ 115410 w 546432"/>
                  <a:gd name="connsiteY3" fmla="*/ 943993 h 1121546"/>
                  <a:gd name="connsiteX4" fmla="*/ 334392 w 546432"/>
                  <a:gd name="connsiteY4" fmla="*/ 621437 h 1121546"/>
                  <a:gd name="connsiteX5" fmla="*/ 503068 w 546432"/>
                  <a:gd name="connsiteY5" fmla="*/ 452762 h 1121546"/>
                  <a:gd name="connsiteX6" fmla="*/ 544497 w 546432"/>
                  <a:gd name="connsiteY6" fmla="*/ 263371 h 1121546"/>
                  <a:gd name="connsiteX7" fmla="*/ 458679 w 546432"/>
                  <a:gd name="connsiteY7" fmla="*/ 73981 h 1121546"/>
                  <a:gd name="connsiteX8" fmla="*/ 266330 w 546432"/>
                  <a:gd name="connsiteY8" fmla="*/ 0 h 1121546"/>
                  <a:gd name="connsiteX0" fmla="*/ 0 w 546432"/>
                  <a:gd name="connsiteY0" fmla="*/ 1121546 h 1121546"/>
                  <a:gd name="connsiteX1" fmla="*/ 32551 w 546432"/>
                  <a:gd name="connsiteY1" fmla="*/ 1065321 h 1121546"/>
                  <a:gd name="connsiteX2" fmla="*/ 91736 w 546432"/>
                  <a:gd name="connsiteY2" fmla="*/ 991340 h 1121546"/>
                  <a:gd name="connsiteX3" fmla="*/ 115410 w 546432"/>
                  <a:gd name="connsiteY3" fmla="*/ 943993 h 1121546"/>
                  <a:gd name="connsiteX4" fmla="*/ 334392 w 546432"/>
                  <a:gd name="connsiteY4" fmla="*/ 621437 h 1121546"/>
                  <a:gd name="connsiteX5" fmla="*/ 503068 w 546432"/>
                  <a:gd name="connsiteY5" fmla="*/ 452762 h 1121546"/>
                  <a:gd name="connsiteX6" fmla="*/ 544497 w 546432"/>
                  <a:gd name="connsiteY6" fmla="*/ 263371 h 1121546"/>
                  <a:gd name="connsiteX7" fmla="*/ 458679 w 546432"/>
                  <a:gd name="connsiteY7" fmla="*/ 73981 h 1121546"/>
                  <a:gd name="connsiteX8" fmla="*/ 266330 w 546432"/>
                  <a:gd name="connsiteY8" fmla="*/ 0 h 1121546"/>
                  <a:gd name="connsiteX0" fmla="*/ 0 w 546432"/>
                  <a:gd name="connsiteY0" fmla="*/ 1121546 h 1121546"/>
                  <a:gd name="connsiteX1" fmla="*/ 32551 w 546432"/>
                  <a:gd name="connsiteY1" fmla="*/ 1065321 h 1121546"/>
                  <a:gd name="connsiteX2" fmla="*/ 91736 w 546432"/>
                  <a:gd name="connsiteY2" fmla="*/ 991340 h 1121546"/>
                  <a:gd name="connsiteX3" fmla="*/ 115410 w 546432"/>
                  <a:gd name="connsiteY3" fmla="*/ 943993 h 1121546"/>
                  <a:gd name="connsiteX4" fmla="*/ 334392 w 546432"/>
                  <a:gd name="connsiteY4" fmla="*/ 621437 h 1121546"/>
                  <a:gd name="connsiteX5" fmla="*/ 503068 w 546432"/>
                  <a:gd name="connsiteY5" fmla="*/ 452762 h 1121546"/>
                  <a:gd name="connsiteX6" fmla="*/ 544497 w 546432"/>
                  <a:gd name="connsiteY6" fmla="*/ 263371 h 1121546"/>
                  <a:gd name="connsiteX7" fmla="*/ 458679 w 546432"/>
                  <a:gd name="connsiteY7" fmla="*/ 73981 h 1121546"/>
                  <a:gd name="connsiteX8" fmla="*/ 266330 w 546432"/>
                  <a:gd name="connsiteY8" fmla="*/ 0 h 1121546"/>
                  <a:gd name="connsiteX0" fmla="*/ 0 w 546432"/>
                  <a:gd name="connsiteY0" fmla="*/ 1121546 h 1121546"/>
                  <a:gd name="connsiteX1" fmla="*/ 32551 w 546432"/>
                  <a:gd name="connsiteY1" fmla="*/ 1065321 h 1121546"/>
                  <a:gd name="connsiteX2" fmla="*/ 91736 w 546432"/>
                  <a:gd name="connsiteY2" fmla="*/ 991340 h 1121546"/>
                  <a:gd name="connsiteX3" fmla="*/ 115410 w 546432"/>
                  <a:gd name="connsiteY3" fmla="*/ 943993 h 1121546"/>
                  <a:gd name="connsiteX4" fmla="*/ 334392 w 546432"/>
                  <a:gd name="connsiteY4" fmla="*/ 621437 h 1121546"/>
                  <a:gd name="connsiteX5" fmla="*/ 503068 w 546432"/>
                  <a:gd name="connsiteY5" fmla="*/ 452762 h 1121546"/>
                  <a:gd name="connsiteX6" fmla="*/ 544497 w 546432"/>
                  <a:gd name="connsiteY6" fmla="*/ 263371 h 1121546"/>
                  <a:gd name="connsiteX7" fmla="*/ 458679 w 546432"/>
                  <a:gd name="connsiteY7" fmla="*/ 73981 h 1121546"/>
                  <a:gd name="connsiteX8" fmla="*/ 266330 w 546432"/>
                  <a:gd name="connsiteY8" fmla="*/ 0 h 1121546"/>
                  <a:gd name="connsiteX0" fmla="*/ 0 w 546432"/>
                  <a:gd name="connsiteY0" fmla="*/ 1121546 h 1121546"/>
                  <a:gd name="connsiteX1" fmla="*/ 32551 w 546432"/>
                  <a:gd name="connsiteY1" fmla="*/ 1065321 h 1121546"/>
                  <a:gd name="connsiteX2" fmla="*/ 91736 w 546432"/>
                  <a:gd name="connsiteY2" fmla="*/ 991340 h 1121546"/>
                  <a:gd name="connsiteX3" fmla="*/ 115410 w 546432"/>
                  <a:gd name="connsiteY3" fmla="*/ 943993 h 1121546"/>
                  <a:gd name="connsiteX4" fmla="*/ 334392 w 546432"/>
                  <a:gd name="connsiteY4" fmla="*/ 621437 h 1121546"/>
                  <a:gd name="connsiteX5" fmla="*/ 503068 w 546432"/>
                  <a:gd name="connsiteY5" fmla="*/ 452762 h 1121546"/>
                  <a:gd name="connsiteX6" fmla="*/ 544497 w 546432"/>
                  <a:gd name="connsiteY6" fmla="*/ 263371 h 1121546"/>
                  <a:gd name="connsiteX7" fmla="*/ 458679 w 546432"/>
                  <a:gd name="connsiteY7" fmla="*/ 73981 h 1121546"/>
                  <a:gd name="connsiteX8" fmla="*/ 266330 w 546432"/>
                  <a:gd name="connsiteY8" fmla="*/ 0 h 1121546"/>
                  <a:gd name="connsiteX0" fmla="*/ 0 w 546432"/>
                  <a:gd name="connsiteY0" fmla="*/ 1121546 h 1121546"/>
                  <a:gd name="connsiteX1" fmla="*/ 32551 w 546432"/>
                  <a:gd name="connsiteY1" fmla="*/ 1065321 h 1121546"/>
                  <a:gd name="connsiteX2" fmla="*/ 115410 w 546432"/>
                  <a:gd name="connsiteY2" fmla="*/ 943993 h 1121546"/>
                  <a:gd name="connsiteX3" fmla="*/ 334392 w 546432"/>
                  <a:gd name="connsiteY3" fmla="*/ 621437 h 1121546"/>
                  <a:gd name="connsiteX4" fmla="*/ 503068 w 546432"/>
                  <a:gd name="connsiteY4" fmla="*/ 452762 h 1121546"/>
                  <a:gd name="connsiteX5" fmla="*/ 544497 w 546432"/>
                  <a:gd name="connsiteY5" fmla="*/ 263371 h 1121546"/>
                  <a:gd name="connsiteX6" fmla="*/ 458679 w 546432"/>
                  <a:gd name="connsiteY6" fmla="*/ 73981 h 1121546"/>
                  <a:gd name="connsiteX7" fmla="*/ 266330 w 546432"/>
                  <a:gd name="connsiteY7" fmla="*/ 0 h 112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432" h="1121546">
                    <a:moveTo>
                      <a:pt x="0" y="1121546"/>
                    </a:moveTo>
                    <a:cubicBezTo>
                      <a:pt x="10850" y="1102804"/>
                      <a:pt x="13316" y="1094913"/>
                      <a:pt x="32551" y="1065321"/>
                    </a:cubicBezTo>
                    <a:cubicBezTo>
                      <a:pt x="51786" y="1035729"/>
                      <a:pt x="65103" y="1017974"/>
                      <a:pt x="115410" y="943993"/>
                    </a:cubicBezTo>
                    <a:cubicBezTo>
                      <a:pt x="165717" y="870012"/>
                      <a:pt x="269782" y="703309"/>
                      <a:pt x="334392" y="621437"/>
                    </a:cubicBezTo>
                    <a:cubicBezTo>
                      <a:pt x="399002" y="539565"/>
                      <a:pt x="468051" y="512440"/>
                      <a:pt x="503068" y="452762"/>
                    </a:cubicBezTo>
                    <a:cubicBezTo>
                      <a:pt x="538085" y="393084"/>
                      <a:pt x="551895" y="326501"/>
                      <a:pt x="544497" y="263371"/>
                    </a:cubicBezTo>
                    <a:cubicBezTo>
                      <a:pt x="537099" y="200241"/>
                      <a:pt x="505040" y="117876"/>
                      <a:pt x="458679" y="73981"/>
                    </a:cubicBezTo>
                    <a:cubicBezTo>
                      <a:pt x="412318" y="30086"/>
                      <a:pt x="330446" y="24660"/>
                      <a:pt x="266330" y="0"/>
                    </a:cubicBezTo>
                  </a:path>
                </a:pathLst>
              </a:custGeom>
              <a:noFill/>
              <a:ln w="19050">
                <a:solidFill>
                  <a:schemeClr val="tx1"/>
                </a:solidFill>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TextBox 23"/>
              <p:cNvSpPr txBox="1"/>
              <p:nvPr/>
            </p:nvSpPr>
            <p:spPr>
              <a:xfrm>
                <a:off x="3260064" y="2819461"/>
                <a:ext cx="1733332" cy="461664"/>
              </a:xfrm>
              <a:prstGeom prst="rect">
                <a:avLst/>
              </a:prstGeom>
              <a:noFill/>
            </p:spPr>
            <p:txBody>
              <a:bodyPr wrap="square" rtlCol="0">
                <a:spAutoFit/>
              </a:bodyPr>
              <a:lstStyle/>
              <a:p>
                <a:r>
                  <a:rPr lang="pt-PT" sz="1200" b="1" dirty="0" smtClean="0"/>
                  <a:t>Descarregador de queda</a:t>
                </a:r>
                <a:endParaRPr lang="pt-PT" sz="1200" b="1" dirty="0"/>
              </a:p>
            </p:txBody>
          </p:sp>
          <p:sp>
            <p:nvSpPr>
              <p:cNvPr id="25" name="TextBox 24"/>
              <p:cNvSpPr txBox="1"/>
              <p:nvPr/>
            </p:nvSpPr>
            <p:spPr>
              <a:xfrm>
                <a:off x="6099895" y="1882770"/>
                <a:ext cx="1733332" cy="461664"/>
              </a:xfrm>
              <a:prstGeom prst="rect">
                <a:avLst/>
              </a:prstGeom>
              <a:noFill/>
            </p:spPr>
            <p:txBody>
              <a:bodyPr wrap="square" rtlCol="0">
                <a:spAutoFit/>
              </a:bodyPr>
              <a:lstStyle/>
              <a:p>
                <a:r>
                  <a:rPr lang="pt-PT" sz="1200" b="1" dirty="0" smtClean="0"/>
                  <a:t>Descarregador em poço</a:t>
                </a:r>
                <a:endParaRPr lang="pt-PT" sz="1200" b="1" dirty="0"/>
              </a:p>
            </p:txBody>
          </p:sp>
          <p:sp>
            <p:nvSpPr>
              <p:cNvPr id="26" name="TextBox 25"/>
              <p:cNvSpPr txBox="1"/>
              <p:nvPr/>
            </p:nvSpPr>
            <p:spPr>
              <a:xfrm>
                <a:off x="5889961" y="3851530"/>
                <a:ext cx="1139047" cy="461664"/>
              </a:xfrm>
              <a:prstGeom prst="rect">
                <a:avLst/>
              </a:prstGeom>
              <a:noFill/>
            </p:spPr>
            <p:txBody>
              <a:bodyPr wrap="square" rtlCol="0">
                <a:spAutoFit/>
              </a:bodyPr>
              <a:lstStyle/>
              <a:p>
                <a:pPr algn="r"/>
                <a:r>
                  <a:rPr lang="pt-PT" sz="1200" b="1" dirty="0" smtClean="0"/>
                  <a:t>Canal de encosta</a:t>
                </a:r>
                <a:endParaRPr lang="pt-PT" sz="1200" b="1" dirty="0"/>
              </a:p>
            </p:txBody>
          </p:sp>
        </p:grpSp>
        <p:sp>
          <p:nvSpPr>
            <p:cNvPr id="17" name="TextBox 16"/>
            <p:cNvSpPr txBox="1"/>
            <p:nvPr/>
          </p:nvSpPr>
          <p:spPr>
            <a:xfrm>
              <a:off x="4076371" y="5472000"/>
              <a:ext cx="1152000" cy="432000"/>
            </a:xfrm>
            <a:prstGeom prst="rect">
              <a:avLst/>
            </a:prstGeom>
            <a:noFill/>
          </p:spPr>
          <p:txBody>
            <a:bodyPr wrap="square" rtlCol="0">
              <a:spAutoFit/>
            </a:bodyPr>
            <a:lstStyle/>
            <a:p>
              <a:r>
                <a:rPr lang="pt-PT" sz="1200" b="1" dirty="0" smtClean="0"/>
                <a:t>Leito original da ravina</a:t>
              </a:r>
              <a:endParaRPr lang="pt-PT" sz="1200" b="1" dirty="0"/>
            </a:p>
          </p:txBody>
        </p:sp>
        <p:sp>
          <p:nvSpPr>
            <p:cNvPr id="18" name="TextBox 17"/>
            <p:cNvSpPr txBox="1"/>
            <p:nvPr/>
          </p:nvSpPr>
          <p:spPr>
            <a:xfrm>
              <a:off x="4965927" y="4681484"/>
              <a:ext cx="936000" cy="276999"/>
            </a:xfrm>
            <a:prstGeom prst="rect">
              <a:avLst/>
            </a:prstGeom>
            <a:noFill/>
          </p:spPr>
          <p:txBody>
            <a:bodyPr wrap="square" rtlCol="0">
              <a:spAutoFit/>
            </a:bodyPr>
            <a:lstStyle/>
            <a:p>
              <a:r>
                <a:rPr lang="pt-PT" sz="1200" b="1" dirty="0" smtClean="0"/>
                <a:t>Novo leito</a:t>
              </a:r>
              <a:endParaRPr lang="pt-PT" sz="1200" b="1" dirty="0"/>
            </a:p>
          </p:txBody>
        </p:sp>
        <p:sp>
          <p:nvSpPr>
            <p:cNvPr id="19" name="Freeform 18"/>
            <p:cNvSpPr/>
            <p:nvPr/>
          </p:nvSpPr>
          <p:spPr>
            <a:xfrm>
              <a:off x="3677055" y="5605149"/>
              <a:ext cx="393971" cy="120050"/>
            </a:xfrm>
            <a:custGeom>
              <a:avLst/>
              <a:gdLst>
                <a:gd name="connsiteX0" fmla="*/ 393971 w 393971"/>
                <a:gd name="connsiteY0" fmla="*/ 58366 h 116732"/>
                <a:gd name="connsiteX1" fmla="*/ 248056 w 393971"/>
                <a:gd name="connsiteY1" fmla="*/ 107004 h 116732"/>
                <a:gd name="connsiteX2" fmla="*/ 111868 w 393971"/>
                <a:gd name="connsiteY2" fmla="*/ 116732 h 116732"/>
                <a:gd name="connsiteX3" fmla="*/ 19456 w 393971"/>
                <a:gd name="connsiteY3" fmla="*/ 58366 h 116732"/>
                <a:gd name="connsiteX4" fmla="*/ 0 w 393971"/>
                <a:gd name="connsiteY4" fmla="*/ 0 h 116732"/>
                <a:gd name="connsiteX0" fmla="*/ 393971 w 393971"/>
                <a:gd name="connsiteY0" fmla="*/ 58366 h 116732"/>
                <a:gd name="connsiteX1" fmla="*/ 248056 w 393971"/>
                <a:gd name="connsiteY1" fmla="*/ 107004 h 116732"/>
                <a:gd name="connsiteX2" fmla="*/ 111868 w 393971"/>
                <a:gd name="connsiteY2" fmla="*/ 116732 h 116732"/>
                <a:gd name="connsiteX3" fmla="*/ 19456 w 393971"/>
                <a:gd name="connsiteY3" fmla="*/ 58366 h 116732"/>
                <a:gd name="connsiteX4" fmla="*/ 0 w 393971"/>
                <a:gd name="connsiteY4" fmla="*/ 0 h 116732"/>
                <a:gd name="connsiteX0" fmla="*/ 393971 w 393971"/>
                <a:gd name="connsiteY0" fmla="*/ 58366 h 120050"/>
                <a:gd name="connsiteX1" fmla="*/ 248056 w 393971"/>
                <a:gd name="connsiteY1" fmla="*/ 107004 h 120050"/>
                <a:gd name="connsiteX2" fmla="*/ 111868 w 393971"/>
                <a:gd name="connsiteY2" fmla="*/ 116732 h 120050"/>
                <a:gd name="connsiteX3" fmla="*/ 19456 w 393971"/>
                <a:gd name="connsiteY3" fmla="*/ 58366 h 120050"/>
                <a:gd name="connsiteX4" fmla="*/ 0 w 393971"/>
                <a:gd name="connsiteY4" fmla="*/ 0 h 120050"/>
                <a:gd name="connsiteX0" fmla="*/ 393971 w 393971"/>
                <a:gd name="connsiteY0" fmla="*/ 58366 h 120050"/>
                <a:gd name="connsiteX1" fmla="*/ 248056 w 393971"/>
                <a:gd name="connsiteY1" fmla="*/ 107004 h 120050"/>
                <a:gd name="connsiteX2" fmla="*/ 111868 w 393971"/>
                <a:gd name="connsiteY2" fmla="*/ 116732 h 120050"/>
                <a:gd name="connsiteX3" fmla="*/ 19456 w 393971"/>
                <a:gd name="connsiteY3" fmla="*/ 58366 h 120050"/>
                <a:gd name="connsiteX4" fmla="*/ 0 w 393971"/>
                <a:gd name="connsiteY4" fmla="*/ 0 h 12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971" h="120050">
                  <a:moveTo>
                    <a:pt x="393971" y="58366"/>
                  </a:moveTo>
                  <a:cubicBezTo>
                    <a:pt x="345333" y="74579"/>
                    <a:pt x="295073" y="97276"/>
                    <a:pt x="248056" y="107004"/>
                  </a:cubicBezTo>
                  <a:cubicBezTo>
                    <a:pt x="201039" y="116732"/>
                    <a:pt x="149968" y="124838"/>
                    <a:pt x="111868" y="116732"/>
                  </a:cubicBezTo>
                  <a:cubicBezTo>
                    <a:pt x="73768" y="108626"/>
                    <a:pt x="38101" y="77821"/>
                    <a:pt x="19456" y="58366"/>
                  </a:cubicBezTo>
                  <a:lnTo>
                    <a:pt x="0" y="0"/>
                  </a:lnTo>
                </a:path>
              </a:pathLst>
            </a:custGeom>
            <a:noFill/>
            <a:ln w="19050">
              <a:solidFill>
                <a:schemeClr val="tx1"/>
              </a:solidFill>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 name="Freeform 19"/>
            <p:cNvSpPr/>
            <p:nvPr/>
          </p:nvSpPr>
          <p:spPr>
            <a:xfrm>
              <a:off x="4742234" y="4815191"/>
              <a:ext cx="257783" cy="325877"/>
            </a:xfrm>
            <a:custGeom>
              <a:avLst/>
              <a:gdLst>
                <a:gd name="connsiteX0" fmla="*/ 257783 w 257783"/>
                <a:gd name="connsiteY0" fmla="*/ 0 h 325877"/>
                <a:gd name="connsiteX1" fmla="*/ 111868 w 257783"/>
                <a:gd name="connsiteY1" fmla="*/ 38911 h 325877"/>
                <a:gd name="connsiteX2" fmla="*/ 19455 w 257783"/>
                <a:gd name="connsiteY2" fmla="*/ 150779 h 325877"/>
                <a:gd name="connsiteX3" fmla="*/ 0 w 257783"/>
                <a:gd name="connsiteY3" fmla="*/ 325877 h 325877"/>
                <a:gd name="connsiteX0" fmla="*/ 257783 w 257783"/>
                <a:gd name="connsiteY0" fmla="*/ 0 h 325877"/>
                <a:gd name="connsiteX1" fmla="*/ 111868 w 257783"/>
                <a:gd name="connsiteY1" fmla="*/ 38911 h 325877"/>
                <a:gd name="connsiteX2" fmla="*/ 19455 w 257783"/>
                <a:gd name="connsiteY2" fmla="*/ 150779 h 325877"/>
                <a:gd name="connsiteX3" fmla="*/ 0 w 257783"/>
                <a:gd name="connsiteY3" fmla="*/ 325877 h 325877"/>
                <a:gd name="connsiteX0" fmla="*/ 257783 w 257783"/>
                <a:gd name="connsiteY0" fmla="*/ 0 h 325877"/>
                <a:gd name="connsiteX1" fmla="*/ 111868 w 257783"/>
                <a:gd name="connsiteY1" fmla="*/ 38911 h 325877"/>
                <a:gd name="connsiteX2" fmla="*/ 19455 w 257783"/>
                <a:gd name="connsiteY2" fmla="*/ 150779 h 325877"/>
                <a:gd name="connsiteX3" fmla="*/ 0 w 257783"/>
                <a:gd name="connsiteY3" fmla="*/ 325877 h 325877"/>
                <a:gd name="connsiteX0" fmla="*/ 257783 w 257783"/>
                <a:gd name="connsiteY0" fmla="*/ 0 h 325877"/>
                <a:gd name="connsiteX1" fmla="*/ 111868 w 257783"/>
                <a:gd name="connsiteY1" fmla="*/ 38911 h 325877"/>
                <a:gd name="connsiteX2" fmla="*/ 19455 w 257783"/>
                <a:gd name="connsiteY2" fmla="*/ 150779 h 325877"/>
                <a:gd name="connsiteX3" fmla="*/ 0 w 257783"/>
                <a:gd name="connsiteY3" fmla="*/ 325877 h 325877"/>
              </a:gdLst>
              <a:ahLst/>
              <a:cxnLst>
                <a:cxn ang="0">
                  <a:pos x="connsiteX0" y="connsiteY0"/>
                </a:cxn>
                <a:cxn ang="0">
                  <a:pos x="connsiteX1" y="connsiteY1"/>
                </a:cxn>
                <a:cxn ang="0">
                  <a:pos x="connsiteX2" y="connsiteY2"/>
                </a:cxn>
                <a:cxn ang="0">
                  <a:pos x="connsiteX3" y="connsiteY3"/>
                </a:cxn>
              </a:cxnLst>
              <a:rect l="l" t="t" r="r" b="b"/>
              <a:pathLst>
                <a:path w="257783" h="325877">
                  <a:moveTo>
                    <a:pt x="257783" y="0"/>
                  </a:moveTo>
                  <a:cubicBezTo>
                    <a:pt x="209145" y="12970"/>
                    <a:pt x="151589" y="13781"/>
                    <a:pt x="111868" y="38911"/>
                  </a:cubicBezTo>
                  <a:cubicBezTo>
                    <a:pt x="72147" y="64041"/>
                    <a:pt x="38100" y="102951"/>
                    <a:pt x="19455" y="150779"/>
                  </a:cubicBezTo>
                  <a:cubicBezTo>
                    <a:pt x="810" y="198607"/>
                    <a:pt x="6485" y="267511"/>
                    <a:pt x="0" y="325877"/>
                  </a:cubicBezTo>
                </a:path>
              </a:pathLst>
            </a:custGeom>
            <a:noFill/>
            <a:ln w="19050">
              <a:solidFill>
                <a:schemeClr val="tx1"/>
              </a:solidFill>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205401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0005" y="343293"/>
            <a:ext cx="8853203" cy="338554"/>
          </a:xfrm>
          <a:prstGeom prst="rect">
            <a:avLst/>
          </a:prstGeom>
          <a:solidFill>
            <a:srgbClr val="FFFFCC"/>
          </a:solidFill>
        </p:spPr>
        <p:txBody>
          <a:bodyPr wrap="square">
            <a:spAutoFit/>
          </a:bodyPr>
          <a:lstStyle/>
          <a:p>
            <a:pPr algn="just"/>
            <a:r>
              <a:rPr lang="pt-PT" dirty="0" smtClean="0"/>
              <a:t>Estas </a:t>
            </a:r>
            <a:r>
              <a:rPr lang="pt-PT" dirty="0"/>
              <a:t>estruturas são </a:t>
            </a:r>
            <a:r>
              <a:rPr lang="pt-PT" u="sng" dirty="0"/>
              <a:t>dispendiosas</a:t>
            </a:r>
            <a:r>
              <a:rPr lang="pt-PT" dirty="0"/>
              <a:t> e nem sempre se justifica economicamente a sua utilização</a:t>
            </a:r>
            <a:r>
              <a:rPr lang="pt-PT" dirty="0" smtClean="0"/>
              <a:t>.</a:t>
            </a:r>
            <a:endParaRPr lang="pt-PT" dirty="0"/>
          </a:p>
        </p:txBody>
      </p:sp>
      <p:sp>
        <p:nvSpPr>
          <p:cNvPr id="10" name="Rectangle 9"/>
          <p:cNvSpPr/>
          <p:nvPr/>
        </p:nvSpPr>
        <p:spPr>
          <a:xfrm>
            <a:off x="147960" y="634222"/>
            <a:ext cx="8853203" cy="584775"/>
          </a:xfrm>
          <a:prstGeom prst="rect">
            <a:avLst/>
          </a:prstGeom>
          <a:solidFill>
            <a:srgbClr val="FFFFCC"/>
          </a:solidFill>
        </p:spPr>
        <p:txBody>
          <a:bodyPr wrap="square">
            <a:spAutoFit/>
          </a:bodyPr>
          <a:lstStyle/>
          <a:p>
            <a:pPr algn="just"/>
            <a:r>
              <a:rPr lang="pt-PT" dirty="0" smtClean="0"/>
              <a:t>São </a:t>
            </a:r>
            <a:r>
              <a:rPr lang="pt-PT" dirty="0"/>
              <a:t>estruturas hidráulicas, projectadas para absorver a cheia com o </a:t>
            </a:r>
            <a:r>
              <a:rPr lang="pt-PT" u="sng" dirty="0"/>
              <a:t>tempo de retorno de 10  a 25 anos</a:t>
            </a:r>
            <a:r>
              <a:rPr lang="pt-PT" dirty="0" smtClean="0"/>
              <a:t>.</a:t>
            </a:r>
            <a:endParaRPr lang="pt-PT" dirty="0"/>
          </a:p>
        </p:txBody>
      </p:sp>
      <p:sp>
        <p:nvSpPr>
          <p:cNvPr id="11" name="Rectangle 10"/>
          <p:cNvSpPr/>
          <p:nvPr/>
        </p:nvSpPr>
        <p:spPr>
          <a:xfrm>
            <a:off x="171488" y="1159809"/>
            <a:ext cx="8853203" cy="584775"/>
          </a:xfrm>
          <a:prstGeom prst="rect">
            <a:avLst/>
          </a:prstGeom>
          <a:solidFill>
            <a:srgbClr val="FFFFCC"/>
          </a:solidFill>
        </p:spPr>
        <p:txBody>
          <a:bodyPr wrap="square">
            <a:spAutoFit/>
          </a:bodyPr>
          <a:lstStyle/>
          <a:p>
            <a:pPr algn="just"/>
            <a:r>
              <a:rPr lang="pt-PT" dirty="0" smtClean="0"/>
              <a:t>Têm </a:t>
            </a:r>
            <a:r>
              <a:rPr lang="pt-PT" dirty="0"/>
              <a:t>que ter estruturas de </a:t>
            </a:r>
            <a:r>
              <a:rPr lang="pt-PT" u="sng" dirty="0"/>
              <a:t>dissipação da energia</a:t>
            </a:r>
            <a:r>
              <a:rPr lang="pt-PT" dirty="0"/>
              <a:t> do escoamento de modo a protegerem a estrutura e o canal a jusante, tendo muitas a capacidade de armazenar água. </a:t>
            </a:r>
          </a:p>
        </p:txBody>
      </p:sp>
      <p:sp>
        <p:nvSpPr>
          <p:cNvPr id="12" name="Rectangle 11"/>
          <p:cNvSpPr/>
          <p:nvPr/>
        </p:nvSpPr>
        <p:spPr>
          <a:xfrm>
            <a:off x="141295" y="1724418"/>
            <a:ext cx="8853203" cy="584775"/>
          </a:xfrm>
          <a:prstGeom prst="rect">
            <a:avLst/>
          </a:prstGeom>
          <a:solidFill>
            <a:srgbClr val="FFFFCC"/>
          </a:solidFill>
        </p:spPr>
        <p:txBody>
          <a:bodyPr wrap="square">
            <a:spAutoFit/>
          </a:bodyPr>
          <a:lstStyle/>
          <a:p>
            <a:pPr algn="just"/>
            <a:r>
              <a:rPr lang="pt-PT" dirty="0" smtClean="0"/>
              <a:t>Esta </a:t>
            </a:r>
            <a:r>
              <a:rPr lang="pt-PT" dirty="0"/>
              <a:t>água armazenada estabiliza a ravina ao contribuir para a sedimentação do solo em suspensão, podendo também ser usada para fornecer água para rega.</a:t>
            </a:r>
          </a:p>
        </p:txBody>
      </p:sp>
      <p:sp>
        <p:nvSpPr>
          <p:cNvPr id="79" name="Rectangle 78"/>
          <p:cNvSpPr/>
          <p:nvPr/>
        </p:nvSpPr>
        <p:spPr>
          <a:xfrm>
            <a:off x="138914" y="2612111"/>
            <a:ext cx="8853203" cy="584775"/>
          </a:xfrm>
          <a:prstGeom prst="rect">
            <a:avLst/>
          </a:prstGeom>
          <a:solidFill>
            <a:srgbClr val="FFFFCC"/>
          </a:solidFill>
        </p:spPr>
        <p:txBody>
          <a:bodyPr wrap="square">
            <a:spAutoFit/>
          </a:bodyPr>
          <a:lstStyle/>
          <a:p>
            <a:pPr algn="just"/>
            <a:r>
              <a:rPr lang="pt-PT" dirty="0"/>
              <a:t>O tipo de estrutura a considerar depende do declive do fundo da ravina (Morgan, 2005; Das, 2010</a:t>
            </a:r>
            <a:r>
              <a:rPr lang="pt-PT" dirty="0" smtClean="0"/>
              <a:t>):</a:t>
            </a:r>
            <a:endParaRPr lang="pt-PT" dirty="0"/>
          </a:p>
        </p:txBody>
      </p:sp>
      <p:sp>
        <p:nvSpPr>
          <p:cNvPr id="80" name="Rectangle 79"/>
          <p:cNvSpPr/>
          <p:nvPr/>
        </p:nvSpPr>
        <p:spPr>
          <a:xfrm>
            <a:off x="138914" y="3175768"/>
            <a:ext cx="8853203" cy="584775"/>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b="1" dirty="0" smtClean="0">
                <a:solidFill>
                  <a:srgbClr val="0000FF"/>
                </a:solidFill>
              </a:rPr>
              <a:t>Descarregadores </a:t>
            </a:r>
            <a:r>
              <a:rPr lang="pt-PT" b="1" dirty="0">
                <a:solidFill>
                  <a:srgbClr val="0000FF"/>
                </a:solidFill>
              </a:rPr>
              <a:t>de queda </a:t>
            </a:r>
            <a:r>
              <a:rPr lang="pt-PT" dirty="0"/>
              <a:t>(</a:t>
            </a:r>
            <a:r>
              <a:rPr lang="pt-PT" i="1" dirty="0" err="1"/>
              <a:t>drop</a:t>
            </a:r>
            <a:r>
              <a:rPr lang="pt-PT" i="1" dirty="0"/>
              <a:t> </a:t>
            </a:r>
            <a:r>
              <a:rPr lang="pt-PT" i="1" dirty="0" err="1"/>
              <a:t>spillway</a:t>
            </a:r>
            <a:r>
              <a:rPr lang="pt-PT" dirty="0"/>
              <a:t>) nas ravinas com declives pouco pronunciados (quedas inferiores a 3 m</a:t>
            </a:r>
            <a:r>
              <a:rPr lang="pt-PT" dirty="0" smtClean="0"/>
              <a:t>).</a:t>
            </a:r>
            <a:endParaRPr lang="pt-PT" dirty="0"/>
          </a:p>
        </p:txBody>
      </p:sp>
      <p:sp>
        <p:nvSpPr>
          <p:cNvPr id="81" name="Rectangle 80"/>
          <p:cNvSpPr/>
          <p:nvPr/>
        </p:nvSpPr>
        <p:spPr>
          <a:xfrm>
            <a:off x="136056" y="3700550"/>
            <a:ext cx="8853203" cy="830997"/>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b="1" dirty="0" smtClean="0">
                <a:solidFill>
                  <a:srgbClr val="0000FF"/>
                </a:solidFill>
              </a:rPr>
              <a:t>Descarregadores </a:t>
            </a:r>
            <a:r>
              <a:rPr lang="pt-PT" b="1" dirty="0">
                <a:solidFill>
                  <a:srgbClr val="0000FF"/>
                </a:solidFill>
              </a:rPr>
              <a:t>de tubo</a:t>
            </a:r>
            <a:r>
              <a:rPr lang="pt-PT" dirty="0"/>
              <a:t>, com entrada em queda (</a:t>
            </a:r>
            <a:r>
              <a:rPr lang="pt-PT" i="1" dirty="0" err="1"/>
              <a:t>drop</a:t>
            </a:r>
            <a:r>
              <a:rPr lang="pt-PT" i="1" dirty="0"/>
              <a:t> </a:t>
            </a:r>
            <a:r>
              <a:rPr lang="pt-PT" i="1" dirty="0" err="1"/>
              <a:t>inlet</a:t>
            </a:r>
            <a:r>
              <a:rPr lang="pt-PT" i="1" dirty="0"/>
              <a:t> </a:t>
            </a:r>
            <a:r>
              <a:rPr lang="pt-PT" i="1" dirty="0" err="1" smtClean="0"/>
              <a:t>spillway</a:t>
            </a:r>
            <a:r>
              <a:rPr lang="pt-PT" i="1" dirty="0"/>
              <a:t>)</a:t>
            </a:r>
            <a:r>
              <a:rPr lang="pt-PT" dirty="0"/>
              <a:t> e</a:t>
            </a:r>
            <a:r>
              <a:rPr lang="pt-PT" i="1" dirty="0"/>
              <a:t> </a:t>
            </a:r>
            <a:r>
              <a:rPr lang="pt-PT" b="1" dirty="0">
                <a:solidFill>
                  <a:srgbClr val="0000FF"/>
                </a:solidFill>
              </a:rPr>
              <a:t>aquedutos simples </a:t>
            </a:r>
            <a:r>
              <a:rPr lang="pt-PT" dirty="0"/>
              <a:t>(</a:t>
            </a:r>
            <a:r>
              <a:rPr lang="pt-PT" i="1" dirty="0" err="1"/>
              <a:t>culvert</a:t>
            </a:r>
            <a:r>
              <a:rPr lang="pt-PT" i="1" dirty="0"/>
              <a:t> </a:t>
            </a:r>
            <a:r>
              <a:rPr lang="pt-PT" i="1" dirty="0" err="1"/>
              <a:t>spillway</a:t>
            </a:r>
            <a:r>
              <a:rPr lang="pt-PT" dirty="0"/>
              <a:t>) usados na saída de reservatórios de armazenamento de água (quedas entre os 3 e os 6 m</a:t>
            </a:r>
            <a:r>
              <a:rPr lang="pt-PT" dirty="0" smtClean="0"/>
              <a:t>).</a:t>
            </a:r>
            <a:endParaRPr lang="pt-PT" dirty="0"/>
          </a:p>
        </p:txBody>
      </p:sp>
      <p:sp>
        <p:nvSpPr>
          <p:cNvPr id="82" name="Rectangle 81"/>
          <p:cNvSpPr/>
          <p:nvPr/>
        </p:nvSpPr>
        <p:spPr>
          <a:xfrm>
            <a:off x="145581" y="4498098"/>
            <a:ext cx="8853203" cy="584775"/>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b="1" dirty="0" smtClean="0">
                <a:solidFill>
                  <a:srgbClr val="0000FF"/>
                </a:solidFill>
              </a:rPr>
              <a:t>Descarregadores </a:t>
            </a:r>
            <a:r>
              <a:rPr lang="pt-PT" b="1" dirty="0">
                <a:solidFill>
                  <a:srgbClr val="0000FF"/>
                </a:solidFill>
              </a:rPr>
              <a:t>em canal de encosta </a:t>
            </a:r>
            <a:r>
              <a:rPr lang="pt-PT" dirty="0"/>
              <a:t>(</a:t>
            </a:r>
            <a:r>
              <a:rPr lang="pt-PT" i="1" dirty="0"/>
              <a:t>chute </a:t>
            </a:r>
            <a:r>
              <a:rPr lang="pt-PT" i="1" dirty="0" err="1"/>
              <a:t>spillway</a:t>
            </a:r>
            <a:r>
              <a:rPr lang="pt-PT" dirty="0"/>
              <a:t>), em cabeceiras de ravinas com uma queda pronunciada (quedas entre os 3 e os 6 m</a:t>
            </a:r>
            <a:r>
              <a:rPr lang="pt-PT" dirty="0" smtClean="0"/>
              <a:t>).</a:t>
            </a:r>
            <a:endParaRPr lang="pt-PT" dirty="0"/>
          </a:p>
        </p:txBody>
      </p:sp>
      <p:sp>
        <p:nvSpPr>
          <p:cNvPr id="94" name="Rectangle 93"/>
          <p:cNvSpPr/>
          <p:nvPr/>
        </p:nvSpPr>
        <p:spPr>
          <a:xfrm>
            <a:off x="149681" y="5386389"/>
            <a:ext cx="8853203" cy="338554"/>
          </a:xfrm>
          <a:prstGeom prst="rect">
            <a:avLst/>
          </a:prstGeom>
          <a:solidFill>
            <a:srgbClr val="FFFFCC"/>
          </a:solidFill>
        </p:spPr>
        <p:txBody>
          <a:bodyPr wrap="square">
            <a:spAutoFit/>
          </a:bodyPr>
          <a:lstStyle/>
          <a:p>
            <a:pPr algn="just"/>
            <a:r>
              <a:rPr lang="pt-PT" dirty="0" smtClean="0"/>
              <a:t>Estes </a:t>
            </a:r>
            <a:r>
              <a:rPr lang="pt-PT" dirty="0"/>
              <a:t>descarregadores dispõem </a:t>
            </a:r>
            <a:r>
              <a:rPr lang="pt-PT" dirty="0" smtClean="0"/>
              <a:t>de </a:t>
            </a:r>
            <a:r>
              <a:rPr lang="pt-PT" b="1" dirty="0" smtClean="0"/>
              <a:t>três componentes</a:t>
            </a:r>
            <a:r>
              <a:rPr lang="pt-PT" dirty="0" smtClean="0"/>
              <a:t>:</a:t>
            </a:r>
            <a:endParaRPr lang="pt-PT" dirty="0"/>
          </a:p>
        </p:txBody>
      </p:sp>
      <p:sp>
        <p:nvSpPr>
          <p:cNvPr id="95" name="Rectangle 94"/>
          <p:cNvSpPr/>
          <p:nvPr/>
        </p:nvSpPr>
        <p:spPr>
          <a:xfrm>
            <a:off x="164253" y="5966552"/>
            <a:ext cx="8853203"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de </a:t>
            </a:r>
            <a:r>
              <a:rPr lang="pt-PT" b="1" dirty="0">
                <a:solidFill>
                  <a:srgbClr val="0000FF"/>
                </a:solidFill>
              </a:rPr>
              <a:t>transporte</a:t>
            </a:r>
            <a:r>
              <a:rPr lang="pt-PT" dirty="0">
                <a:solidFill>
                  <a:srgbClr val="0000FF"/>
                </a:solidFill>
              </a:rPr>
              <a:t> </a:t>
            </a:r>
            <a:r>
              <a:rPr lang="pt-PT" dirty="0" smtClean="0"/>
              <a:t>e</a:t>
            </a:r>
            <a:endParaRPr lang="pt-PT" dirty="0"/>
          </a:p>
        </p:txBody>
      </p:sp>
      <p:sp>
        <p:nvSpPr>
          <p:cNvPr id="96" name="Rectangle 95"/>
          <p:cNvSpPr/>
          <p:nvPr/>
        </p:nvSpPr>
        <p:spPr>
          <a:xfrm>
            <a:off x="159205" y="6265755"/>
            <a:ext cx="8853203"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de </a:t>
            </a:r>
            <a:r>
              <a:rPr lang="pt-PT" b="1" dirty="0" smtClean="0">
                <a:solidFill>
                  <a:srgbClr val="0000FF"/>
                </a:solidFill>
              </a:rPr>
              <a:t>saída</a:t>
            </a:r>
            <a:r>
              <a:rPr lang="pt-PT" dirty="0" smtClean="0"/>
              <a:t>.</a:t>
            </a:r>
            <a:endParaRPr lang="pt-PT" dirty="0"/>
          </a:p>
        </p:txBody>
      </p:sp>
      <p:sp>
        <p:nvSpPr>
          <p:cNvPr id="97" name="Rectangle 96"/>
          <p:cNvSpPr/>
          <p:nvPr/>
        </p:nvSpPr>
        <p:spPr>
          <a:xfrm>
            <a:off x="168731" y="5663925"/>
            <a:ext cx="8853203"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os </a:t>
            </a:r>
            <a:r>
              <a:rPr lang="pt-PT" dirty="0"/>
              <a:t>órgãos de </a:t>
            </a:r>
            <a:r>
              <a:rPr lang="pt-PT" b="1" dirty="0" smtClean="0">
                <a:solidFill>
                  <a:srgbClr val="0000FF"/>
                </a:solidFill>
              </a:rPr>
              <a:t>entrada</a:t>
            </a:r>
            <a:endParaRPr lang="pt-PT" b="1" dirty="0">
              <a:solidFill>
                <a:srgbClr val="0000FF"/>
              </a:solidFill>
            </a:endParaRPr>
          </a:p>
        </p:txBody>
      </p:sp>
    </p:spTree>
    <p:extLst>
      <p:ext uri="{BB962C8B-B14F-4D97-AF65-F5344CB8AC3E}">
        <p14:creationId xmlns:p14="http://schemas.microsoft.com/office/powerpoint/2010/main" val="8454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79" grpId="0" animBg="1"/>
      <p:bldP spid="80" grpId="0" animBg="1"/>
      <p:bldP spid="81" grpId="0" animBg="1"/>
      <p:bldP spid="82" grpId="0" animBg="1"/>
      <p:bldP spid="94" grpId="0" animBg="1"/>
      <p:bldP spid="95" grpId="0" animBg="1"/>
      <p:bldP spid="96" grpId="0" animBg="1"/>
      <p:bldP spid="9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262" y="98880"/>
            <a:ext cx="8806734" cy="1077218"/>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dirty="0"/>
              <a:t>Ravinas com </a:t>
            </a:r>
            <a:r>
              <a:rPr lang="pt-PT" b="1" dirty="0"/>
              <a:t>secção em U</a:t>
            </a:r>
            <a:r>
              <a:rPr lang="pt-PT" dirty="0"/>
              <a:t>. Formam-se quando o solo e o subsolo têm pouca resistência à erosão. A água que escorre pelas margens contribui para escavar a zona do leito em contacto com as margens que vão sendo escavadas por baixo até que colapsam, ficando quase verticais. Formam-se mais facilmente em zonas pouco declivosas (Das, 2009</a:t>
            </a:r>
            <a:r>
              <a:rPr lang="pt-PT" dirty="0" smtClean="0"/>
              <a:t>).</a:t>
            </a:r>
            <a:endParaRPr lang="pt-PT" dirty="0"/>
          </a:p>
        </p:txBody>
      </p:sp>
      <p:sp>
        <p:nvSpPr>
          <p:cNvPr id="11" name="Rectangle 10"/>
          <p:cNvSpPr/>
          <p:nvPr/>
        </p:nvSpPr>
        <p:spPr>
          <a:xfrm>
            <a:off x="2266173" y="5938175"/>
            <a:ext cx="4608000" cy="523220"/>
          </a:xfrm>
          <a:prstGeom prst="rect">
            <a:avLst/>
          </a:prstGeom>
          <a:solidFill>
            <a:srgbClr val="FFFFCC"/>
          </a:solidFill>
        </p:spPr>
        <p:txBody>
          <a:bodyPr wrap="square">
            <a:spAutoFit/>
          </a:bodyPr>
          <a:lstStyle/>
          <a:p>
            <a:pPr algn="just"/>
            <a:r>
              <a:rPr lang="pt-PT" sz="1400" b="1" dirty="0" smtClean="0"/>
              <a:t>Figura 13.1 </a:t>
            </a:r>
            <a:r>
              <a:rPr lang="en-US" sz="1400" dirty="0"/>
              <a:t>Classes de </a:t>
            </a:r>
            <a:r>
              <a:rPr lang="en-US" sz="1400" dirty="0" err="1"/>
              <a:t>ravinas</a:t>
            </a:r>
            <a:r>
              <a:rPr lang="en-US" sz="1400" dirty="0"/>
              <a:t> </a:t>
            </a:r>
            <a:r>
              <a:rPr lang="en-US" sz="1400" dirty="0" err="1"/>
              <a:t>segundo</a:t>
            </a:r>
            <a:r>
              <a:rPr lang="en-US" sz="1400" dirty="0"/>
              <a:t> a </a:t>
            </a:r>
            <a:r>
              <a:rPr lang="en-US" sz="1400" dirty="0" smtClean="0"/>
              <a:t>forma da </a:t>
            </a:r>
            <a:r>
              <a:rPr lang="en-US" sz="1400" dirty="0" err="1" smtClean="0"/>
              <a:t>secção</a:t>
            </a:r>
            <a:r>
              <a:rPr lang="en-US" sz="1400" dirty="0" smtClean="0"/>
              <a:t> transversal </a:t>
            </a:r>
            <a:r>
              <a:rPr lang="en-US" sz="1200" dirty="0" smtClean="0"/>
              <a:t>(</a:t>
            </a:r>
            <a:r>
              <a:rPr lang="en-US" sz="1200" dirty="0" err="1" smtClean="0"/>
              <a:t>Fonte</a:t>
            </a:r>
            <a:r>
              <a:rPr lang="en-US" sz="1200" dirty="0"/>
              <a:t>: FAO, 1986)</a:t>
            </a:r>
            <a:endParaRPr lang="en-US" sz="1400" dirty="0"/>
          </a:p>
        </p:txBody>
      </p:sp>
      <p:grpSp>
        <p:nvGrpSpPr>
          <p:cNvPr id="39" name="Group 38"/>
          <p:cNvGrpSpPr/>
          <p:nvPr/>
        </p:nvGrpSpPr>
        <p:grpSpPr>
          <a:xfrm>
            <a:off x="2368277" y="3135422"/>
            <a:ext cx="4413648" cy="2666608"/>
            <a:chOff x="4332482" y="1614227"/>
            <a:chExt cx="4413648" cy="2666608"/>
          </a:xfrm>
        </p:grpSpPr>
        <p:sp>
          <p:nvSpPr>
            <p:cNvPr id="12" name="Freeform 11"/>
            <p:cNvSpPr/>
            <p:nvPr/>
          </p:nvSpPr>
          <p:spPr>
            <a:xfrm>
              <a:off x="4968954" y="2039476"/>
              <a:ext cx="275772" cy="214086"/>
            </a:xfrm>
            <a:custGeom>
              <a:avLst/>
              <a:gdLst>
                <a:gd name="connsiteX0" fmla="*/ 0 w 275771"/>
                <a:gd name="connsiteY0" fmla="*/ 0 h 206829"/>
                <a:gd name="connsiteX1" fmla="*/ 90714 w 275771"/>
                <a:gd name="connsiteY1" fmla="*/ 0 h 206829"/>
                <a:gd name="connsiteX2" fmla="*/ 181428 w 275771"/>
                <a:gd name="connsiteY2" fmla="*/ 3629 h 206829"/>
                <a:gd name="connsiteX3" fmla="*/ 239486 w 275771"/>
                <a:gd name="connsiteY3" fmla="*/ 32657 h 206829"/>
                <a:gd name="connsiteX4" fmla="*/ 275771 w 275771"/>
                <a:gd name="connsiteY4" fmla="*/ 97972 h 206829"/>
                <a:gd name="connsiteX5" fmla="*/ 275771 w 275771"/>
                <a:gd name="connsiteY5" fmla="*/ 206829 h 206829"/>
                <a:gd name="connsiteX6" fmla="*/ 14514 w 275771"/>
                <a:gd name="connsiteY6" fmla="*/ 206829 h 206829"/>
                <a:gd name="connsiteX7" fmla="*/ 0 w 275771"/>
                <a:gd name="connsiteY7" fmla="*/ 0 h 206829"/>
                <a:gd name="connsiteX0" fmla="*/ 1 w 275772"/>
                <a:gd name="connsiteY0" fmla="*/ 0 h 214086"/>
                <a:gd name="connsiteX1" fmla="*/ 90715 w 275772"/>
                <a:gd name="connsiteY1" fmla="*/ 0 h 214086"/>
                <a:gd name="connsiteX2" fmla="*/ 181429 w 275772"/>
                <a:gd name="connsiteY2" fmla="*/ 3629 h 214086"/>
                <a:gd name="connsiteX3" fmla="*/ 239487 w 275772"/>
                <a:gd name="connsiteY3" fmla="*/ 32657 h 214086"/>
                <a:gd name="connsiteX4" fmla="*/ 275772 w 275772"/>
                <a:gd name="connsiteY4" fmla="*/ 97972 h 214086"/>
                <a:gd name="connsiteX5" fmla="*/ 275772 w 275772"/>
                <a:gd name="connsiteY5" fmla="*/ 206829 h 214086"/>
                <a:gd name="connsiteX6" fmla="*/ 0 w 275772"/>
                <a:gd name="connsiteY6" fmla="*/ 214086 h 214086"/>
                <a:gd name="connsiteX7" fmla="*/ 1 w 275772"/>
                <a:gd name="connsiteY7" fmla="*/ 0 h 21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772" h="214086">
                  <a:moveTo>
                    <a:pt x="1" y="0"/>
                  </a:moveTo>
                  <a:lnTo>
                    <a:pt x="90715" y="0"/>
                  </a:lnTo>
                  <a:lnTo>
                    <a:pt x="181429" y="3629"/>
                  </a:lnTo>
                  <a:lnTo>
                    <a:pt x="239487" y="32657"/>
                  </a:lnTo>
                  <a:lnTo>
                    <a:pt x="275772" y="97972"/>
                  </a:lnTo>
                  <a:lnTo>
                    <a:pt x="275772" y="206829"/>
                  </a:lnTo>
                  <a:lnTo>
                    <a:pt x="0" y="214086"/>
                  </a:lnTo>
                  <a:cubicBezTo>
                    <a:pt x="0" y="142724"/>
                    <a:pt x="1" y="71362"/>
                    <a:pt x="1" y="0"/>
                  </a:cubicBezTo>
                  <a:close/>
                </a:path>
              </a:pathLst>
            </a:custGeom>
            <a:pattFill prst="pct20">
              <a:fgClr>
                <a:srgbClr val="6633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556783" y="2028590"/>
              <a:ext cx="268515" cy="214085"/>
            </a:xfrm>
            <a:custGeom>
              <a:avLst/>
              <a:gdLst>
                <a:gd name="connsiteX0" fmla="*/ 0 w 268515"/>
                <a:gd name="connsiteY0" fmla="*/ 214085 h 214085"/>
                <a:gd name="connsiteX1" fmla="*/ 268515 w 268515"/>
                <a:gd name="connsiteY1" fmla="*/ 214085 h 214085"/>
                <a:gd name="connsiteX2" fmla="*/ 268515 w 268515"/>
                <a:gd name="connsiteY2" fmla="*/ 7257 h 214085"/>
                <a:gd name="connsiteX3" fmla="*/ 177800 w 268515"/>
                <a:gd name="connsiteY3" fmla="*/ 0 h 214085"/>
                <a:gd name="connsiteX4" fmla="*/ 94343 w 268515"/>
                <a:gd name="connsiteY4" fmla="*/ 10885 h 214085"/>
                <a:gd name="connsiteX5" fmla="*/ 32658 w 268515"/>
                <a:gd name="connsiteY5" fmla="*/ 58057 h 214085"/>
                <a:gd name="connsiteX6" fmla="*/ 10886 w 268515"/>
                <a:gd name="connsiteY6" fmla="*/ 116114 h 214085"/>
                <a:gd name="connsiteX7" fmla="*/ 0 w 268515"/>
                <a:gd name="connsiteY7" fmla="*/ 214085 h 21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515" h="214085">
                  <a:moveTo>
                    <a:pt x="0" y="214085"/>
                  </a:moveTo>
                  <a:lnTo>
                    <a:pt x="268515" y="214085"/>
                  </a:lnTo>
                  <a:lnTo>
                    <a:pt x="268515" y="7257"/>
                  </a:lnTo>
                  <a:lnTo>
                    <a:pt x="177800" y="0"/>
                  </a:lnTo>
                  <a:lnTo>
                    <a:pt x="94343" y="10885"/>
                  </a:lnTo>
                  <a:lnTo>
                    <a:pt x="32658" y="58057"/>
                  </a:lnTo>
                  <a:lnTo>
                    <a:pt x="10886" y="116114"/>
                  </a:lnTo>
                  <a:lnTo>
                    <a:pt x="0" y="214085"/>
                  </a:lnTo>
                  <a:close/>
                </a:path>
              </a:pathLst>
            </a:custGeom>
            <a:pattFill prst="pct20">
              <a:fgClr>
                <a:srgbClr val="6633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968955" y="2246304"/>
              <a:ext cx="852714" cy="370114"/>
            </a:xfrm>
            <a:custGeom>
              <a:avLst/>
              <a:gdLst>
                <a:gd name="connsiteX0" fmla="*/ 0 w 852714"/>
                <a:gd name="connsiteY0" fmla="*/ 7257 h 370114"/>
                <a:gd name="connsiteX1" fmla="*/ 279400 w 852714"/>
                <a:gd name="connsiteY1" fmla="*/ 7257 h 370114"/>
                <a:gd name="connsiteX2" fmla="*/ 290286 w 852714"/>
                <a:gd name="connsiteY2" fmla="*/ 94343 h 370114"/>
                <a:gd name="connsiteX3" fmla="*/ 293914 w 852714"/>
                <a:gd name="connsiteY3" fmla="*/ 188686 h 370114"/>
                <a:gd name="connsiteX4" fmla="*/ 348343 w 852714"/>
                <a:gd name="connsiteY4" fmla="*/ 224971 h 370114"/>
                <a:gd name="connsiteX5" fmla="*/ 424543 w 852714"/>
                <a:gd name="connsiteY5" fmla="*/ 224971 h 370114"/>
                <a:gd name="connsiteX6" fmla="*/ 475343 w 852714"/>
                <a:gd name="connsiteY6" fmla="*/ 217714 h 370114"/>
                <a:gd name="connsiteX7" fmla="*/ 537028 w 852714"/>
                <a:gd name="connsiteY7" fmla="*/ 192314 h 370114"/>
                <a:gd name="connsiteX8" fmla="*/ 573314 w 852714"/>
                <a:gd name="connsiteY8" fmla="*/ 137886 h 370114"/>
                <a:gd name="connsiteX9" fmla="*/ 580571 w 852714"/>
                <a:gd name="connsiteY9" fmla="*/ 72571 h 370114"/>
                <a:gd name="connsiteX10" fmla="*/ 576943 w 852714"/>
                <a:gd name="connsiteY10" fmla="*/ 0 h 370114"/>
                <a:gd name="connsiteX11" fmla="*/ 852714 w 852714"/>
                <a:gd name="connsiteY11" fmla="*/ 0 h 370114"/>
                <a:gd name="connsiteX12" fmla="*/ 852714 w 852714"/>
                <a:gd name="connsiteY12" fmla="*/ 370114 h 370114"/>
                <a:gd name="connsiteX13" fmla="*/ 3628 w 852714"/>
                <a:gd name="connsiteY13" fmla="*/ 370114 h 370114"/>
                <a:gd name="connsiteX14" fmla="*/ 0 w 852714"/>
                <a:gd name="connsiteY14" fmla="*/ 7257 h 3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2714" h="370114">
                  <a:moveTo>
                    <a:pt x="0" y="7257"/>
                  </a:moveTo>
                  <a:lnTo>
                    <a:pt x="279400" y="7257"/>
                  </a:lnTo>
                  <a:lnTo>
                    <a:pt x="290286" y="94343"/>
                  </a:lnTo>
                  <a:lnTo>
                    <a:pt x="293914" y="188686"/>
                  </a:lnTo>
                  <a:lnTo>
                    <a:pt x="348343" y="224971"/>
                  </a:lnTo>
                  <a:lnTo>
                    <a:pt x="424543" y="224971"/>
                  </a:lnTo>
                  <a:lnTo>
                    <a:pt x="475343" y="217714"/>
                  </a:lnTo>
                  <a:lnTo>
                    <a:pt x="537028" y="192314"/>
                  </a:lnTo>
                  <a:lnTo>
                    <a:pt x="573314" y="137886"/>
                  </a:lnTo>
                  <a:lnTo>
                    <a:pt x="580571" y="72571"/>
                  </a:lnTo>
                  <a:lnTo>
                    <a:pt x="576943" y="0"/>
                  </a:lnTo>
                  <a:lnTo>
                    <a:pt x="852714" y="0"/>
                  </a:lnTo>
                  <a:lnTo>
                    <a:pt x="852714" y="370114"/>
                  </a:lnTo>
                  <a:lnTo>
                    <a:pt x="3628" y="370114"/>
                  </a:lnTo>
                  <a:cubicBezTo>
                    <a:pt x="2419" y="249162"/>
                    <a:pt x="1209" y="128209"/>
                    <a:pt x="0" y="7257"/>
                  </a:cubicBezTo>
                  <a:close/>
                </a:path>
              </a:pathLst>
            </a:custGeom>
            <a:pattFill prst="smConfetti">
              <a:fgClr>
                <a:srgbClr val="663300"/>
              </a:fgClr>
              <a:bgClr>
                <a:srgbClr val="FFFFCC"/>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803535" y="2040024"/>
              <a:ext cx="279105" cy="207335"/>
            </a:xfrm>
            <a:custGeom>
              <a:avLst/>
              <a:gdLst>
                <a:gd name="connsiteX0" fmla="*/ 0 w 279105"/>
                <a:gd name="connsiteY0" fmla="*/ 2658 h 207335"/>
                <a:gd name="connsiteX1" fmla="*/ 0 w 279105"/>
                <a:gd name="connsiteY1" fmla="*/ 207335 h 207335"/>
                <a:gd name="connsiteX2" fmla="*/ 279105 w 279105"/>
                <a:gd name="connsiteY2" fmla="*/ 207335 h 207335"/>
                <a:gd name="connsiteX3" fmla="*/ 220626 w 279105"/>
                <a:gd name="connsiteY3" fmla="*/ 106325 h 207335"/>
                <a:gd name="connsiteX4" fmla="*/ 167463 w 279105"/>
                <a:gd name="connsiteY4" fmla="*/ 29239 h 207335"/>
                <a:gd name="connsiteX5" fmla="*/ 116958 w 279105"/>
                <a:gd name="connsiteY5" fmla="*/ 0 h 207335"/>
                <a:gd name="connsiteX6" fmla="*/ 0 w 279105"/>
                <a:gd name="connsiteY6" fmla="*/ 2658 h 20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05" h="207335">
                  <a:moveTo>
                    <a:pt x="0" y="2658"/>
                  </a:moveTo>
                  <a:lnTo>
                    <a:pt x="0" y="207335"/>
                  </a:lnTo>
                  <a:lnTo>
                    <a:pt x="279105" y="207335"/>
                  </a:lnTo>
                  <a:lnTo>
                    <a:pt x="220626" y="106325"/>
                  </a:lnTo>
                  <a:lnTo>
                    <a:pt x="167463" y="29239"/>
                  </a:lnTo>
                  <a:lnTo>
                    <a:pt x="116958" y="0"/>
                  </a:lnTo>
                  <a:lnTo>
                    <a:pt x="0" y="2658"/>
                  </a:lnTo>
                  <a:close/>
                </a:path>
              </a:pathLst>
            </a:custGeom>
            <a:pattFill prst="pct25">
              <a:fgClr>
                <a:srgbClr val="6633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7420224" y="2037366"/>
              <a:ext cx="244548" cy="204676"/>
            </a:xfrm>
            <a:custGeom>
              <a:avLst/>
              <a:gdLst>
                <a:gd name="connsiteX0" fmla="*/ 244548 w 244548"/>
                <a:gd name="connsiteY0" fmla="*/ 0 h 204676"/>
                <a:gd name="connsiteX1" fmla="*/ 244548 w 244548"/>
                <a:gd name="connsiteY1" fmla="*/ 204676 h 204676"/>
                <a:gd name="connsiteX2" fmla="*/ 0 w 244548"/>
                <a:gd name="connsiteY2" fmla="*/ 204676 h 204676"/>
                <a:gd name="connsiteX3" fmla="*/ 29239 w 244548"/>
                <a:gd name="connsiteY3" fmla="*/ 130248 h 204676"/>
                <a:gd name="connsiteX4" fmla="*/ 63795 w 244548"/>
                <a:gd name="connsiteY4" fmla="*/ 82402 h 204676"/>
                <a:gd name="connsiteX5" fmla="*/ 87718 w 244548"/>
                <a:gd name="connsiteY5" fmla="*/ 61137 h 204676"/>
                <a:gd name="connsiteX6" fmla="*/ 98351 w 244548"/>
                <a:gd name="connsiteY6" fmla="*/ 31897 h 204676"/>
                <a:gd name="connsiteX7" fmla="*/ 178095 w 244548"/>
                <a:gd name="connsiteY7" fmla="*/ 18607 h 204676"/>
                <a:gd name="connsiteX8" fmla="*/ 244548 w 244548"/>
                <a:gd name="connsiteY8" fmla="*/ 0 h 20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548" h="204676">
                  <a:moveTo>
                    <a:pt x="244548" y="0"/>
                  </a:moveTo>
                  <a:lnTo>
                    <a:pt x="244548" y="204676"/>
                  </a:lnTo>
                  <a:lnTo>
                    <a:pt x="0" y="204676"/>
                  </a:lnTo>
                  <a:lnTo>
                    <a:pt x="29239" y="130248"/>
                  </a:lnTo>
                  <a:lnTo>
                    <a:pt x="63795" y="82402"/>
                  </a:lnTo>
                  <a:lnTo>
                    <a:pt x="87718" y="61137"/>
                  </a:lnTo>
                  <a:lnTo>
                    <a:pt x="98351" y="31897"/>
                  </a:lnTo>
                  <a:lnTo>
                    <a:pt x="178095" y="18607"/>
                  </a:lnTo>
                  <a:lnTo>
                    <a:pt x="244548" y="0"/>
                  </a:lnTo>
                  <a:close/>
                </a:path>
              </a:pathLst>
            </a:custGeom>
            <a:pattFill prst="pct25">
              <a:fgClr>
                <a:srgbClr val="6633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6806193" y="2242042"/>
              <a:ext cx="858579" cy="374798"/>
            </a:xfrm>
            <a:custGeom>
              <a:avLst/>
              <a:gdLst>
                <a:gd name="connsiteX0" fmla="*/ 0 w 847947"/>
                <a:gd name="connsiteY0" fmla="*/ 7975 h 374798"/>
                <a:gd name="connsiteX1" fmla="*/ 0 w 847947"/>
                <a:gd name="connsiteY1" fmla="*/ 374798 h 374798"/>
                <a:gd name="connsiteX2" fmla="*/ 847947 w 847947"/>
                <a:gd name="connsiteY2" fmla="*/ 374798 h 374798"/>
                <a:gd name="connsiteX3" fmla="*/ 847947 w 847947"/>
                <a:gd name="connsiteY3" fmla="*/ 0 h 374798"/>
                <a:gd name="connsiteX4" fmla="*/ 616689 w 847947"/>
                <a:gd name="connsiteY4" fmla="*/ 0 h 374798"/>
                <a:gd name="connsiteX5" fmla="*/ 595424 w 847947"/>
                <a:gd name="connsiteY5" fmla="*/ 55821 h 374798"/>
                <a:gd name="connsiteX6" fmla="*/ 566184 w 847947"/>
                <a:gd name="connsiteY6" fmla="*/ 103668 h 374798"/>
                <a:gd name="connsiteX7" fmla="*/ 531628 w 847947"/>
                <a:gd name="connsiteY7" fmla="*/ 146198 h 374798"/>
                <a:gd name="connsiteX8" fmla="*/ 513021 w 847947"/>
                <a:gd name="connsiteY8" fmla="*/ 183412 h 374798"/>
                <a:gd name="connsiteX9" fmla="*/ 489098 w 847947"/>
                <a:gd name="connsiteY9" fmla="*/ 212652 h 374798"/>
                <a:gd name="connsiteX10" fmla="*/ 443910 w 847947"/>
                <a:gd name="connsiteY10" fmla="*/ 225942 h 374798"/>
                <a:gd name="connsiteX11" fmla="*/ 412012 w 847947"/>
                <a:gd name="connsiteY11" fmla="*/ 212652 h 374798"/>
                <a:gd name="connsiteX12" fmla="*/ 382772 w 847947"/>
                <a:gd name="connsiteY12" fmla="*/ 175438 h 374798"/>
                <a:gd name="connsiteX13" fmla="*/ 356191 w 847947"/>
                <a:gd name="connsiteY13" fmla="*/ 119617 h 374798"/>
                <a:gd name="connsiteX14" fmla="*/ 308345 w 847947"/>
                <a:gd name="connsiteY14" fmla="*/ 61138 h 374798"/>
                <a:gd name="connsiteX15" fmla="*/ 281763 w 847947"/>
                <a:gd name="connsiteY15" fmla="*/ 2659 h 374798"/>
                <a:gd name="connsiteX16" fmla="*/ 0 w 847947"/>
                <a:gd name="connsiteY16" fmla="*/ 7975 h 374798"/>
                <a:gd name="connsiteX0" fmla="*/ 0 w 847947"/>
                <a:gd name="connsiteY0" fmla="*/ 7975 h 374798"/>
                <a:gd name="connsiteX1" fmla="*/ 0 w 847947"/>
                <a:gd name="connsiteY1" fmla="*/ 374798 h 374798"/>
                <a:gd name="connsiteX2" fmla="*/ 847947 w 847947"/>
                <a:gd name="connsiteY2" fmla="*/ 374798 h 374798"/>
                <a:gd name="connsiteX3" fmla="*/ 847947 w 847947"/>
                <a:gd name="connsiteY3" fmla="*/ 0 h 374798"/>
                <a:gd name="connsiteX4" fmla="*/ 616689 w 847947"/>
                <a:gd name="connsiteY4" fmla="*/ 0 h 374798"/>
                <a:gd name="connsiteX5" fmla="*/ 595424 w 847947"/>
                <a:gd name="connsiteY5" fmla="*/ 55821 h 374798"/>
                <a:gd name="connsiteX6" fmla="*/ 555683 w 847947"/>
                <a:gd name="connsiteY6" fmla="*/ 106326 h 374798"/>
                <a:gd name="connsiteX7" fmla="*/ 531628 w 847947"/>
                <a:gd name="connsiteY7" fmla="*/ 146198 h 374798"/>
                <a:gd name="connsiteX8" fmla="*/ 513021 w 847947"/>
                <a:gd name="connsiteY8" fmla="*/ 183412 h 374798"/>
                <a:gd name="connsiteX9" fmla="*/ 489098 w 847947"/>
                <a:gd name="connsiteY9" fmla="*/ 212652 h 374798"/>
                <a:gd name="connsiteX10" fmla="*/ 443910 w 847947"/>
                <a:gd name="connsiteY10" fmla="*/ 225942 h 374798"/>
                <a:gd name="connsiteX11" fmla="*/ 412012 w 847947"/>
                <a:gd name="connsiteY11" fmla="*/ 212652 h 374798"/>
                <a:gd name="connsiteX12" fmla="*/ 382772 w 847947"/>
                <a:gd name="connsiteY12" fmla="*/ 175438 h 374798"/>
                <a:gd name="connsiteX13" fmla="*/ 356191 w 847947"/>
                <a:gd name="connsiteY13" fmla="*/ 119617 h 374798"/>
                <a:gd name="connsiteX14" fmla="*/ 308345 w 847947"/>
                <a:gd name="connsiteY14" fmla="*/ 61138 h 374798"/>
                <a:gd name="connsiteX15" fmla="*/ 281763 w 847947"/>
                <a:gd name="connsiteY15" fmla="*/ 2659 h 374798"/>
                <a:gd name="connsiteX16" fmla="*/ 0 w 847947"/>
                <a:gd name="connsiteY16" fmla="*/ 7975 h 374798"/>
                <a:gd name="connsiteX0" fmla="*/ 0 w 847947"/>
                <a:gd name="connsiteY0" fmla="*/ 7975 h 374798"/>
                <a:gd name="connsiteX1" fmla="*/ 0 w 847947"/>
                <a:gd name="connsiteY1" fmla="*/ 374798 h 374798"/>
                <a:gd name="connsiteX2" fmla="*/ 847947 w 847947"/>
                <a:gd name="connsiteY2" fmla="*/ 374798 h 374798"/>
                <a:gd name="connsiteX3" fmla="*/ 847947 w 847947"/>
                <a:gd name="connsiteY3" fmla="*/ 0 h 374798"/>
                <a:gd name="connsiteX4" fmla="*/ 616689 w 847947"/>
                <a:gd name="connsiteY4" fmla="*/ 0 h 374798"/>
                <a:gd name="connsiteX5" fmla="*/ 595424 w 847947"/>
                <a:gd name="connsiteY5" fmla="*/ 55821 h 374798"/>
                <a:gd name="connsiteX6" fmla="*/ 555683 w 847947"/>
                <a:gd name="connsiteY6" fmla="*/ 106326 h 374798"/>
                <a:gd name="connsiteX7" fmla="*/ 523752 w 847947"/>
                <a:gd name="connsiteY7" fmla="*/ 143540 h 374798"/>
                <a:gd name="connsiteX8" fmla="*/ 513021 w 847947"/>
                <a:gd name="connsiteY8" fmla="*/ 183412 h 374798"/>
                <a:gd name="connsiteX9" fmla="*/ 489098 w 847947"/>
                <a:gd name="connsiteY9" fmla="*/ 212652 h 374798"/>
                <a:gd name="connsiteX10" fmla="*/ 443910 w 847947"/>
                <a:gd name="connsiteY10" fmla="*/ 225942 h 374798"/>
                <a:gd name="connsiteX11" fmla="*/ 412012 w 847947"/>
                <a:gd name="connsiteY11" fmla="*/ 212652 h 374798"/>
                <a:gd name="connsiteX12" fmla="*/ 382772 w 847947"/>
                <a:gd name="connsiteY12" fmla="*/ 175438 h 374798"/>
                <a:gd name="connsiteX13" fmla="*/ 356191 w 847947"/>
                <a:gd name="connsiteY13" fmla="*/ 119617 h 374798"/>
                <a:gd name="connsiteX14" fmla="*/ 308345 w 847947"/>
                <a:gd name="connsiteY14" fmla="*/ 61138 h 374798"/>
                <a:gd name="connsiteX15" fmla="*/ 281763 w 847947"/>
                <a:gd name="connsiteY15" fmla="*/ 2659 h 374798"/>
                <a:gd name="connsiteX16" fmla="*/ 0 w 847947"/>
                <a:gd name="connsiteY16" fmla="*/ 7975 h 374798"/>
                <a:gd name="connsiteX0" fmla="*/ 0 w 847947"/>
                <a:gd name="connsiteY0" fmla="*/ 7975 h 374798"/>
                <a:gd name="connsiteX1" fmla="*/ 0 w 847947"/>
                <a:gd name="connsiteY1" fmla="*/ 374798 h 374798"/>
                <a:gd name="connsiteX2" fmla="*/ 847947 w 847947"/>
                <a:gd name="connsiteY2" fmla="*/ 374798 h 374798"/>
                <a:gd name="connsiteX3" fmla="*/ 847947 w 847947"/>
                <a:gd name="connsiteY3" fmla="*/ 0 h 374798"/>
                <a:gd name="connsiteX4" fmla="*/ 616689 w 847947"/>
                <a:gd name="connsiteY4" fmla="*/ 0 h 374798"/>
                <a:gd name="connsiteX5" fmla="*/ 592799 w 847947"/>
                <a:gd name="connsiteY5" fmla="*/ 47846 h 374798"/>
                <a:gd name="connsiteX6" fmla="*/ 555683 w 847947"/>
                <a:gd name="connsiteY6" fmla="*/ 106326 h 374798"/>
                <a:gd name="connsiteX7" fmla="*/ 523752 w 847947"/>
                <a:gd name="connsiteY7" fmla="*/ 143540 h 374798"/>
                <a:gd name="connsiteX8" fmla="*/ 513021 w 847947"/>
                <a:gd name="connsiteY8" fmla="*/ 183412 h 374798"/>
                <a:gd name="connsiteX9" fmla="*/ 489098 w 847947"/>
                <a:gd name="connsiteY9" fmla="*/ 212652 h 374798"/>
                <a:gd name="connsiteX10" fmla="*/ 443910 w 847947"/>
                <a:gd name="connsiteY10" fmla="*/ 225942 h 374798"/>
                <a:gd name="connsiteX11" fmla="*/ 412012 w 847947"/>
                <a:gd name="connsiteY11" fmla="*/ 212652 h 374798"/>
                <a:gd name="connsiteX12" fmla="*/ 382772 w 847947"/>
                <a:gd name="connsiteY12" fmla="*/ 175438 h 374798"/>
                <a:gd name="connsiteX13" fmla="*/ 356191 w 847947"/>
                <a:gd name="connsiteY13" fmla="*/ 119617 h 374798"/>
                <a:gd name="connsiteX14" fmla="*/ 308345 w 847947"/>
                <a:gd name="connsiteY14" fmla="*/ 61138 h 374798"/>
                <a:gd name="connsiteX15" fmla="*/ 281763 w 847947"/>
                <a:gd name="connsiteY15" fmla="*/ 2659 h 374798"/>
                <a:gd name="connsiteX16" fmla="*/ 0 w 847947"/>
                <a:gd name="connsiteY16" fmla="*/ 7975 h 374798"/>
                <a:gd name="connsiteX0" fmla="*/ 0 w 847947"/>
                <a:gd name="connsiteY0" fmla="*/ 7975 h 374798"/>
                <a:gd name="connsiteX1" fmla="*/ 0 w 847947"/>
                <a:gd name="connsiteY1" fmla="*/ 374798 h 374798"/>
                <a:gd name="connsiteX2" fmla="*/ 847947 w 847947"/>
                <a:gd name="connsiteY2" fmla="*/ 374798 h 374798"/>
                <a:gd name="connsiteX3" fmla="*/ 847947 w 847947"/>
                <a:gd name="connsiteY3" fmla="*/ 0 h 374798"/>
                <a:gd name="connsiteX4" fmla="*/ 616689 w 847947"/>
                <a:gd name="connsiteY4" fmla="*/ 0 h 374798"/>
                <a:gd name="connsiteX5" fmla="*/ 583123 w 847947"/>
                <a:gd name="connsiteY5" fmla="*/ 47846 h 374798"/>
                <a:gd name="connsiteX6" fmla="*/ 555683 w 847947"/>
                <a:gd name="connsiteY6" fmla="*/ 106326 h 374798"/>
                <a:gd name="connsiteX7" fmla="*/ 523752 w 847947"/>
                <a:gd name="connsiteY7" fmla="*/ 143540 h 374798"/>
                <a:gd name="connsiteX8" fmla="*/ 513021 w 847947"/>
                <a:gd name="connsiteY8" fmla="*/ 183412 h 374798"/>
                <a:gd name="connsiteX9" fmla="*/ 489098 w 847947"/>
                <a:gd name="connsiteY9" fmla="*/ 212652 h 374798"/>
                <a:gd name="connsiteX10" fmla="*/ 443910 w 847947"/>
                <a:gd name="connsiteY10" fmla="*/ 225942 h 374798"/>
                <a:gd name="connsiteX11" fmla="*/ 412012 w 847947"/>
                <a:gd name="connsiteY11" fmla="*/ 212652 h 374798"/>
                <a:gd name="connsiteX12" fmla="*/ 382772 w 847947"/>
                <a:gd name="connsiteY12" fmla="*/ 175438 h 374798"/>
                <a:gd name="connsiteX13" fmla="*/ 356191 w 847947"/>
                <a:gd name="connsiteY13" fmla="*/ 119617 h 374798"/>
                <a:gd name="connsiteX14" fmla="*/ 308345 w 847947"/>
                <a:gd name="connsiteY14" fmla="*/ 61138 h 374798"/>
                <a:gd name="connsiteX15" fmla="*/ 281763 w 847947"/>
                <a:gd name="connsiteY15" fmla="*/ 2659 h 374798"/>
                <a:gd name="connsiteX16" fmla="*/ 0 w 847947"/>
                <a:gd name="connsiteY16" fmla="*/ 7975 h 37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7947" h="374798">
                  <a:moveTo>
                    <a:pt x="0" y="7975"/>
                  </a:moveTo>
                  <a:lnTo>
                    <a:pt x="0" y="374798"/>
                  </a:lnTo>
                  <a:lnTo>
                    <a:pt x="847947" y="374798"/>
                  </a:lnTo>
                  <a:lnTo>
                    <a:pt x="847947" y="0"/>
                  </a:lnTo>
                  <a:lnTo>
                    <a:pt x="616689" y="0"/>
                  </a:lnTo>
                  <a:lnTo>
                    <a:pt x="583123" y="47846"/>
                  </a:lnTo>
                  <a:lnTo>
                    <a:pt x="555683" y="106326"/>
                  </a:lnTo>
                  <a:lnTo>
                    <a:pt x="523752" y="143540"/>
                  </a:lnTo>
                  <a:lnTo>
                    <a:pt x="513021" y="183412"/>
                  </a:lnTo>
                  <a:lnTo>
                    <a:pt x="489098" y="212652"/>
                  </a:lnTo>
                  <a:lnTo>
                    <a:pt x="443910" y="225942"/>
                  </a:lnTo>
                  <a:lnTo>
                    <a:pt x="412012" y="212652"/>
                  </a:lnTo>
                  <a:lnTo>
                    <a:pt x="382772" y="175438"/>
                  </a:lnTo>
                  <a:lnTo>
                    <a:pt x="356191" y="119617"/>
                  </a:lnTo>
                  <a:lnTo>
                    <a:pt x="308345" y="61138"/>
                  </a:lnTo>
                  <a:lnTo>
                    <a:pt x="281763" y="2659"/>
                  </a:lnTo>
                  <a:lnTo>
                    <a:pt x="0" y="7975"/>
                  </a:lnTo>
                  <a:close/>
                </a:path>
              </a:pathLst>
            </a:custGeom>
            <a:pattFill prst="pct90">
              <a:fgClr>
                <a:srgbClr val="6633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5463833" y="3722626"/>
              <a:ext cx="600739" cy="215309"/>
            </a:xfrm>
            <a:custGeom>
              <a:avLst/>
              <a:gdLst>
                <a:gd name="connsiteX0" fmla="*/ 0 w 600739"/>
                <a:gd name="connsiteY0" fmla="*/ 10633 h 215309"/>
                <a:gd name="connsiteX1" fmla="*/ 0 w 600739"/>
                <a:gd name="connsiteY1" fmla="*/ 215309 h 215309"/>
                <a:gd name="connsiteX2" fmla="*/ 600739 w 600739"/>
                <a:gd name="connsiteY2" fmla="*/ 215309 h 215309"/>
                <a:gd name="connsiteX3" fmla="*/ 528970 w 600739"/>
                <a:gd name="connsiteY3" fmla="*/ 191386 h 215309"/>
                <a:gd name="connsiteX4" fmla="*/ 489098 w 600739"/>
                <a:gd name="connsiteY4" fmla="*/ 154172 h 215309"/>
                <a:gd name="connsiteX5" fmla="*/ 449226 w 600739"/>
                <a:gd name="connsiteY5" fmla="*/ 71770 h 215309"/>
                <a:gd name="connsiteX6" fmla="*/ 377456 w 600739"/>
                <a:gd name="connsiteY6" fmla="*/ 23923 h 215309"/>
                <a:gd name="connsiteX7" fmla="*/ 289737 w 600739"/>
                <a:gd name="connsiteY7" fmla="*/ 13291 h 215309"/>
                <a:gd name="connsiteX8" fmla="*/ 138223 w 600739"/>
                <a:gd name="connsiteY8" fmla="*/ 2658 h 215309"/>
                <a:gd name="connsiteX9" fmla="*/ 61137 w 600739"/>
                <a:gd name="connsiteY9" fmla="*/ 0 h 215309"/>
                <a:gd name="connsiteX10" fmla="*/ 0 w 600739"/>
                <a:gd name="connsiteY10" fmla="*/ 10633 h 21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0739" h="215309">
                  <a:moveTo>
                    <a:pt x="0" y="10633"/>
                  </a:moveTo>
                  <a:lnTo>
                    <a:pt x="0" y="215309"/>
                  </a:lnTo>
                  <a:lnTo>
                    <a:pt x="600739" y="215309"/>
                  </a:lnTo>
                  <a:lnTo>
                    <a:pt x="528970" y="191386"/>
                  </a:lnTo>
                  <a:lnTo>
                    <a:pt x="489098" y="154172"/>
                  </a:lnTo>
                  <a:lnTo>
                    <a:pt x="449226" y="71770"/>
                  </a:lnTo>
                  <a:lnTo>
                    <a:pt x="377456" y="23923"/>
                  </a:lnTo>
                  <a:lnTo>
                    <a:pt x="289737" y="13291"/>
                  </a:lnTo>
                  <a:lnTo>
                    <a:pt x="138223" y="2658"/>
                  </a:lnTo>
                  <a:lnTo>
                    <a:pt x="61137" y="0"/>
                  </a:lnTo>
                  <a:lnTo>
                    <a:pt x="0" y="10633"/>
                  </a:lnTo>
                  <a:close/>
                </a:path>
              </a:pathLst>
            </a:custGeom>
            <a:pattFill prst="pct25">
              <a:fgClr>
                <a:srgbClr val="6633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6548354" y="3730601"/>
              <a:ext cx="637953" cy="204676"/>
            </a:xfrm>
            <a:custGeom>
              <a:avLst/>
              <a:gdLst>
                <a:gd name="connsiteX0" fmla="*/ 637953 w 637953"/>
                <a:gd name="connsiteY0" fmla="*/ 2658 h 204676"/>
                <a:gd name="connsiteX1" fmla="*/ 637953 w 637953"/>
                <a:gd name="connsiteY1" fmla="*/ 204676 h 204676"/>
                <a:gd name="connsiteX2" fmla="*/ 0 w 637953"/>
                <a:gd name="connsiteY2" fmla="*/ 204676 h 204676"/>
                <a:gd name="connsiteX3" fmla="*/ 34556 w 637953"/>
                <a:gd name="connsiteY3" fmla="*/ 154172 h 204676"/>
                <a:gd name="connsiteX4" fmla="*/ 61137 w 637953"/>
                <a:gd name="connsiteY4" fmla="*/ 93034 h 204676"/>
                <a:gd name="connsiteX5" fmla="*/ 114300 w 637953"/>
                <a:gd name="connsiteY5" fmla="*/ 5316 h 204676"/>
                <a:gd name="connsiteX6" fmla="*/ 207335 w 637953"/>
                <a:gd name="connsiteY6" fmla="*/ 5316 h 204676"/>
                <a:gd name="connsiteX7" fmla="*/ 361507 w 637953"/>
                <a:gd name="connsiteY7" fmla="*/ 0 h 204676"/>
                <a:gd name="connsiteX8" fmla="*/ 544918 w 637953"/>
                <a:gd name="connsiteY8" fmla="*/ 7974 h 204676"/>
                <a:gd name="connsiteX9" fmla="*/ 637953 w 637953"/>
                <a:gd name="connsiteY9" fmla="*/ 2658 h 20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953" h="204676">
                  <a:moveTo>
                    <a:pt x="637953" y="2658"/>
                  </a:moveTo>
                  <a:lnTo>
                    <a:pt x="637953" y="204676"/>
                  </a:lnTo>
                  <a:lnTo>
                    <a:pt x="0" y="204676"/>
                  </a:lnTo>
                  <a:lnTo>
                    <a:pt x="34556" y="154172"/>
                  </a:lnTo>
                  <a:lnTo>
                    <a:pt x="61137" y="93034"/>
                  </a:lnTo>
                  <a:lnTo>
                    <a:pt x="114300" y="5316"/>
                  </a:lnTo>
                  <a:lnTo>
                    <a:pt x="207335" y="5316"/>
                  </a:lnTo>
                  <a:lnTo>
                    <a:pt x="361507" y="0"/>
                  </a:lnTo>
                  <a:lnTo>
                    <a:pt x="544918" y="7974"/>
                  </a:lnTo>
                  <a:lnTo>
                    <a:pt x="637953" y="2658"/>
                  </a:lnTo>
                  <a:close/>
                </a:path>
              </a:pathLst>
            </a:custGeom>
            <a:pattFill prst="pct25">
              <a:fgClr>
                <a:srgbClr val="6633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5463833" y="3927303"/>
              <a:ext cx="1717158" cy="353532"/>
            </a:xfrm>
            <a:custGeom>
              <a:avLst/>
              <a:gdLst>
                <a:gd name="connsiteX0" fmla="*/ 0 w 1717158"/>
                <a:gd name="connsiteY0" fmla="*/ 13291 h 353532"/>
                <a:gd name="connsiteX1" fmla="*/ 0 w 1717158"/>
                <a:gd name="connsiteY1" fmla="*/ 353532 h 353532"/>
                <a:gd name="connsiteX2" fmla="*/ 1717158 w 1717158"/>
                <a:gd name="connsiteY2" fmla="*/ 353532 h 353532"/>
                <a:gd name="connsiteX3" fmla="*/ 1717158 w 1717158"/>
                <a:gd name="connsiteY3" fmla="*/ 7974 h 353532"/>
                <a:gd name="connsiteX4" fmla="*/ 1084521 w 1717158"/>
                <a:gd name="connsiteY4" fmla="*/ 7974 h 353532"/>
                <a:gd name="connsiteX5" fmla="*/ 1060598 w 1717158"/>
                <a:gd name="connsiteY5" fmla="*/ 15949 h 353532"/>
                <a:gd name="connsiteX6" fmla="*/ 959588 w 1717158"/>
                <a:gd name="connsiteY6" fmla="*/ 5316 h 353532"/>
                <a:gd name="connsiteX7" fmla="*/ 821365 w 1717158"/>
                <a:gd name="connsiteY7" fmla="*/ 0 h 353532"/>
                <a:gd name="connsiteX8" fmla="*/ 606056 w 1717158"/>
                <a:gd name="connsiteY8" fmla="*/ 5316 h 353532"/>
                <a:gd name="connsiteX9" fmla="*/ 0 w 1717158"/>
                <a:gd name="connsiteY9" fmla="*/ 13291 h 35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158" h="353532">
                  <a:moveTo>
                    <a:pt x="0" y="13291"/>
                  </a:moveTo>
                  <a:lnTo>
                    <a:pt x="0" y="353532"/>
                  </a:lnTo>
                  <a:lnTo>
                    <a:pt x="1717158" y="353532"/>
                  </a:lnTo>
                  <a:lnTo>
                    <a:pt x="1717158" y="7974"/>
                  </a:lnTo>
                  <a:lnTo>
                    <a:pt x="1084521" y="7974"/>
                  </a:lnTo>
                  <a:lnTo>
                    <a:pt x="1060598" y="15949"/>
                  </a:lnTo>
                  <a:lnTo>
                    <a:pt x="959588" y="5316"/>
                  </a:lnTo>
                  <a:lnTo>
                    <a:pt x="821365" y="0"/>
                  </a:lnTo>
                  <a:lnTo>
                    <a:pt x="606056" y="5316"/>
                  </a:lnTo>
                  <a:lnTo>
                    <a:pt x="0" y="13291"/>
                  </a:lnTo>
                  <a:close/>
                </a:path>
              </a:pathLst>
            </a:cu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990104" y="1614227"/>
              <a:ext cx="828000" cy="230832"/>
            </a:xfrm>
            <a:prstGeom prst="rect">
              <a:avLst/>
            </a:prstGeom>
            <a:noFill/>
          </p:spPr>
          <p:txBody>
            <a:bodyPr wrap="square" rtlCol="0">
              <a:spAutoFit/>
            </a:bodyPr>
            <a:lstStyle/>
            <a:p>
              <a:r>
                <a:rPr lang="pt-PT" sz="900" b="1" dirty="0" smtClean="0"/>
                <a:t>Forma de U</a:t>
              </a:r>
              <a:endParaRPr lang="en-US" sz="900" b="1" dirty="0"/>
            </a:p>
          </p:txBody>
        </p:sp>
        <p:sp>
          <p:nvSpPr>
            <p:cNvPr id="28" name="TextBox 27"/>
            <p:cNvSpPr txBox="1"/>
            <p:nvPr/>
          </p:nvSpPr>
          <p:spPr>
            <a:xfrm>
              <a:off x="5817634" y="2089307"/>
              <a:ext cx="432000" cy="230832"/>
            </a:xfrm>
            <a:prstGeom prst="rect">
              <a:avLst/>
            </a:prstGeom>
            <a:noFill/>
          </p:spPr>
          <p:txBody>
            <a:bodyPr wrap="square" rtlCol="0">
              <a:spAutoFit/>
            </a:bodyPr>
            <a:lstStyle/>
            <a:p>
              <a:r>
                <a:rPr lang="pt-PT" sz="900" b="1" dirty="0" smtClean="0"/>
                <a:t>Solo</a:t>
              </a:r>
              <a:endParaRPr lang="en-US" sz="900" b="1" dirty="0"/>
            </a:p>
          </p:txBody>
        </p:sp>
        <p:sp>
          <p:nvSpPr>
            <p:cNvPr id="29" name="TextBox 28"/>
            <p:cNvSpPr txBox="1"/>
            <p:nvPr/>
          </p:nvSpPr>
          <p:spPr>
            <a:xfrm>
              <a:off x="5804658" y="2348715"/>
              <a:ext cx="684000" cy="216000"/>
            </a:xfrm>
            <a:prstGeom prst="rect">
              <a:avLst/>
            </a:prstGeom>
            <a:noFill/>
          </p:spPr>
          <p:txBody>
            <a:bodyPr wrap="square" rtlCol="0">
              <a:spAutoFit/>
            </a:bodyPr>
            <a:lstStyle/>
            <a:p>
              <a:r>
                <a:rPr lang="pt-PT" sz="900" b="1" dirty="0" smtClean="0"/>
                <a:t>Sub-solo</a:t>
              </a:r>
              <a:endParaRPr lang="en-US" sz="900" b="1" dirty="0"/>
            </a:p>
          </p:txBody>
        </p:sp>
        <p:sp>
          <p:nvSpPr>
            <p:cNvPr id="30" name="TextBox 29"/>
            <p:cNvSpPr txBox="1"/>
            <p:nvPr/>
          </p:nvSpPr>
          <p:spPr>
            <a:xfrm>
              <a:off x="4332482" y="2656763"/>
              <a:ext cx="2160000" cy="216000"/>
            </a:xfrm>
            <a:prstGeom prst="rect">
              <a:avLst/>
            </a:prstGeom>
            <a:noFill/>
          </p:spPr>
          <p:txBody>
            <a:bodyPr wrap="square" rtlCol="0">
              <a:spAutoFit/>
            </a:bodyPr>
            <a:lstStyle/>
            <a:p>
              <a:r>
                <a:rPr lang="pt-PT" sz="900" b="1" dirty="0" smtClean="0"/>
                <a:t>Sub-solo tão resistente como o solo</a:t>
              </a:r>
              <a:endParaRPr lang="en-US" sz="900" b="1" dirty="0"/>
            </a:p>
          </p:txBody>
        </p:sp>
        <p:sp>
          <p:nvSpPr>
            <p:cNvPr id="31" name="TextBox 30"/>
            <p:cNvSpPr txBox="1"/>
            <p:nvPr/>
          </p:nvSpPr>
          <p:spPr>
            <a:xfrm>
              <a:off x="6814118" y="1620707"/>
              <a:ext cx="828000" cy="230832"/>
            </a:xfrm>
            <a:prstGeom prst="rect">
              <a:avLst/>
            </a:prstGeom>
            <a:noFill/>
          </p:spPr>
          <p:txBody>
            <a:bodyPr wrap="square" rtlCol="0">
              <a:spAutoFit/>
            </a:bodyPr>
            <a:lstStyle/>
            <a:p>
              <a:r>
                <a:rPr lang="pt-PT" sz="900" b="1" dirty="0" smtClean="0"/>
                <a:t>Forma de V</a:t>
              </a:r>
              <a:endParaRPr lang="en-US" sz="900" b="1" dirty="0"/>
            </a:p>
          </p:txBody>
        </p:sp>
        <p:sp>
          <p:nvSpPr>
            <p:cNvPr id="32" name="TextBox 31"/>
            <p:cNvSpPr txBox="1"/>
            <p:nvPr/>
          </p:nvSpPr>
          <p:spPr>
            <a:xfrm>
              <a:off x="7759986" y="2095787"/>
              <a:ext cx="432000" cy="230832"/>
            </a:xfrm>
            <a:prstGeom prst="rect">
              <a:avLst/>
            </a:prstGeom>
            <a:noFill/>
          </p:spPr>
          <p:txBody>
            <a:bodyPr wrap="square" rtlCol="0">
              <a:spAutoFit/>
            </a:bodyPr>
            <a:lstStyle/>
            <a:p>
              <a:r>
                <a:rPr lang="pt-PT" sz="900" b="1" dirty="0" smtClean="0"/>
                <a:t>Solo</a:t>
              </a:r>
              <a:endParaRPr lang="en-US" sz="900" b="1" dirty="0"/>
            </a:p>
          </p:txBody>
        </p:sp>
        <p:sp>
          <p:nvSpPr>
            <p:cNvPr id="33" name="TextBox 32"/>
            <p:cNvSpPr txBox="1"/>
            <p:nvPr/>
          </p:nvSpPr>
          <p:spPr>
            <a:xfrm>
              <a:off x="7747010" y="2355195"/>
              <a:ext cx="684000" cy="216000"/>
            </a:xfrm>
            <a:prstGeom prst="rect">
              <a:avLst/>
            </a:prstGeom>
            <a:noFill/>
          </p:spPr>
          <p:txBody>
            <a:bodyPr wrap="square" rtlCol="0">
              <a:spAutoFit/>
            </a:bodyPr>
            <a:lstStyle/>
            <a:p>
              <a:r>
                <a:rPr lang="pt-PT" sz="900" b="1" dirty="0" smtClean="0"/>
                <a:t>Sub-solo</a:t>
              </a:r>
              <a:endParaRPr lang="en-US" sz="900" b="1" dirty="0"/>
            </a:p>
          </p:txBody>
        </p:sp>
        <p:sp>
          <p:nvSpPr>
            <p:cNvPr id="34" name="TextBox 33"/>
            <p:cNvSpPr txBox="1"/>
            <p:nvPr/>
          </p:nvSpPr>
          <p:spPr>
            <a:xfrm>
              <a:off x="6586130" y="2653515"/>
              <a:ext cx="2160000" cy="230832"/>
            </a:xfrm>
            <a:prstGeom prst="rect">
              <a:avLst/>
            </a:prstGeom>
            <a:noFill/>
          </p:spPr>
          <p:txBody>
            <a:bodyPr wrap="square" rtlCol="0">
              <a:spAutoFit/>
            </a:bodyPr>
            <a:lstStyle/>
            <a:p>
              <a:r>
                <a:rPr lang="pt-PT" sz="900" b="1" dirty="0" smtClean="0"/>
                <a:t>Sub-solo mais resistente que o solo</a:t>
              </a:r>
              <a:endParaRPr lang="en-US" sz="900" b="1" dirty="0"/>
            </a:p>
          </p:txBody>
        </p:sp>
        <p:sp>
          <p:nvSpPr>
            <p:cNvPr id="35" name="TextBox 34"/>
            <p:cNvSpPr txBox="1"/>
            <p:nvPr/>
          </p:nvSpPr>
          <p:spPr>
            <a:xfrm>
              <a:off x="5692880" y="3400931"/>
              <a:ext cx="1188000" cy="216000"/>
            </a:xfrm>
            <a:prstGeom prst="rect">
              <a:avLst/>
            </a:prstGeom>
            <a:noFill/>
          </p:spPr>
          <p:txBody>
            <a:bodyPr wrap="square" rtlCol="0">
              <a:spAutoFit/>
            </a:bodyPr>
            <a:lstStyle/>
            <a:p>
              <a:r>
                <a:rPr lang="pt-PT" sz="900" b="1" dirty="0" smtClean="0"/>
                <a:t>Forma trapezóidal</a:t>
              </a:r>
              <a:endParaRPr lang="en-US" sz="900" b="1" dirty="0"/>
            </a:p>
          </p:txBody>
        </p:sp>
        <p:sp>
          <p:nvSpPr>
            <p:cNvPr id="36" name="TextBox 35"/>
            <p:cNvSpPr txBox="1"/>
            <p:nvPr/>
          </p:nvSpPr>
          <p:spPr>
            <a:xfrm>
              <a:off x="7254130" y="3730091"/>
              <a:ext cx="1080000" cy="216000"/>
            </a:xfrm>
            <a:prstGeom prst="rect">
              <a:avLst/>
            </a:prstGeom>
            <a:noFill/>
          </p:spPr>
          <p:txBody>
            <a:bodyPr wrap="square" rtlCol="0">
              <a:spAutoFit/>
            </a:bodyPr>
            <a:lstStyle/>
            <a:p>
              <a:r>
                <a:rPr lang="pt-PT" sz="900" b="1" dirty="0" smtClean="0"/>
                <a:t>Solo e sub-solo</a:t>
              </a:r>
              <a:endParaRPr lang="en-US" sz="900" b="1" dirty="0"/>
            </a:p>
          </p:txBody>
        </p:sp>
        <p:sp>
          <p:nvSpPr>
            <p:cNvPr id="37" name="TextBox 36"/>
            <p:cNvSpPr txBox="1"/>
            <p:nvPr/>
          </p:nvSpPr>
          <p:spPr>
            <a:xfrm>
              <a:off x="5454273" y="3996069"/>
              <a:ext cx="1764000" cy="230832"/>
            </a:xfrm>
            <a:prstGeom prst="rect">
              <a:avLst/>
            </a:prstGeom>
            <a:noFill/>
          </p:spPr>
          <p:txBody>
            <a:bodyPr wrap="square" rtlCol="0">
              <a:spAutoFit/>
            </a:bodyPr>
            <a:lstStyle/>
            <a:p>
              <a:r>
                <a:rPr lang="pt-PT" sz="900" b="1" dirty="0" smtClean="0">
                  <a:solidFill>
                    <a:schemeClr val="bg1"/>
                  </a:solidFill>
                </a:rPr>
                <a:t>Sub-estrato muito resistente</a:t>
              </a:r>
              <a:endParaRPr lang="en-US" sz="900" b="1" dirty="0">
                <a:solidFill>
                  <a:schemeClr val="bg1"/>
                </a:solidFill>
              </a:endParaRPr>
            </a:p>
          </p:txBody>
        </p:sp>
        <p:sp>
          <p:nvSpPr>
            <p:cNvPr id="15" name="Freeform 14"/>
            <p:cNvSpPr/>
            <p:nvPr/>
          </p:nvSpPr>
          <p:spPr>
            <a:xfrm>
              <a:off x="4968955" y="2032218"/>
              <a:ext cx="856343" cy="436112"/>
            </a:xfrm>
            <a:custGeom>
              <a:avLst/>
              <a:gdLst>
                <a:gd name="connsiteX0" fmla="*/ 0 w 856343"/>
                <a:gd name="connsiteY0" fmla="*/ 3629 h 431800"/>
                <a:gd name="connsiteX1" fmla="*/ 116114 w 856343"/>
                <a:gd name="connsiteY1" fmla="*/ 3629 h 431800"/>
                <a:gd name="connsiteX2" fmla="*/ 192314 w 856343"/>
                <a:gd name="connsiteY2" fmla="*/ 14514 h 431800"/>
                <a:gd name="connsiteX3" fmla="*/ 232228 w 856343"/>
                <a:gd name="connsiteY3" fmla="*/ 36286 h 431800"/>
                <a:gd name="connsiteX4" fmla="*/ 272143 w 856343"/>
                <a:gd name="connsiteY4" fmla="*/ 90714 h 431800"/>
                <a:gd name="connsiteX5" fmla="*/ 283028 w 856343"/>
                <a:gd name="connsiteY5" fmla="*/ 195943 h 431800"/>
                <a:gd name="connsiteX6" fmla="*/ 297543 w 856343"/>
                <a:gd name="connsiteY6" fmla="*/ 395514 h 431800"/>
                <a:gd name="connsiteX7" fmla="*/ 344714 w 856343"/>
                <a:gd name="connsiteY7" fmla="*/ 431800 h 431800"/>
                <a:gd name="connsiteX8" fmla="*/ 468086 w 856343"/>
                <a:gd name="connsiteY8" fmla="*/ 431800 h 431800"/>
                <a:gd name="connsiteX9" fmla="*/ 537028 w 856343"/>
                <a:gd name="connsiteY9" fmla="*/ 399143 h 431800"/>
                <a:gd name="connsiteX10" fmla="*/ 569686 w 856343"/>
                <a:gd name="connsiteY10" fmla="*/ 333829 h 431800"/>
                <a:gd name="connsiteX11" fmla="*/ 580571 w 856343"/>
                <a:gd name="connsiteY11" fmla="*/ 199572 h 431800"/>
                <a:gd name="connsiteX12" fmla="*/ 605971 w 856343"/>
                <a:gd name="connsiteY12" fmla="*/ 65314 h 431800"/>
                <a:gd name="connsiteX13" fmla="*/ 664028 w 856343"/>
                <a:gd name="connsiteY13" fmla="*/ 10886 h 431800"/>
                <a:gd name="connsiteX14" fmla="*/ 729343 w 856343"/>
                <a:gd name="connsiteY14" fmla="*/ 0 h 431800"/>
                <a:gd name="connsiteX15" fmla="*/ 856343 w 856343"/>
                <a:gd name="connsiteY15" fmla="*/ 0 h 431800"/>
                <a:gd name="connsiteX16" fmla="*/ 849086 w 856343"/>
                <a:gd name="connsiteY16" fmla="*/ 0 h 431800"/>
                <a:gd name="connsiteX0" fmla="*/ 0 w 856343"/>
                <a:gd name="connsiteY0" fmla="*/ 3629 h 431800"/>
                <a:gd name="connsiteX1" fmla="*/ 116114 w 856343"/>
                <a:gd name="connsiteY1" fmla="*/ 3629 h 431800"/>
                <a:gd name="connsiteX2" fmla="*/ 192314 w 856343"/>
                <a:gd name="connsiteY2" fmla="*/ 14514 h 431800"/>
                <a:gd name="connsiteX3" fmla="*/ 232228 w 856343"/>
                <a:gd name="connsiteY3" fmla="*/ 36286 h 431800"/>
                <a:gd name="connsiteX4" fmla="*/ 272143 w 856343"/>
                <a:gd name="connsiteY4" fmla="*/ 90714 h 431800"/>
                <a:gd name="connsiteX5" fmla="*/ 283028 w 856343"/>
                <a:gd name="connsiteY5" fmla="*/ 195943 h 431800"/>
                <a:gd name="connsiteX6" fmla="*/ 297543 w 856343"/>
                <a:gd name="connsiteY6" fmla="*/ 395514 h 431800"/>
                <a:gd name="connsiteX7" fmla="*/ 344714 w 856343"/>
                <a:gd name="connsiteY7" fmla="*/ 431800 h 431800"/>
                <a:gd name="connsiteX8" fmla="*/ 468086 w 856343"/>
                <a:gd name="connsiteY8" fmla="*/ 431800 h 431800"/>
                <a:gd name="connsiteX9" fmla="*/ 537028 w 856343"/>
                <a:gd name="connsiteY9" fmla="*/ 399143 h 431800"/>
                <a:gd name="connsiteX10" fmla="*/ 569686 w 856343"/>
                <a:gd name="connsiteY10" fmla="*/ 333829 h 431800"/>
                <a:gd name="connsiteX11" fmla="*/ 580571 w 856343"/>
                <a:gd name="connsiteY11" fmla="*/ 199572 h 431800"/>
                <a:gd name="connsiteX12" fmla="*/ 605971 w 856343"/>
                <a:gd name="connsiteY12" fmla="*/ 65314 h 431800"/>
                <a:gd name="connsiteX13" fmla="*/ 664028 w 856343"/>
                <a:gd name="connsiteY13" fmla="*/ 10886 h 431800"/>
                <a:gd name="connsiteX14" fmla="*/ 729343 w 856343"/>
                <a:gd name="connsiteY14" fmla="*/ 0 h 431800"/>
                <a:gd name="connsiteX15" fmla="*/ 856343 w 856343"/>
                <a:gd name="connsiteY15" fmla="*/ 0 h 431800"/>
                <a:gd name="connsiteX16" fmla="*/ 849086 w 856343"/>
                <a:gd name="connsiteY16" fmla="*/ 0 h 431800"/>
                <a:gd name="connsiteX0" fmla="*/ 0 w 856343"/>
                <a:gd name="connsiteY0" fmla="*/ 3629 h 431800"/>
                <a:gd name="connsiteX1" fmla="*/ 116114 w 856343"/>
                <a:gd name="connsiteY1" fmla="*/ 3629 h 431800"/>
                <a:gd name="connsiteX2" fmla="*/ 192314 w 856343"/>
                <a:gd name="connsiteY2" fmla="*/ 14514 h 431800"/>
                <a:gd name="connsiteX3" fmla="*/ 232228 w 856343"/>
                <a:gd name="connsiteY3" fmla="*/ 36286 h 431800"/>
                <a:gd name="connsiteX4" fmla="*/ 272143 w 856343"/>
                <a:gd name="connsiteY4" fmla="*/ 90714 h 431800"/>
                <a:gd name="connsiteX5" fmla="*/ 283028 w 856343"/>
                <a:gd name="connsiteY5" fmla="*/ 195943 h 431800"/>
                <a:gd name="connsiteX6" fmla="*/ 297543 w 856343"/>
                <a:gd name="connsiteY6" fmla="*/ 395514 h 431800"/>
                <a:gd name="connsiteX7" fmla="*/ 344714 w 856343"/>
                <a:gd name="connsiteY7" fmla="*/ 431800 h 431800"/>
                <a:gd name="connsiteX8" fmla="*/ 468086 w 856343"/>
                <a:gd name="connsiteY8" fmla="*/ 431800 h 431800"/>
                <a:gd name="connsiteX9" fmla="*/ 537028 w 856343"/>
                <a:gd name="connsiteY9" fmla="*/ 399143 h 431800"/>
                <a:gd name="connsiteX10" fmla="*/ 569686 w 856343"/>
                <a:gd name="connsiteY10" fmla="*/ 333829 h 431800"/>
                <a:gd name="connsiteX11" fmla="*/ 580571 w 856343"/>
                <a:gd name="connsiteY11" fmla="*/ 199572 h 431800"/>
                <a:gd name="connsiteX12" fmla="*/ 605971 w 856343"/>
                <a:gd name="connsiteY12" fmla="*/ 65314 h 431800"/>
                <a:gd name="connsiteX13" fmla="*/ 664028 w 856343"/>
                <a:gd name="connsiteY13" fmla="*/ 10886 h 431800"/>
                <a:gd name="connsiteX14" fmla="*/ 729343 w 856343"/>
                <a:gd name="connsiteY14" fmla="*/ 0 h 431800"/>
                <a:gd name="connsiteX15" fmla="*/ 856343 w 856343"/>
                <a:gd name="connsiteY15" fmla="*/ 0 h 431800"/>
                <a:gd name="connsiteX16" fmla="*/ 849086 w 856343"/>
                <a:gd name="connsiteY16" fmla="*/ 0 h 431800"/>
                <a:gd name="connsiteX0" fmla="*/ 0 w 856343"/>
                <a:gd name="connsiteY0" fmla="*/ 3629 h 431800"/>
                <a:gd name="connsiteX1" fmla="*/ 116114 w 856343"/>
                <a:gd name="connsiteY1" fmla="*/ 3629 h 431800"/>
                <a:gd name="connsiteX2" fmla="*/ 192314 w 856343"/>
                <a:gd name="connsiteY2" fmla="*/ 14514 h 431800"/>
                <a:gd name="connsiteX3" fmla="*/ 232228 w 856343"/>
                <a:gd name="connsiteY3" fmla="*/ 36286 h 431800"/>
                <a:gd name="connsiteX4" fmla="*/ 272143 w 856343"/>
                <a:gd name="connsiteY4" fmla="*/ 90714 h 431800"/>
                <a:gd name="connsiteX5" fmla="*/ 283028 w 856343"/>
                <a:gd name="connsiteY5" fmla="*/ 195943 h 431800"/>
                <a:gd name="connsiteX6" fmla="*/ 297543 w 856343"/>
                <a:gd name="connsiteY6" fmla="*/ 395514 h 431800"/>
                <a:gd name="connsiteX7" fmla="*/ 344714 w 856343"/>
                <a:gd name="connsiteY7" fmla="*/ 431800 h 431800"/>
                <a:gd name="connsiteX8" fmla="*/ 468086 w 856343"/>
                <a:gd name="connsiteY8" fmla="*/ 431800 h 431800"/>
                <a:gd name="connsiteX9" fmla="*/ 537028 w 856343"/>
                <a:gd name="connsiteY9" fmla="*/ 399143 h 431800"/>
                <a:gd name="connsiteX10" fmla="*/ 569686 w 856343"/>
                <a:gd name="connsiteY10" fmla="*/ 333829 h 431800"/>
                <a:gd name="connsiteX11" fmla="*/ 580571 w 856343"/>
                <a:gd name="connsiteY11" fmla="*/ 199572 h 431800"/>
                <a:gd name="connsiteX12" fmla="*/ 605971 w 856343"/>
                <a:gd name="connsiteY12" fmla="*/ 65314 h 431800"/>
                <a:gd name="connsiteX13" fmla="*/ 664028 w 856343"/>
                <a:gd name="connsiteY13" fmla="*/ 10886 h 431800"/>
                <a:gd name="connsiteX14" fmla="*/ 729343 w 856343"/>
                <a:gd name="connsiteY14" fmla="*/ 0 h 431800"/>
                <a:gd name="connsiteX15" fmla="*/ 856343 w 856343"/>
                <a:gd name="connsiteY15" fmla="*/ 0 h 431800"/>
                <a:gd name="connsiteX16" fmla="*/ 849086 w 856343"/>
                <a:gd name="connsiteY16" fmla="*/ 0 h 431800"/>
                <a:gd name="connsiteX0" fmla="*/ 0 w 856343"/>
                <a:gd name="connsiteY0" fmla="*/ 3629 h 431800"/>
                <a:gd name="connsiteX1" fmla="*/ 116114 w 856343"/>
                <a:gd name="connsiteY1" fmla="*/ 3629 h 431800"/>
                <a:gd name="connsiteX2" fmla="*/ 192314 w 856343"/>
                <a:gd name="connsiteY2" fmla="*/ 14514 h 431800"/>
                <a:gd name="connsiteX3" fmla="*/ 232228 w 856343"/>
                <a:gd name="connsiteY3" fmla="*/ 36286 h 431800"/>
                <a:gd name="connsiteX4" fmla="*/ 272143 w 856343"/>
                <a:gd name="connsiteY4" fmla="*/ 90714 h 431800"/>
                <a:gd name="connsiteX5" fmla="*/ 283028 w 856343"/>
                <a:gd name="connsiteY5" fmla="*/ 195943 h 431800"/>
                <a:gd name="connsiteX6" fmla="*/ 297543 w 856343"/>
                <a:gd name="connsiteY6" fmla="*/ 395514 h 431800"/>
                <a:gd name="connsiteX7" fmla="*/ 344714 w 856343"/>
                <a:gd name="connsiteY7" fmla="*/ 431800 h 431800"/>
                <a:gd name="connsiteX8" fmla="*/ 468086 w 856343"/>
                <a:gd name="connsiteY8" fmla="*/ 431800 h 431800"/>
                <a:gd name="connsiteX9" fmla="*/ 537028 w 856343"/>
                <a:gd name="connsiteY9" fmla="*/ 399143 h 431800"/>
                <a:gd name="connsiteX10" fmla="*/ 569686 w 856343"/>
                <a:gd name="connsiteY10" fmla="*/ 333829 h 431800"/>
                <a:gd name="connsiteX11" fmla="*/ 580571 w 856343"/>
                <a:gd name="connsiteY11" fmla="*/ 199572 h 431800"/>
                <a:gd name="connsiteX12" fmla="*/ 605971 w 856343"/>
                <a:gd name="connsiteY12" fmla="*/ 65314 h 431800"/>
                <a:gd name="connsiteX13" fmla="*/ 664028 w 856343"/>
                <a:gd name="connsiteY13" fmla="*/ 10886 h 431800"/>
                <a:gd name="connsiteX14" fmla="*/ 729343 w 856343"/>
                <a:gd name="connsiteY14" fmla="*/ 0 h 431800"/>
                <a:gd name="connsiteX15" fmla="*/ 856343 w 856343"/>
                <a:gd name="connsiteY15" fmla="*/ 0 h 431800"/>
                <a:gd name="connsiteX16" fmla="*/ 849086 w 856343"/>
                <a:gd name="connsiteY16" fmla="*/ 0 h 431800"/>
                <a:gd name="connsiteX0" fmla="*/ 0 w 856343"/>
                <a:gd name="connsiteY0" fmla="*/ 3629 h 431800"/>
                <a:gd name="connsiteX1" fmla="*/ 116114 w 856343"/>
                <a:gd name="connsiteY1" fmla="*/ 3629 h 431800"/>
                <a:gd name="connsiteX2" fmla="*/ 192314 w 856343"/>
                <a:gd name="connsiteY2" fmla="*/ 14514 h 431800"/>
                <a:gd name="connsiteX3" fmla="*/ 232228 w 856343"/>
                <a:gd name="connsiteY3" fmla="*/ 36286 h 431800"/>
                <a:gd name="connsiteX4" fmla="*/ 272143 w 856343"/>
                <a:gd name="connsiteY4" fmla="*/ 90714 h 431800"/>
                <a:gd name="connsiteX5" fmla="*/ 283028 w 856343"/>
                <a:gd name="connsiteY5" fmla="*/ 195943 h 431800"/>
                <a:gd name="connsiteX6" fmla="*/ 297543 w 856343"/>
                <a:gd name="connsiteY6" fmla="*/ 395514 h 431800"/>
                <a:gd name="connsiteX7" fmla="*/ 344714 w 856343"/>
                <a:gd name="connsiteY7" fmla="*/ 431800 h 431800"/>
                <a:gd name="connsiteX8" fmla="*/ 468086 w 856343"/>
                <a:gd name="connsiteY8" fmla="*/ 431800 h 431800"/>
                <a:gd name="connsiteX9" fmla="*/ 537028 w 856343"/>
                <a:gd name="connsiteY9" fmla="*/ 399143 h 431800"/>
                <a:gd name="connsiteX10" fmla="*/ 569686 w 856343"/>
                <a:gd name="connsiteY10" fmla="*/ 333829 h 431800"/>
                <a:gd name="connsiteX11" fmla="*/ 580571 w 856343"/>
                <a:gd name="connsiteY11" fmla="*/ 199572 h 431800"/>
                <a:gd name="connsiteX12" fmla="*/ 605971 w 856343"/>
                <a:gd name="connsiteY12" fmla="*/ 65314 h 431800"/>
                <a:gd name="connsiteX13" fmla="*/ 664028 w 856343"/>
                <a:gd name="connsiteY13" fmla="*/ 10886 h 431800"/>
                <a:gd name="connsiteX14" fmla="*/ 729343 w 856343"/>
                <a:gd name="connsiteY14" fmla="*/ 0 h 431800"/>
                <a:gd name="connsiteX15" fmla="*/ 856343 w 856343"/>
                <a:gd name="connsiteY15" fmla="*/ 0 h 431800"/>
                <a:gd name="connsiteX16" fmla="*/ 849086 w 856343"/>
                <a:gd name="connsiteY16" fmla="*/ 0 h 431800"/>
                <a:gd name="connsiteX0" fmla="*/ 0 w 856343"/>
                <a:gd name="connsiteY0" fmla="*/ 3629 h 431800"/>
                <a:gd name="connsiteX1" fmla="*/ 116114 w 856343"/>
                <a:gd name="connsiteY1" fmla="*/ 3629 h 431800"/>
                <a:gd name="connsiteX2" fmla="*/ 192314 w 856343"/>
                <a:gd name="connsiteY2" fmla="*/ 14514 h 431800"/>
                <a:gd name="connsiteX3" fmla="*/ 232228 w 856343"/>
                <a:gd name="connsiteY3" fmla="*/ 36286 h 431800"/>
                <a:gd name="connsiteX4" fmla="*/ 272143 w 856343"/>
                <a:gd name="connsiteY4" fmla="*/ 90714 h 431800"/>
                <a:gd name="connsiteX5" fmla="*/ 283028 w 856343"/>
                <a:gd name="connsiteY5" fmla="*/ 195943 h 431800"/>
                <a:gd name="connsiteX6" fmla="*/ 297543 w 856343"/>
                <a:gd name="connsiteY6" fmla="*/ 395514 h 431800"/>
                <a:gd name="connsiteX7" fmla="*/ 344714 w 856343"/>
                <a:gd name="connsiteY7" fmla="*/ 431800 h 431800"/>
                <a:gd name="connsiteX8" fmla="*/ 468086 w 856343"/>
                <a:gd name="connsiteY8" fmla="*/ 431800 h 431800"/>
                <a:gd name="connsiteX9" fmla="*/ 537028 w 856343"/>
                <a:gd name="connsiteY9" fmla="*/ 399143 h 431800"/>
                <a:gd name="connsiteX10" fmla="*/ 569686 w 856343"/>
                <a:gd name="connsiteY10" fmla="*/ 333829 h 431800"/>
                <a:gd name="connsiteX11" fmla="*/ 580571 w 856343"/>
                <a:gd name="connsiteY11" fmla="*/ 199572 h 431800"/>
                <a:gd name="connsiteX12" fmla="*/ 605971 w 856343"/>
                <a:gd name="connsiteY12" fmla="*/ 65314 h 431800"/>
                <a:gd name="connsiteX13" fmla="*/ 664028 w 856343"/>
                <a:gd name="connsiteY13" fmla="*/ 10886 h 431800"/>
                <a:gd name="connsiteX14" fmla="*/ 729343 w 856343"/>
                <a:gd name="connsiteY14" fmla="*/ 0 h 431800"/>
                <a:gd name="connsiteX15" fmla="*/ 856343 w 856343"/>
                <a:gd name="connsiteY15" fmla="*/ 0 h 431800"/>
                <a:gd name="connsiteX16" fmla="*/ 849086 w 856343"/>
                <a:gd name="connsiteY16" fmla="*/ 0 h 431800"/>
                <a:gd name="connsiteX0" fmla="*/ 0 w 856343"/>
                <a:gd name="connsiteY0" fmla="*/ 3629 h 436112"/>
                <a:gd name="connsiteX1" fmla="*/ 116114 w 856343"/>
                <a:gd name="connsiteY1" fmla="*/ 3629 h 436112"/>
                <a:gd name="connsiteX2" fmla="*/ 192314 w 856343"/>
                <a:gd name="connsiteY2" fmla="*/ 14514 h 436112"/>
                <a:gd name="connsiteX3" fmla="*/ 232228 w 856343"/>
                <a:gd name="connsiteY3" fmla="*/ 36286 h 436112"/>
                <a:gd name="connsiteX4" fmla="*/ 272143 w 856343"/>
                <a:gd name="connsiteY4" fmla="*/ 90714 h 436112"/>
                <a:gd name="connsiteX5" fmla="*/ 283028 w 856343"/>
                <a:gd name="connsiteY5" fmla="*/ 195943 h 436112"/>
                <a:gd name="connsiteX6" fmla="*/ 297543 w 856343"/>
                <a:gd name="connsiteY6" fmla="*/ 395514 h 436112"/>
                <a:gd name="connsiteX7" fmla="*/ 344714 w 856343"/>
                <a:gd name="connsiteY7" fmla="*/ 431800 h 436112"/>
                <a:gd name="connsiteX8" fmla="*/ 468086 w 856343"/>
                <a:gd name="connsiteY8" fmla="*/ 431800 h 436112"/>
                <a:gd name="connsiteX9" fmla="*/ 537028 w 856343"/>
                <a:gd name="connsiteY9" fmla="*/ 399143 h 436112"/>
                <a:gd name="connsiteX10" fmla="*/ 569686 w 856343"/>
                <a:gd name="connsiteY10" fmla="*/ 333829 h 436112"/>
                <a:gd name="connsiteX11" fmla="*/ 580571 w 856343"/>
                <a:gd name="connsiteY11" fmla="*/ 199572 h 436112"/>
                <a:gd name="connsiteX12" fmla="*/ 605971 w 856343"/>
                <a:gd name="connsiteY12" fmla="*/ 65314 h 436112"/>
                <a:gd name="connsiteX13" fmla="*/ 664028 w 856343"/>
                <a:gd name="connsiteY13" fmla="*/ 10886 h 436112"/>
                <a:gd name="connsiteX14" fmla="*/ 729343 w 856343"/>
                <a:gd name="connsiteY14" fmla="*/ 0 h 436112"/>
                <a:gd name="connsiteX15" fmla="*/ 856343 w 856343"/>
                <a:gd name="connsiteY15" fmla="*/ 0 h 436112"/>
                <a:gd name="connsiteX16" fmla="*/ 849086 w 856343"/>
                <a:gd name="connsiteY16" fmla="*/ 0 h 436112"/>
                <a:gd name="connsiteX0" fmla="*/ 0 w 856343"/>
                <a:gd name="connsiteY0" fmla="*/ 3629 h 436112"/>
                <a:gd name="connsiteX1" fmla="*/ 116114 w 856343"/>
                <a:gd name="connsiteY1" fmla="*/ 3629 h 436112"/>
                <a:gd name="connsiteX2" fmla="*/ 192314 w 856343"/>
                <a:gd name="connsiteY2" fmla="*/ 14514 h 436112"/>
                <a:gd name="connsiteX3" fmla="*/ 232228 w 856343"/>
                <a:gd name="connsiteY3" fmla="*/ 36286 h 436112"/>
                <a:gd name="connsiteX4" fmla="*/ 272143 w 856343"/>
                <a:gd name="connsiteY4" fmla="*/ 90714 h 436112"/>
                <a:gd name="connsiteX5" fmla="*/ 283028 w 856343"/>
                <a:gd name="connsiteY5" fmla="*/ 195943 h 436112"/>
                <a:gd name="connsiteX6" fmla="*/ 297543 w 856343"/>
                <a:gd name="connsiteY6" fmla="*/ 395514 h 436112"/>
                <a:gd name="connsiteX7" fmla="*/ 344714 w 856343"/>
                <a:gd name="connsiteY7" fmla="*/ 431800 h 436112"/>
                <a:gd name="connsiteX8" fmla="*/ 468086 w 856343"/>
                <a:gd name="connsiteY8" fmla="*/ 431800 h 436112"/>
                <a:gd name="connsiteX9" fmla="*/ 537028 w 856343"/>
                <a:gd name="connsiteY9" fmla="*/ 399143 h 436112"/>
                <a:gd name="connsiteX10" fmla="*/ 569686 w 856343"/>
                <a:gd name="connsiteY10" fmla="*/ 333829 h 436112"/>
                <a:gd name="connsiteX11" fmla="*/ 580571 w 856343"/>
                <a:gd name="connsiteY11" fmla="*/ 199572 h 436112"/>
                <a:gd name="connsiteX12" fmla="*/ 605971 w 856343"/>
                <a:gd name="connsiteY12" fmla="*/ 65314 h 436112"/>
                <a:gd name="connsiteX13" fmla="*/ 664028 w 856343"/>
                <a:gd name="connsiteY13" fmla="*/ 10886 h 436112"/>
                <a:gd name="connsiteX14" fmla="*/ 729343 w 856343"/>
                <a:gd name="connsiteY14" fmla="*/ 0 h 436112"/>
                <a:gd name="connsiteX15" fmla="*/ 856343 w 856343"/>
                <a:gd name="connsiteY15" fmla="*/ 0 h 436112"/>
                <a:gd name="connsiteX16" fmla="*/ 849086 w 856343"/>
                <a:gd name="connsiteY16" fmla="*/ 0 h 436112"/>
                <a:gd name="connsiteX0" fmla="*/ 0 w 856343"/>
                <a:gd name="connsiteY0" fmla="*/ 3629 h 436112"/>
                <a:gd name="connsiteX1" fmla="*/ 116114 w 856343"/>
                <a:gd name="connsiteY1" fmla="*/ 3629 h 436112"/>
                <a:gd name="connsiteX2" fmla="*/ 192314 w 856343"/>
                <a:gd name="connsiteY2" fmla="*/ 14514 h 436112"/>
                <a:gd name="connsiteX3" fmla="*/ 232228 w 856343"/>
                <a:gd name="connsiteY3" fmla="*/ 36286 h 436112"/>
                <a:gd name="connsiteX4" fmla="*/ 272143 w 856343"/>
                <a:gd name="connsiteY4" fmla="*/ 90714 h 436112"/>
                <a:gd name="connsiteX5" fmla="*/ 283028 w 856343"/>
                <a:gd name="connsiteY5" fmla="*/ 195943 h 436112"/>
                <a:gd name="connsiteX6" fmla="*/ 297543 w 856343"/>
                <a:gd name="connsiteY6" fmla="*/ 395514 h 436112"/>
                <a:gd name="connsiteX7" fmla="*/ 344714 w 856343"/>
                <a:gd name="connsiteY7" fmla="*/ 431800 h 436112"/>
                <a:gd name="connsiteX8" fmla="*/ 468086 w 856343"/>
                <a:gd name="connsiteY8" fmla="*/ 431800 h 436112"/>
                <a:gd name="connsiteX9" fmla="*/ 537028 w 856343"/>
                <a:gd name="connsiteY9" fmla="*/ 399143 h 436112"/>
                <a:gd name="connsiteX10" fmla="*/ 569686 w 856343"/>
                <a:gd name="connsiteY10" fmla="*/ 333829 h 436112"/>
                <a:gd name="connsiteX11" fmla="*/ 580571 w 856343"/>
                <a:gd name="connsiteY11" fmla="*/ 199572 h 436112"/>
                <a:gd name="connsiteX12" fmla="*/ 605971 w 856343"/>
                <a:gd name="connsiteY12" fmla="*/ 65314 h 436112"/>
                <a:gd name="connsiteX13" fmla="*/ 664028 w 856343"/>
                <a:gd name="connsiteY13" fmla="*/ 10886 h 436112"/>
                <a:gd name="connsiteX14" fmla="*/ 729343 w 856343"/>
                <a:gd name="connsiteY14" fmla="*/ 0 h 436112"/>
                <a:gd name="connsiteX15" fmla="*/ 856343 w 856343"/>
                <a:gd name="connsiteY15" fmla="*/ 0 h 436112"/>
                <a:gd name="connsiteX16" fmla="*/ 849086 w 856343"/>
                <a:gd name="connsiteY16" fmla="*/ 0 h 436112"/>
                <a:gd name="connsiteX0" fmla="*/ 0 w 856343"/>
                <a:gd name="connsiteY0" fmla="*/ 3629 h 436112"/>
                <a:gd name="connsiteX1" fmla="*/ 116114 w 856343"/>
                <a:gd name="connsiteY1" fmla="*/ 3629 h 436112"/>
                <a:gd name="connsiteX2" fmla="*/ 192314 w 856343"/>
                <a:gd name="connsiteY2" fmla="*/ 14514 h 436112"/>
                <a:gd name="connsiteX3" fmla="*/ 232228 w 856343"/>
                <a:gd name="connsiteY3" fmla="*/ 36286 h 436112"/>
                <a:gd name="connsiteX4" fmla="*/ 272143 w 856343"/>
                <a:gd name="connsiteY4" fmla="*/ 90714 h 436112"/>
                <a:gd name="connsiteX5" fmla="*/ 283028 w 856343"/>
                <a:gd name="connsiteY5" fmla="*/ 195943 h 436112"/>
                <a:gd name="connsiteX6" fmla="*/ 297543 w 856343"/>
                <a:gd name="connsiteY6" fmla="*/ 395514 h 436112"/>
                <a:gd name="connsiteX7" fmla="*/ 344714 w 856343"/>
                <a:gd name="connsiteY7" fmla="*/ 431800 h 436112"/>
                <a:gd name="connsiteX8" fmla="*/ 468086 w 856343"/>
                <a:gd name="connsiteY8" fmla="*/ 431800 h 436112"/>
                <a:gd name="connsiteX9" fmla="*/ 537028 w 856343"/>
                <a:gd name="connsiteY9" fmla="*/ 399143 h 436112"/>
                <a:gd name="connsiteX10" fmla="*/ 569686 w 856343"/>
                <a:gd name="connsiteY10" fmla="*/ 333829 h 436112"/>
                <a:gd name="connsiteX11" fmla="*/ 580571 w 856343"/>
                <a:gd name="connsiteY11" fmla="*/ 199572 h 436112"/>
                <a:gd name="connsiteX12" fmla="*/ 605971 w 856343"/>
                <a:gd name="connsiteY12" fmla="*/ 65314 h 436112"/>
                <a:gd name="connsiteX13" fmla="*/ 664028 w 856343"/>
                <a:gd name="connsiteY13" fmla="*/ 10886 h 436112"/>
                <a:gd name="connsiteX14" fmla="*/ 729343 w 856343"/>
                <a:gd name="connsiteY14" fmla="*/ 0 h 436112"/>
                <a:gd name="connsiteX15" fmla="*/ 856343 w 856343"/>
                <a:gd name="connsiteY15" fmla="*/ 0 h 436112"/>
                <a:gd name="connsiteX16" fmla="*/ 849086 w 856343"/>
                <a:gd name="connsiteY16" fmla="*/ 0 h 436112"/>
                <a:gd name="connsiteX0" fmla="*/ 0 w 856343"/>
                <a:gd name="connsiteY0" fmla="*/ 3629 h 436112"/>
                <a:gd name="connsiteX1" fmla="*/ 116114 w 856343"/>
                <a:gd name="connsiteY1" fmla="*/ 3629 h 436112"/>
                <a:gd name="connsiteX2" fmla="*/ 192314 w 856343"/>
                <a:gd name="connsiteY2" fmla="*/ 14514 h 436112"/>
                <a:gd name="connsiteX3" fmla="*/ 232228 w 856343"/>
                <a:gd name="connsiteY3" fmla="*/ 36286 h 436112"/>
                <a:gd name="connsiteX4" fmla="*/ 272143 w 856343"/>
                <a:gd name="connsiteY4" fmla="*/ 90714 h 436112"/>
                <a:gd name="connsiteX5" fmla="*/ 283028 w 856343"/>
                <a:gd name="connsiteY5" fmla="*/ 195943 h 436112"/>
                <a:gd name="connsiteX6" fmla="*/ 297543 w 856343"/>
                <a:gd name="connsiteY6" fmla="*/ 395514 h 436112"/>
                <a:gd name="connsiteX7" fmla="*/ 344714 w 856343"/>
                <a:gd name="connsiteY7" fmla="*/ 431800 h 436112"/>
                <a:gd name="connsiteX8" fmla="*/ 468086 w 856343"/>
                <a:gd name="connsiteY8" fmla="*/ 431800 h 436112"/>
                <a:gd name="connsiteX9" fmla="*/ 537028 w 856343"/>
                <a:gd name="connsiteY9" fmla="*/ 399143 h 436112"/>
                <a:gd name="connsiteX10" fmla="*/ 569686 w 856343"/>
                <a:gd name="connsiteY10" fmla="*/ 333829 h 436112"/>
                <a:gd name="connsiteX11" fmla="*/ 580571 w 856343"/>
                <a:gd name="connsiteY11" fmla="*/ 199572 h 436112"/>
                <a:gd name="connsiteX12" fmla="*/ 605971 w 856343"/>
                <a:gd name="connsiteY12" fmla="*/ 65314 h 436112"/>
                <a:gd name="connsiteX13" fmla="*/ 664028 w 856343"/>
                <a:gd name="connsiteY13" fmla="*/ 10886 h 436112"/>
                <a:gd name="connsiteX14" fmla="*/ 729343 w 856343"/>
                <a:gd name="connsiteY14" fmla="*/ 0 h 436112"/>
                <a:gd name="connsiteX15" fmla="*/ 856343 w 856343"/>
                <a:gd name="connsiteY15" fmla="*/ 0 h 436112"/>
                <a:gd name="connsiteX16" fmla="*/ 849086 w 856343"/>
                <a:gd name="connsiteY16" fmla="*/ 0 h 436112"/>
                <a:gd name="connsiteX0" fmla="*/ 0 w 856343"/>
                <a:gd name="connsiteY0" fmla="*/ 3629 h 436112"/>
                <a:gd name="connsiteX1" fmla="*/ 116114 w 856343"/>
                <a:gd name="connsiteY1" fmla="*/ 3629 h 436112"/>
                <a:gd name="connsiteX2" fmla="*/ 192314 w 856343"/>
                <a:gd name="connsiteY2" fmla="*/ 14514 h 436112"/>
                <a:gd name="connsiteX3" fmla="*/ 232228 w 856343"/>
                <a:gd name="connsiteY3" fmla="*/ 36286 h 436112"/>
                <a:gd name="connsiteX4" fmla="*/ 272143 w 856343"/>
                <a:gd name="connsiteY4" fmla="*/ 90714 h 436112"/>
                <a:gd name="connsiteX5" fmla="*/ 283028 w 856343"/>
                <a:gd name="connsiteY5" fmla="*/ 195943 h 436112"/>
                <a:gd name="connsiteX6" fmla="*/ 297543 w 856343"/>
                <a:gd name="connsiteY6" fmla="*/ 395514 h 436112"/>
                <a:gd name="connsiteX7" fmla="*/ 344714 w 856343"/>
                <a:gd name="connsiteY7" fmla="*/ 431800 h 436112"/>
                <a:gd name="connsiteX8" fmla="*/ 468086 w 856343"/>
                <a:gd name="connsiteY8" fmla="*/ 431800 h 436112"/>
                <a:gd name="connsiteX9" fmla="*/ 537028 w 856343"/>
                <a:gd name="connsiteY9" fmla="*/ 399143 h 436112"/>
                <a:gd name="connsiteX10" fmla="*/ 569686 w 856343"/>
                <a:gd name="connsiteY10" fmla="*/ 333829 h 436112"/>
                <a:gd name="connsiteX11" fmla="*/ 580571 w 856343"/>
                <a:gd name="connsiteY11" fmla="*/ 199572 h 436112"/>
                <a:gd name="connsiteX12" fmla="*/ 605971 w 856343"/>
                <a:gd name="connsiteY12" fmla="*/ 65314 h 436112"/>
                <a:gd name="connsiteX13" fmla="*/ 664028 w 856343"/>
                <a:gd name="connsiteY13" fmla="*/ 10886 h 436112"/>
                <a:gd name="connsiteX14" fmla="*/ 729343 w 856343"/>
                <a:gd name="connsiteY14" fmla="*/ 0 h 436112"/>
                <a:gd name="connsiteX15" fmla="*/ 856343 w 856343"/>
                <a:gd name="connsiteY15" fmla="*/ 0 h 436112"/>
                <a:gd name="connsiteX16" fmla="*/ 849086 w 856343"/>
                <a:gd name="connsiteY16" fmla="*/ 0 h 436112"/>
                <a:gd name="connsiteX0" fmla="*/ 0 w 856343"/>
                <a:gd name="connsiteY0" fmla="*/ 3629 h 436112"/>
                <a:gd name="connsiteX1" fmla="*/ 116114 w 856343"/>
                <a:gd name="connsiteY1" fmla="*/ 3629 h 436112"/>
                <a:gd name="connsiteX2" fmla="*/ 192314 w 856343"/>
                <a:gd name="connsiteY2" fmla="*/ 14514 h 436112"/>
                <a:gd name="connsiteX3" fmla="*/ 232228 w 856343"/>
                <a:gd name="connsiteY3" fmla="*/ 36286 h 436112"/>
                <a:gd name="connsiteX4" fmla="*/ 272143 w 856343"/>
                <a:gd name="connsiteY4" fmla="*/ 90714 h 436112"/>
                <a:gd name="connsiteX5" fmla="*/ 283028 w 856343"/>
                <a:gd name="connsiteY5" fmla="*/ 195943 h 436112"/>
                <a:gd name="connsiteX6" fmla="*/ 297543 w 856343"/>
                <a:gd name="connsiteY6" fmla="*/ 395514 h 436112"/>
                <a:gd name="connsiteX7" fmla="*/ 344714 w 856343"/>
                <a:gd name="connsiteY7" fmla="*/ 431800 h 436112"/>
                <a:gd name="connsiteX8" fmla="*/ 468086 w 856343"/>
                <a:gd name="connsiteY8" fmla="*/ 431800 h 436112"/>
                <a:gd name="connsiteX9" fmla="*/ 537028 w 856343"/>
                <a:gd name="connsiteY9" fmla="*/ 399143 h 436112"/>
                <a:gd name="connsiteX10" fmla="*/ 569686 w 856343"/>
                <a:gd name="connsiteY10" fmla="*/ 333829 h 436112"/>
                <a:gd name="connsiteX11" fmla="*/ 580571 w 856343"/>
                <a:gd name="connsiteY11" fmla="*/ 199572 h 436112"/>
                <a:gd name="connsiteX12" fmla="*/ 605971 w 856343"/>
                <a:gd name="connsiteY12" fmla="*/ 65314 h 436112"/>
                <a:gd name="connsiteX13" fmla="*/ 664028 w 856343"/>
                <a:gd name="connsiteY13" fmla="*/ 10886 h 436112"/>
                <a:gd name="connsiteX14" fmla="*/ 729343 w 856343"/>
                <a:gd name="connsiteY14" fmla="*/ 0 h 436112"/>
                <a:gd name="connsiteX15" fmla="*/ 856343 w 856343"/>
                <a:gd name="connsiteY15" fmla="*/ 0 h 436112"/>
                <a:gd name="connsiteX16" fmla="*/ 849086 w 856343"/>
                <a:gd name="connsiteY16" fmla="*/ 0 h 43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6343" h="436112">
                  <a:moveTo>
                    <a:pt x="0" y="3629"/>
                  </a:moveTo>
                  <a:lnTo>
                    <a:pt x="116114" y="3629"/>
                  </a:lnTo>
                  <a:cubicBezTo>
                    <a:pt x="148166" y="5443"/>
                    <a:pt x="172962" y="9071"/>
                    <a:pt x="192314" y="14514"/>
                  </a:cubicBezTo>
                  <a:cubicBezTo>
                    <a:pt x="211666" y="19957"/>
                    <a:pt x="218923" y="23586"/>
                    <a:pt x="232228" y="36286"/>
                  </a:cubicBezTo>
                  <a:cubicBezTo>
                    <a:pt x="245533" y="48986"/>
                    <a:pt x="263676" y="64105"/>
                    <a:pt x="272143" y="90714"/>
                  </a:cubicBezTo>
                  <a:cubicBezTo>
                    <a:pt x="280610" y="117323"/>
                    <a:pt x="278795" y="145143"/>
                    <a:pt x="283028" y="195943"/>
                  </a:cubicBezTo>
                  <a:cubicBezTo>
                    <a:pt x="287261" y="246743"/>
                    <a:pt x="287262" y="356205"/>
                    <a:pt x="297543" y="395514"/>
                  </a:cubicBezTo>
                  <a:cubicBezTo>
                    <a:pt x="307824" y="434824"/>
                    <a:pt x="316290" y="425752"/>
                    <a:pt x="344714" y="431800"/>
                  </a:cubicBezTo>
                  <a:cubicBezTo>
                    <a:pt x="373138" y="437848"/>
                    <a:pt x="436034" y="437243"/>
                    <a:pt x="468086" y="431800"/>
                  </a:cubicBezTo>
                  <a:cubicBezTo>
                    <a:pt x="500138" y="426357"/>
                    <a:pt x="520095" y="415471"/>
                    <a:pt x="537028" y="399143"/>
                  </a:cubicBezTo>
                  <a:cubicBezTo>
                    <a:pt x="553961" y="382815"/>
                    <a:pt x="562429" y="367091"/>
                    <a:pt x="569686" y="333829"/>
                  </a:cubicBezTo>
                  <a:cubicBezTo>
                    <a:pt x="576943" y="300567"/>
                    <a:pt x="574524" y="244324"/>
                    <a:pt x="580571" y="199572"/>
                  </a:cubicBezTo>
                  <a:cubicBezTo>
                    <a:pt x="586618" y="154820"/>
                    <a:pt x="592062" y="96762"/>
                    <a:pt x="605971" y="65314"/>
                  </a:cubicBezTo>
                  <a:cubicBezTo>
                    <a:pt x="619881" y="33866"/>
                    <a:pt x="643466" y="21772"/>
                    <a:pt x="664028" y="10886"/>
                  </a:cubicBezTo>
                  <a:cubicBezTo>
                    <a:pt x="684590" y="0"/>
                    <a:pt x="697291" y="1814"/>
                    <a:pt x="729343" y="0"/>
                  </a:cubicBezTo>
                  <a:lnTo>
                    <a:pt x="856343" y="0"/>
                  </a:lnTo>
                  <a:lnTo>
                    <a:pt x="849086" y="0"/>
                  </a:lnTo>
                </a:path>
              </a:pathLst>
            </a:custGeom>
            <a:noFill/>
            <a:ln w="190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804856" y="2033844"/>
              <a:ext cx="863912" cy="430732"/>
            </a:xfrm>
            <a:custGeom>
              <a:avLst/>
              <a:gdLst>
                <a:gd name="connsiteX0" fmla="*/ 0 w 863912"/>
                <a:gd name="connsiteY0" fmla="*/ 2805 h 429151"/>
                <a:gd name="connsiteX1" fmla="*/ 98172 w 863912"/>
                <a:gd name="connsiteY1" fmla="*/ 0 h 429151"/>
                <a:gd name="connsiteX2" fmla="*/ 151465 w 863912"/>
                <a:gd name="connsiteY2" fmla="*/ 25244 h 429151"/>
                <a:gd name="connsiteX3" fmla="*/ 215978 w 863912"/>
                <a:gd name="connsiteY3" fmla="*/ 95367 h 429151"/>
                <a:gd name="connsiteX4" fmla="*/ 266466 w 863912"/>
                <a:gd name="connsiteY4" fmla="*/ 185124 h 429151"/>
                <a:gd name="connsiteX5" fmla="*/ 316955 w 863912"/>
                <a:gd name="connsiteY5" fmla="*/ 274881 h 429151"/>
                <a:gd name="connsiteX6" fmla="*/ 367443 w 863912"/>
                <a:gd name="connsiteY6" fmla="*/ 347809 h 429151"/>
                <a:gd name="connsiteX7" fmla="*/ 406712 w 863912"/>
                <a:gd name="connsiteY7" fmla="*/ 417931 h 429151"/>
                <a:gd name="connsiteX8" fmla="*/ 457200 w 863912"/>
                <a:gd name="connsiteY8" fmla="*/ 429151 h 429151"/>
                <a:gd name="connsiteX9" fmla="*/ 502079 w 863912"/>
                <a:gd name="connsiteY9" fmla="*/ 398297 h 429151"/>
                <a:gd name="connsiteX10" fmla="*/ 538543 w 863912"/>
                <a:gd name="connsiteY10" fmla="*/ 333784 h 429151"/>
                <a:gd name="connsiteX11" fmla="*/ 583421 w 863912"/>
                <a:gd name="connsiteY11" fmla="*/ 277686 h 429151"/>
                <a:gd name="connsiteX12" fmla="*/ 614275 w 863912"/>
                <a:gd name="connsiteY12" fmla="*/ 204758 h 429151"/>
                <a:gd name="connsiteX13" fmla="*/ 642324 w 863912"/>
                <a:gd name="connsiteY13" fmla="*/ 129026 h 429151"/>
                <a:gd name="connsiteX14" fmla="*/ 673178 w 863912"/>
                <a:gd name="connsiteY14" fmla="*/ 89757 h 429151"/>
                <a:gd name="connsiteX15" fmla="*/ 709642 w 863912"/>
                <a:gd name="connsiteY15" fmla="*/ 36464 h 429151"/>
                <a:gd name="connsiteX16" fmla="*/ 796594 w 863912"/>
                <a:gd name="connsiteY16" fmla="*/ 22439 h 429151"/>
                <a:gd name="connsiteX17" fmla="*/ 863912 w 863912"/>
                <a:gd name="connsiteY17" fmla="*/ 5610 h 429151"/>
                <a:gd name="connsiteX0" fmla="*/ 0 w 863912"/>
                <a:gd name="connsiteY0" fmla="*/ 2805 h 429151"/>
                <a:gd name="connsiteX1" fmla="*/ 98172 w 863912"/>
                <a:gd name="connsiteY1" fmla="*/ 0 h 429151"/>
                <a:gd name="connsiteX2" fmla="*/ 151465 w 863912"/>
                <a:gd name="connsiteY2" fmla="*/ 25244 h 429151"/>
                <a:gd name="connsiteX3" fmla="*/ 215978 w 863912"/>
                <a:gd name="connsiteY3" fmla="*/ 95367 h 429151"/>
                <a:gd name="connsiteX4" fmla="*/ 266466 w 863912"/>
                <a:gd name="connsiteY4" fmla="*/ 185124 h 429151"/>
                <a:gd name="connsiteX5" fmla="*/ 316955 w 863912"/>
                <a:gd name="connsiteY5" fmla="*/ 274881 h 429151"/>
                <a:gd name="connsiteX6" fmla="*/ 367443 w 863912"/>
                <a:gd name="connsiteY6" fmla="*/ 347809 h 429151"/>
                <a:gd name="connsiteX7" fmla="*/ 406712 w 863912"/>
                <a:gd name="connsiteY7" fmla="*/ 417931 h 429151"/>
                <a:gd name="connsiteX8" fmla="*/ 457200 w 863912"/>
                <a:gd name="connsiteY8" fmla="*/ 429151 h 429151"/>
                <a:gd name="connsiteX9" fmla="*/ 502079 w 863912"/>
                <a:gd name="connsiteY9" fmla="*/ 398297 h 429151"/>
                <a:gd name="connsiteX10" fmla="*/ 538543 w 863912"/>
                <a:gd name="connsiteY10" fmla="*/ 333784 h 429151"/>
                <a:gd name="connsiteX11" fmla="*/ 583421 w 863912"/>
                <a:gd name="connsiteY11" fmla="*/ 277686 h 429151"/>
                <a:gd name="connsiteX12" fmla="*/ 614275 w 863912"/>
                <a:gd name="connsiteY12" fmla="*/ 204758 h 429151"/>
                <a:gd name="connsiteX13" fmla="*/ 642324 w 863912"/>
                <a:gd name="connsiteY13" fmla="*/ 129026 h 429151"/>
                <a:gd name="connsiteX14" fmla="*/ 673178 w 863912"/>
                <a:gd name="connsiteY14" fmla="*/ 89757 h 429151"/>
                <a:gd name="connsiteX15" fmla="*/ 709642 w 863912"/>
                <a:gd name="connsiteY15" fmla="*/ 36464 h 429151"/>
                <a:gd name="connsiteX16" fmla="*/ 796594 w 863912"/>
                <a:gd name="connsiteY16" fmla="*/ 22439 h 429151"/>
                <a:gd name="connsiteX17" fmla="*/ 863912 w 863912"/>
                <a:gd name="connsiteY17" fmla="*/ 5610 h 429151"/>
                <a:gd name="connsiteX0" fmla="*/ 0 w 863912"/>
                <a:gd name="connsiteY0" fmla="*/ 2805 h 429151"/>
                <a:gd name="connsiteX1" fmla="*/ 98172 w 863912"/>
                <a:gd name="connsiteY1" fmla="*/ 0 h 429151"/>
                <a:gd name="connsiteX2" fmla="*/ 151465 w 863912"/>
                <a:gd name="connsiteY2" fmla="*/ 25244 h 429151"/>
                <a:gd name="connsiteX3" fmla="*/ 215978 w 863912"/>
                <a:gd name="connsiteY3" fmla="*/ 95367 h 429151"/>
                <a:gd name="connsiteX4" fmla="*/ 266466 w 863912"/>
                <a:gd name="connsiteY4" fmla="*/ 185124 h 429151"/>
                <a:gd name="connsiteX5" fmla="*/ 316955 w 863912"/>
                <a:gd name="connsiteY5" fmla="*/ 274881 h 429151"/>
                <a:gd name="connsiteX6" fmla="*/ 367443 w 863912"/>
                <a:gd name="connsiteY6" fmla="*/ 347809 h 429151"/>
                <a:gd name="connsiteX7" fmla="*/ 406712 w 863912"/>
                <a:gd name="connsiteY7" fmla="*/ 417931 h 429151"/>
                <a:gd name="connsiteX8" fmla="*/ 457200 w 863912"/>
                <a:gd name="connsiteY8" fmla="*/ 429151 h 429151"/>
                <a:gd name="connsiteX9" fmla="*/ 502079 w 863912"/>
                <a:gd name="connsiteY9" fmla="*/ 398297 h 429151"/>
                <a:gd name="connsiteX10" fmla="*/ 538543 w 863912"/>
                <a:gd name="connsiteY10" fmla="*/ 333784 h 429151"/>
                <a:gd name="connsiteX11" fmla="*/ 583421 w 863912"/>
                <a:gd name="connsiteY11" fmla="*/ 277686 h 429151"/>
                <a:gd name="connsiteX12" fmla="*/ 614275 w 863912"/>
                <a:gd name="connsiteY12" fmla="*/ 204758 h 429151"/>
                <a:gd name="connsiteX13" fmla="*/ 642324 w 863912"/>
                <a:gd name="connsiteY13" fmla="*/ 129026 h 429151"/>
                <a:gd name="connsiteX14" fmla="*/ 673178 w 863912"/>
                <a:gd name="connsiteY14" fmla="*/ 89757 h 429151"/>
                <a:gd name="connsiteX15" fmla="*/ 709642 w 863912"/>
                <a:gd name="connsiteY15" fmla="*/ 36464 h 429151"/>
                <a:gd name="connsiteX16" fmla="*/ 796594 w 863912"/>
                <a:gd name="connsiteY16" fmla="*/ 22439 h 429151"/>
                <a:gd name="connsiteX17" fmla="*/ 863912 w 863912"/>
                <a:gd name="connsiteY17" fmla="*/ 5610 h 429151"/>
                <a:gd name="connsiteX0" fmla="*/ 0 w 863912"/>
                <a:gd name="connsiteY0" fmla="*/ 2805 h 429151"/>
                <a:gd name="connsiteX1" fmla="*/ 98172 w 863912"/>
                <a:gd name="connsiteY1" fmla="*/ 0 h 429151"/>
                <a:gd name="connsiteX2" fmla="*/ 151465 w 863912"/>
                <a:gd name="connsiteY2" fmla="*/ 25244 h 429151"/>
                <a:gd name="connsiteX3" fmla="*/ 215978 w 863912"/>
                <a:gd name="connsiteY3" fmla="*/ 95367 h 429151"/>
                <a:gd name="connsiteX4" fmla="*/ 266466 w 863912"/>
                <a:gd name="connsiteY4" fmla="*/ 185124 h 429151"/>
                <a:gd name="connsiteX5" fmla="*/ 316955 w 863912"/>
                <a:gd name="connsiteY5" fmla="*/ 274881 h 429151"/>
                <a:gd name="connsiteX6" fmla="*/ 367443 w 863912"/>
                <a:gd name="connsiteY6" fmla="*/ 347809 h 429151"/>
                <a:gd name="connsiteX7" fmla="*/ 406712 w 863912"/>
                <a:gd name="connsiteY7" fmla="*/ 417931 h 429151"/>
                <a:gd name="connsiteX8" fmla="*/ 457200 w 863912"/>
                <a:gd name="connsiteY8" fmla="*/ 429151 h 429151"/>
                <a:gd name="connsiteX9" fmla="*/ 502079 w 863912"/>
                <a:gd name="connsiteY9" fmla="*/ 398297 h 429151"/>
                <a:gd name="connsiteX10" fmla="*/ 538543 w 863912"/>
                <a:gd name="connsiteY10" fmla="*/ 333784 h 429151"/>
                <a:gd name="connsiteX11" fmla="*/ 583421 w 863912"/>
                <a:gd name="connsiteY11" fmla="*/ 277686 h 429151"/>
                <a:gd name="connsiteX12" fmla="*/ 614275 w 863912"/>
                <a:gd name="connsiteY12" fmla="*/ 204758 h 429151"/>
                <a:gd name="connsiteX13" fmla="*/ 642324 w 863912"/>
                <a:gd name="connsiteY13" fmla="*/ 129026 h 429151"/>
                <a:gd name="connsiteX14" fmla="*/ 673178 w 863912"/>
                <a:gd name="connsiteY14" fmla="*/ 89757 h 429151"/>
                <a:gd name="connsiteX15" fmla="*/ 709642 w 863912"/>
                <a:gd name="connsiteY15" fmla="*/ 36464 h 429151"/>
                <a:gd name="connsiteX16" fmla="*/ 796594 w 863912"/>
                <a:gd name="connsiteY16" fmla="*/ 22439 h 429151"/>
                <a:gd name="connsiteX17" fmla="*/ 863912 w 863912"/>
                <a:gd name="connsiteY17" fmla="*/ 5610 h 429151"/>
                <a:gd name="connsiteX0" fmla="*/ 0 w 863912"/>
                <a:gd name="connsiteY0" fmla="*/ 2805 h 429151"/>
                <a:gd name="connsiteX1" fmla="*/ 98172 w 863912"/>
                <a:gd name="connsiteY1" fmla="*/ 0 h 429151"/>
                <a:gd name="connsiteX2" fmla="*/ 151465 w 863912"/>
                <a:gd name="connsiteY2" fmla="*/ 25244 h 429151"/>
                <a:gd name="connsiteX3" fmla="*/ 215978 w 863912"/>
                <a:gd name="connsiteY3" fmla="*/ 95367 h 429151"/>
                <a:gd name="connsiteX4" fmla="*/ 266466 w 863912"/>
                <a:gd name="connsiteY4" fmla="*/ 185124 h 429151"/>
                <a:gd name="connsiteX5" fmla="*/ 316955 w 863912"/>
                <a:gd name="connsiteY5" fmla="*/ 274881 h 429151"/>
                <a:gd name="connsiteX6" fmla="*/ 367443 w 863912"/>
                <a:gd name="connsiteY6" fmla="*/ 347809 h 429151"/>
                <a:gd name="connsiteX7" fmla="*/ 406712 w 863912"/>
                <a:gd name="connsiteY7" fmla="*/ 417931 h 429151"/>
                <a:gd name="connsiteX8" fmla="*/ 457200 w 863912"/>
                <a:gd name="connsiteY8" fmla="*/ 429151 h 429151"/>
                <a:gd name="connsiteX9" fmla="*/ 502079 w 863912"/>
                <a:gd name="connsiteY9" fmla="*/ 398297 h 429151"/>
                <a:gd name="connsiteX10" fmla="*/ 538543 w 863912"/>
                <a:gd name="connsiteY10" fmla="*/ 333784 h 429151"/>
                <a:gd name="connsiteX11" fmla="*/ 583421 w 863912"/>
                <a:gd name="connsiteY11" fmla="*/ 277686 h 429151"/>
                <a:gd name="connsiteX12" fmla="*/ 614275 w 863912"/>
                <a:gd name="connsiteY12" fmla="*/ 204758 h 429151"/>
                <a:gd name="connsiteX13" fmla="*/ 642324 w 863912"/>
                <a:gd name="connsiteY13" fmla="*/ 129026 h 429151"/>
                <a:gd name="connsiteX14" fmla="*/ 673178 w 863912"/>
                <a:gd name="connsiteY14" fmla="*/ 89757 h 429151"/>
                <a:gd name="connsiteX15" fmla="*/ 709642 w 863912"/>
                <a:gd name="connsiteY15" fmla="*/ 36464 h 429151"/>
                <a:gd name="connsiteX16" fmla="*/ 796594 w 863912"/>
                <a:gd name="connsiteY16" fmla="*/ 22439 h 429151"/>
                <a:gd name="connsiteX17" fmla="*/ 863912 w 863912"/>
                <a:gd name="connsiteY17" fmla="*/ 5610 h 429151"/>
                <a:gd name="connsiteX0" fmla="*/ 0 w 863912"/>
                <a:gd name="connsiteY0" fmla="*/ 2805 h 429151"/>
                <a:gd name="connsiteX1" fmla="*/ 98172 w 863912"/>
                <a:gd name="connsiteY1" fmla="*/ 0 h 429151"/>
                <a:gd name="connsiteX2" fmla="*/ 151465 w 863912"/>
                <a:gd name="connsiteY2" fmla="*/ 25244 h 429151"/>
                <a:gd name="connsiteX3" fmla="*/ 215978 w 863912"/>
                <a:gd name="connsiteY3" fmla="*/ 95367 h 429151"/>
                <a:gd name="connsiteX4" fmla="*/ 266466 w 863912"/>
                <a:gd name="connsiteY4" fmla="*/ 185124 h 429151"/>
                <a:gd name="connsiteX5" fmla="*/ 316955 w 863912"/>
                <a:gd name="connsiteY5" fmla="*/ 274881 h 429151"/>
                <a:gd name="connsiteX6" fmla="*/ 367443 w 863912"/>
                <a:gd name="connsiteY6" fmla="*/ 347809 h 429151"/>
                <a:gd name="connsiteX7" fmla="*/ 406712 w 863912"/>
                <a:gd name="connsiteY7" fmla="*/ 417931 h 429151"/>
                <a:gd name="connsiteX8" fmla="*/ 457200 w 863912"/>
                <a:gd name="connsiteY8" fmla="*/ 429151 h 429151"/>
                <a:gd name="connsiteX9" fmla="*/ 502079 w 863912"/>
                <a:gd name="connsiteY9" fmla="*/ 398297 h 429151"/>
                <a:gd name="connsiteX10" fmla="*/ 538543 w 863912"/>
                <a:gd name="connsiteY10" fmla="*/ 333784 h 429151"/>
                <a:gd name="connsiteX11" fmla="*/ 583421 w 863912"/>
                <a:gd name="connsiteY11" fmla="*/ 277686 h 429151"/>
                <a:gd name="connsiteX12" fmla="*/ 614275 w 863912"/>
                <a:gd name="connsiteY12" fmla="*/ 204758 h 429151"/>
                <a:gd name="connsiteX13" fmla="*/ 642324 w 863912"/>
                <a:gd name="connsiteY13" fmla="*/ 129026 h 429151"/>
                <a:gd name="connsiteX14" fmla="*/ 673178 w 863912"/>
                <a:gd name="connsiteY14" fmla="*/ 89757 h 429151"/>
                <a:gd name="connsiteX15" fmla="*/ 709642 w 863912"/>
                <a:gd name="connsiteY15" fmla="*/ 36464 h 429151"/>
                <a:gd name="connsiteX16" fmla="*/ 796594 w 863912"/>
                <a:gd name="connsiteY16" fmla="*/ 22439 h 429151"/>
                <a:gd name="connsiteX17" fmla="*/ 863912 w 863912"/>
                <a:gd name="connsiteY17" fmla="*/ 5610 h 429151"/>
                <a:gd name="connsiteX0" fmla="*/ 0 w 863912"/>
                <a:gd name="connsiteY0" fmla="*/ 2805 h 429151"/>
                <a:gd name="connsiteX1" fmla="*/ 98172 w 863912"/>
                <a:gd name="connsiteY1" fmla="*/ 0 h 429151"/>
                <a:gd name="connsiteX2" fmla="*/ 151465 w 863912"/>
                <a:gd name="connsiteY2" fmla="*/ 25244 h 429151"/>
                <a:gd name="connsiteX3" fmla="*/ 215978 w 863912"/>
                <a:gd name="connsiteY3" fmla="*/ 95367 h 429151"/>
                <a:gd name="connsiteX4" fmla="*/ 266466 w 863912"/>
                <a:gd name="connsiteY4" fmla="*/ 185124 h 429151"/>
                <a:gd name="connsiteX5" fmla="*/ 316955 w 863912"/>
                <a:gd name="connsiteY5" fmla="*/ 274881 h 429151"/>
                <a:gd name="connsiteX6" fmla="*/ 367443 w 863912"/>
                <a:gd name="connsiteY6" fmla="*/ 347809 h 429151"/>
                <a:gd name="connsiteX7" fmla="*/ 406712 w 863912"/>
                <a:gd name="connsiteY7" fmla="*/ 417931 h 429151"/>
                <a:gd name="connsiteX8" fmla="*/ 457200 w 863912"/>
                <a:gd name="connsiteY8" fmla="*/ 429151 h 429151"/>
                <a:gd name="connsiteX9" fmla="*/ 502079 w 863912"/>
                <a:gd name="connsiteY9" fmla="*/ 398297 h 429151"/>
                <a:gd name="connsiteX10" fmla="*/ 538543 w 863912"/>
                <a:gd name="connsiteY10" fmla="*/ 333784 h 429151"/>
                <a:gd name="connsiteX11" fmla="*/ 583421 w 863912"/>
                <a:gd name="connsiteY11" fmla="*/ 277686 h 429151"/>
                <a:gd name="connsiteX12" fmla="*/ 614275 w 863912"/>
                <a:gd name="connsiteY12" fmla="*/ 204758 h 429151"/>
                <a:gd name="connsiteX13" fmla="*/ 642324 w 863912"/>
                <a:gd name="connsiteY13" fmla="*/ 129026 h 429151"/>
                <a:gd name="connsiteX14" fmla="*/ 673178 w 863912"/>
                <a:gd name="connsiteY14" fmla="*/ 89757 h 429151"/>
                <a:gd name="connsiteX15" fmla="*/ 709642 w 863912"/>
                <a:gd name="connsiteY15" fmla="*/ 36464 h 429151"/>
                <a:gd name="connsiteX16" fmla="*/ 796594 w 863912"/>
                <a:gd name="connsiteY16" fmla="*/ 22439 h 429151"/>
                <a:gd name="connsiteX17" fmla="*/ 863912 w 863912"/>
                <a:gd name="connsiteY17" fmla="*/ 5610 h 429151"/>
                <a:gd name="connsiteX0" fmla="*/ 0 w 863912"/>
                <a:gd name="connsiteY0" fmla="*/ 2805 h 430732"/>
                <a:gd name="connsiteX1" fmla="*/ 98172 w 863912"/>
                <a:gd name="connsiteY1" fmla="*/ 0 h 430732"/>
                <a:gd name="connsiteX2" fmla="*/ 151465 w 863912"/>
                <a:gd name="connsiteY2" fmla="*/ 25244 h 430732"/>
                <a:gd name="connsiteX3" fmla="*/ 215978 w 863912"/>
                <a:gd name="connsiteY3" fmla="*/ 95367 h 430732"/>
                <a:gd name="connsiteX4" fmla="*/ 266466 w 863912"/>
                <a:gd name="connsiteY4" fmla="*/ 185124 h 430732"/>
                <a:gd name="connsiteX5" fmla="*/ 316955 w 863912"/>
                <a:gd name="connsiteY5" fmla="*/ 274881 h 430732"/>
                <a:gd name="connsiteX6" fmla="*/ 367443 w 863912"/>
                <a:gd name="connsiteY6" fmla="*/ 347809 h 430732"/>
                <a:gd name="connsiteX7" fmla="*/ 406712 w 863912"/>
                <a:gd name="connsiteY7" fmla="*/ 417931 h 430732"/>
                <a:gd name="connsiteX8" fmla="*/ 457200 w 863912"/>
                <a:gd name="connsiteY8" fmla="*/ 429151 h 430732"/>
                <a:gd name="connsiteX9" fmla="*/ 502079 w 863912"/>
                <a:gd name="connsiteY9" fmla="*/ 398297 h 430732"/>
                <a:gd name="connsiteX10" fmla="*/ 538543 w 863912"/>
                <a:gd name="connsiteY10" fmla="*/ 333784 h 430732"/>
                <a:gd name="connsiteX11" fmla="*/ 583421 w 863912"/>
                <a:gd name="connsiteY11" fmla="*/ 277686 h 430732"/>
                <a:gd name="connsiteX12" fmla="*/ 614275 w 863912"/>
                <a:gd name="connsiteY12" fmla="*/ 204758 h 430732"/>
                <a:gd name="connsiteX13" fmla="*/ 642324 w 863912"/>
                <a:gd name="connsiteY13" fmla="*/ 129026 h 430732"/>
                <a:gd name="connsiteX14" fmla="*/ 673178 w 863912"/>
                <a:gd name="connsiteY14" fmla="*/ 89757 h 430732"/>
                <a:gd name="connsiteX15" fmla="*/ 709642 w 863912"/>
                <a:gd name="connsiteY15" fmla="*/ 36464 h 430732"/>
                <a:gd name="connsiteX16" fmla="*/ 796594 w 863912"/>
                <a:gd name="connsiteY16" fmla="*/ 22439 h 430732"/>
                <a:gd name="connsiteX17" fmla="*/ 863912 w 863912"/>
                <a:gd name="connsiteY17" fmla="*/ 5610 h 430732"/>
                <a:gd name="connsiteX0" fmla="*/ 0 w 863912"/>
                <a:gd name="connsiteY0" fmla="*/ 2805 h 430732"/>
                <a:gd name="connsiteX1" fmla="*/ 98172 w 863912"/>
                <a:gd name="connsiteY1" fmla="*/ 0 h 430732"/>
                <a:gd name="connsiteX2" fmla="*/ 151465 w 863912"/>
                <a:gd name="connsiteY2" fmla="*/ 25244 h 430732"/>
                <a:gd name="connsiteX3" fmla="*/ 215978 w 863912"/>
                <a:gd name="connsiteY3" fmla="*/ 95367 h 430732"/>
                <a:gd name="connsiteX4" fmla="*/ 266466 w 863912"/>
                <a:gd name="connsiteY4" fmla="*/ 185124 h 430732"/>
                <a:gd name="connsiteX5" fmla="*/ 316955 w 863912"/>
                <a:gd name="connsiteY5" fmla="*/ 274881 h 430732"/>
                <a:gd name="connsiteX6" fmla="*/ 367443 w 863912"/>
                <a:gd name="connsiteY6" fmla="*/ 347809 h 430732"/>
                <a:gd name="connsiteX7" fmla="*/ 406712 w 863912"/>
                <a:gd name="connsiteY7" fmla="*/ 417931 h 430732"/>
                <a:gd name="connsiteX8" fmla="*/ 457200 w 863912"/>
                <a:gd name="connsiteY8" fmla="*/ 429151 h 430732"/>
                <a:gd name="connsiteX9" fmla="*/ 502079 w 863912"/>
                <a:gd name="connsiteY9" fmla="*/ 398297 h 430732"/>
                <a:gd name="connsiteX10" fmla="*/ 538543 w 863912"/>
                <a:gd name="connsiteY10" fmla="*/ 333784 h 430732"/>
                <a:gd name="connsiteX11" fmla="*/ 583421 w 863912"/>
                <a:gd name="connsiteY11" fmla="*/ 277686 h 430732"/>
                <a:gd name="connsiteX12" fmla="*/ 614275 w 863912"/>
                <a:gd name="connsiteY12" fmla="*/ 204758 h 430732"/>
                <a:gd name="connsiteX13" fmla="*/ 642324 w 863912"/>
                <a:gd name="connsiteY13" fmla="*/ 129026 h 430732"/>
                <a:gd name="connsiteX14" fmla="*/ 673178 w 863912"/>
                <a:gd name="connsiteY14" fmla="*/ 89757 h 430732"/>
                <a:gd name="connsiteX15" fmla="*/ 709642 w 863912"/>
                <a:gd name="connsiteY15" fmla="*/ 36464 h 430732"/>
                <a:gd name="connsiteX16" fmla="*/ 796594 w 863912"/>
                <a:gd name="connsiteY16" fmla="*/ 22439 h 430732"/>
                <a:gd name="connsiteX17" fmla="*/ 863912 w 863912"/>
                <a:gd name="connsiteY17" fmla="*/ 5610 h 430732"/>
                <a:gd name="connsiteX0" fmla="*/ 0 w 863912"/>
                <a:gd name="connsiteY0" fmla="*/ 2805 h 430732"/>
                <a:gd name="connsiteX1" fmla="*/ 98172 w 863912"/>
                <a:gd name="connsiteY1" fmla="*/ 0 h 430732"/>
                <a:gd name="connsiteX2" fmla="*/ 151465 w 863912"/>
                <a:gd name="connsiteY2" fmla="*/ 25244 h 430732"/>
                <a:gd name="connsiteX3" fmla="*/ 215978 w 863912"/>
                <a:gd name="connsiteY3" fmla="*/ 95367 h 430732"/>
                <a:gd name="connsiteX4" fmla="*/ 266466 w 863912"/>
                <a:gd name="connsiteY4" fmla="*/ 185124 h 430732"/>
                <a:gd name="connsiteX5" fmla="*/ 316955 w 863912"/>
                <a:gd name="connsiteY5" fmla="*/ 274881 h 430732"/>
                <a:gd name="connsiteX6" fmla="*/ 367443 w 863912"/>
                <a:gd name="connsiteY6" fmla="*/ 347809 h 430732"/>
                <a:gd name="connsiteX7" fmla="*/ 406712 w 863912"/>
                <a:gd name="connsiteY7" fmla="*/ 417931 h 430732"/>
                <a:gd name="connsiteX8" fmla="*/ 457200 w 863912"/>
                <a:gd name="connsiteY8" fmla="*/ 429151 h 430732"/>
                <a:gd name="connsiteX9" fmla="*/ 502079 w 863912"/>
                <a:gd name="connsiteY9" fmla="*/ 398297 h 430732"/>
                <a:gd name="connsiteX10" fmla="*/ 538543 w 863912"/>
                <a:gd name="connsiteY10" fmla="*/ 333784 h 430732"/>
                <a:gd name="connsiteX11" fmla="*/ 583421 w 863912"/>
                <a:gd name="connsiteY11" fmla="*/ 277686 h 430732"/>
                <a:gd name="connsiteX12" fmla="*/ 614275 w 863912"/>
                <a:gd name="connsiteY12" fmla="*/ 204758 h 430732"/>
                <a:gd name="connsiteX13" fmla="*/ 642324 w 863912"/>
                <a:gd name="connsiteY13" fmla="*/ 129026 h 430732"/>
                <a:gd name="connsiteX14" fmla="*/ 673178 w 863912"/>
                <a:gd name="connsiteY14" fmla="*/ 89757 h 430732"/>
                <a:gd name="connsiteX15" fmla="*/ 709642 w 863912"/>
                <a:gd name="connsiteY15" fmla="*/ 36464 h 430732"/>
                <a:gd name="connsiteX16" fmla="*/ 796594 w 863912"/>
                <a:gd name="connsiteY16" fmla="*/ 22439 h 430732"/>
                <a:gd name="connsiteX17" fmla="*/ 863912 w 863912"/>
                <a:gd name="connsiteY17" fmla="*/ 5610 h 430732"/>
                <a:gd name="connsiteX0" fmla="*/ 0 w 863912"/>
                <a:gd name="connsiteY0" fmla="*/ 2805 h 430732"/>
                <a:gd name="connsiteX1" fmla="*/ 98172 w 863912"/>
                <a:gd name="connsiteY1" fmla="*/ 0 h 430732"/>
                <a:gd name="connsiteX2" fmla="*/ 151465 w 863912"/>
                <a:gd name="connsiteY2" fmla="*/ 25244 h 430732"/>
                <a:gd name="connsiteX3" fmla="*/ 215978 w 863912"/>
                <a:gd name="connsiteY3" fmla="*/ 95367 h 430732"/>
                <a:gd name="connsiteX4" fmla="*/ 266466 w 863912"/>
                <a:gd name="connsiteY4" fmla="*/ 185124 h 430732"/>
                <a:gd name="connsiteX5" fmla="*/ 316955 w 863912"/>
                <a:gd name="connsiteY5" fmla="*/ 274881 h 430732"/>
                <a:gd name="connsiteX6" fmla="*/ 367443 w 863912"/>
                <a:gd name="connsiteY6" fmla="*/ 347809 h 430732"/>
                <a:gd name="connsiteX7" fmla="*/ 406712 w 863912"/>
                <a:gd name="connsiteY7" fmla="*/ 417931 h 430732"/>
                <a:gd name="connsiteX8" fmla="*/ 457200 w 863912"/>
                <a:gd name="connsiteY8" fmla="*/ 429151 h 430732"/>
                <a:gd name="connsiteX9" fmla="*/ 502079 w 863912"/>
                <a:gd name="connsiteY9" fmla="*/ 398297 h 430732"/>
                <a:gd name="connsiteX10" fmla="*/ 538543 w 863912"/>
                <a:gd name="connsiteY10" fmla="*/ 333784 h 430732"/>
                <a:gd name="connsiteX11" fmla="*/ 583421 w 863912"/>
                <a:gd name="connsiteY11" fmla="*/ 277686 h 430732"/>
                <a:gd name="connsiteX12" fmla="*/ 614275 w 863912"/>
                <a:gd name="connsiteY12" fmla="*/ 204758 h 430732"/>
                <a:gd name="connsiteX13" fmla="*/ 642324 w 863912"/>
                <a:gd name="connsiteY13" fmla="*/ 129026 h 430732"/>
                <a:gd name="connsiteX14" fmla="*/ 673178 w 863912"/>
                <a:gd name="connsiteY14" fmla="*/ 89757 h 430732"/>
                <a:gd name="connsiteX15" fmla="*/ 709642 w 863912"/>
                <a:gd name="connsiteY15" fmla="*/ 36464 h 430732"/>
                <a:gd name="connsiteX16" fmla="*/ 796594 w 863912"/>
                <a:gd name="connsiteY16" fmla="*/ 22439 h 430732"/>
                <a:gd name="connsiteX17" fmla="*/ 863912 w 863912"/>
                <a:gd name="connsiteY17" fmla="*/ 5610 h 430732"/>
                <a:gd name="connsiteX0" fmla="*/ 0 w 863912"/>
                <a:gd name="connsiteY0" fmla="*/ 2805 h 430732"/>
                <a:gd name="connsiteX1" fmla="*/ 98172 w 863912"/>
                <a:gd name="connsiteY1" fmla="*/ 0 h 430732"/>
                <a:gd name="connsiteX2" fmla="*/ 151465 w 863912"/>
                <a:gd name="connsiteY2" fmla="*/ 25244 h 430732"/>
                <a:gd name="connsiteX3" fmla="*/ 215978 w 863912"/>
                <a:gd name="connsiteY3" fmla="*/ 95367 h 430732"/>
                <a:gd name="connsiteX4" fmla="*/ 266466 w 863912"/>
                <a:gd name="connsiteY4" fmla="*/ 185124 h 430732"/>
                <a:gd name="connsiteX5" fmla="*/ 316955 w 863912"/>
                <a:gd name="connsiteY5" fmla="*/ 274881 h 430732"/>
                <a:gd name="connsiteX6" fmla="*/ 367443 w 863912"/>
                <a:gd name="connsiteY6" fmla="*/ 347809 h 430732"/>
                <a:gd name="connsiteX7" fmla="*/ 406712 w 863912"/>
                <a:gd name="connsiteY7" fmla="*/ 417931 h 430732"/>
                <a:gd name="connsiteX8" fmla="*/ 457200 w 863912"/>
                <a:gd name="connsiteY8" fmla="*/ 429151 h 430732"/>
                <a:gd name="connsiteX9" fmla="*/ 502079 w 863912"/>
                <a:gd name="connsiteY9" fmla="*/ 398297 h 430732"/>
                <a:gd name="connsiteX10" fmla="*/ 538543 w 863912"/>
                <a:gd name="connsiteY10" fmla="*/ 333784 h 430732"/>
                <a:gd name="connsiteX11" fmla="*/ 583421 w 863912"/>
                <a:gd name="connsiteY11" fmla="*/ 277686 h 430732"/>
                <a:gd name="connsiteX12" fmla="*/ 614275 w 863912"/>
                <a:gd name="connsiteY12" fmla="*/ 204758 h 430732"/>
                <a:gd name="connsiteX13" fmla="*/ 642324 w 863912"/>
                <a:gd name="connsiteY13" fmla="*/ 129026 h 430732"/>
                <a:gd name="connsiteX14" fmla="*/ 673178 w 863912"/>
                <a:gd name="connsiteY14" fmla="*/ 89757 h 430732"/>
                <a:gd name="connsiteX15" fmla="*/ 709642 w 863912"/>
                <a:gd name="connsiteY15" fmla="*/ 36464 h 430732"/>
                <a:gd name="connsiteX16" fmla="*/ 796594 w 863912"/>
                <a:gd name="connsiteY16" fmla="*/ 22439 h 430732"/>
                <a:gd name="connsiteX17" fmla="*/ 863912 w 863912"/>
                <a:gd name="connsiteY17" fmla="*/ 5610 h 430732"/>
                <a:gd name="connsiteX0" fmla="*/ 0 w 863912"/>
                <a:gd name="connsiteY0" fmla="*/ 2805 h 430732"/>
                <a:gd name="connsiteX1" fmla="*/ 98172 w 863912"/>
                <a:gd name="connsiteY1" fmla="*/ 0 h 430732"/>
                <a:gd name="connsiteX2" fmla="*/ 151465 w 863912"/>
                <a:gd name="connsiteY2" fmla="*/ 25244 h 430732"/>
                <a:gd name="connsiteX3" fmla="*/ 215978 w 863912"/>
                <a:gd name="connsiteY3" fmla="*/ 95367 h 430732"/>
                <a:gd name="connsiteX4" fmla="*/ 266466 w 863912"/>
                <a:gd name="connsiteY4" fmla="*/ 185124 h 430732"/>
                <a:gd name="connsiteX5" fmla="*/ 316955 w 863912"/>
                <a:gd name="connsiteY5" fmla="*/ 274881 h 430732"/>
                <a:gd name="connsiteX6" fmla="*/ 367443 w 863912"/>
                <a:gd name="connsiteY6" fmla="*/ 347809 h 430732"/>
                <a:gd name="connsiteX7" fmla="*/ 406712 w 863912"/>
                <a:gd name="connsiteY7" fmla="*/ 417931 h 430732"/>
                <a:gd name="connsiteX8" fmla="*/ 457200 w 863912"/>
                <a:gd name="connsiteY8" fmla="*/ 429151 h 430732"/>
                <a:gd name="connsiteX9" fmla="*/ 502079 w 863912"/>
                <a:gd name="connsiteY9" fmla="*/ 398297 h 430732"/>
                <a:gd name="connsiteX10" fmla="*/ 538543 w 863912"/>
                <a:gd name="connsiteY10" fmla="*/ 333784 h 430732"/>
                <a:gd name="connsiteX11" fmla="*/ 583421 w 863912"/>
                <a:gd name="connsiteY11" fmla="*/ 277686 h 430732"/>
                <a:gd name="connsiteX12" fmla="*/ 614275 w 863912"/>
                <a:gd name="connsiteY12" fmla="*/ 204758 h 430732"/>
                <a:gd name="connsiteX13" fmla="*/ 642324 w 863912"/>
                <a:gd name="connsiteY13" fmla="*/ 129026 h 430732"/>
                <a:gd name="connsiteX14" fmla="*/ 673178 w 863912"/>
                <a:gd name="connsiteY14" fmla="*/ 89757 h 430732"/>
                <a:gd name="connsiteX15" fmla="*/ 709642 w 863912"/>
                <a:gd name="connsiteY15" fmla="*/ 36464 h 430732"/>
                <a:gd name="connsiteX16" fmla="*/ 796594 w 863912"/>
                <a:gd name="connsiteY16" fmla="*/ 22439 h 430732"/>
                <a:gd name="connsiteX17" fmla="*/ 863912 w 863912"/>
                <a:gd name="connsiteY17" fmla="*/ 5610 h 430732"/>
                <a:gd name="connsiteX0" fmla="*/ 0 w 863912"/>
                <a:gd name="connsiteY0" fmla="*/ 2805 h 430732"/>
                <a:gd name="connsiteX1" fmla="*/ 98172 w 863912"/>
                <a:gd name="connsiteY1" fmla="*/ 0 h 430732"/>
                <a:gd name="connsiteX2" fmla="*/ 151465 w 863912"/>
                <a:gd name="connsiteY2" fmla="*/ 25244 h 430732"/>
                <a:gd name="connsiteX3" fmla="*/ 215978 w 863912"/>
                <a:gd name="connsiteY3" fmla="*/ 95367 h 430732"/>
                <a:gd name="connsiteX4" fmla="*/ 266466 w 863912"/>
                <a:gd name="connsiteY4" fmla="*/ 185124 h 430732"/>
                <a:gd name="connsiteX5" fmla="*/ 316955 w 863912"/>
                <a:gd name="connsiteY5" fmla="*/ 274881 h 430732"/>
                <a:gd name="connsiteX6" fmla="*/ 367443 w 863912"/>
                <a:gd name="connsiteY6" fmla="*/ 347809 h 430732"/>
                <a:gd name="connsiteX7" fmla="*/ 406712 w 863912"/>
                <a:gd name="connsiteY7" fmla="*/ 417931 h 430732"/>
                <a:gd name="connsiteX8" fmla="*/ 457200 w 863912"/>
                <a:gd name="connsiteY8" fmla="*/ 429151 h 430732"/>
                <a:gd name="connsiteX9" fmla="*/ 502079 w 863912"/>
                <a:gd name="connsiteY9" fmla="*/ 398297 h 430732"/>
                <a:gd name="connsiteX10" fmla="*/ 538543 w 863912"/>
                <a:gd name="connsiteY10" fmla="*/ 333784 h 430732"/>
                <a:gd name="connsiteX11" fmla="*/ 583421 w 863912"/>
                <a:gd name="connsiteY11" fmla="*/ 277686 h 430732"/>
                <a:gd name="connsiteX12" fmla="*/ 614275 w 863912"/>
                <a:gd name="connsiteY12" fmla="*/ 204758 h 430732"/>
                <a:gd name="connsiteX13" fmla="*/ 642324 w 863912"/>
                <a:gd name="connsiteY13" fmla="*/ 129026 h 430732"/>
                <a:gd name="connsiteX14" fmla="*/ 673178 w 863912"/>
                <a:gd name="connsiteY14" fmla="*/ 89757 h 430732"/>
                <a:gd name="connsiteX15" fmla="*/ 709642 w 863912"/>
                <a:gd name="connsiteY15" fmla="*/ 36464 h 430732"/>
                <a:gd name="connsiteX16" fmla="*/ 796594 w 863912"/>
                <a:gd name="connsiteY16" fmla="*/ 22439 h 430732"/>
                <a:gd name="connsiteX17" fmla="*/ 863912 w 863912"/>
                <a:gd name="connsiteY17" fmla="*/ 5610 h 430732"/>
                <a:gd name="connsiteX0" fmla="*/ 0 w 863912"/>
                <a:gd name="connsiteY0" fmla="*/ 2805 h 430732"/>
                <a:gd name="connsiteX1" fmla="*/ 98172 w 863912"/>
                <a:gd name="connsiteY1" fmla="*/ 0 h 430732"/>
                <a:gd name="connsiteX2" fmla="*/ 151465 w 863912"/>
                <a:gd name="connsiteY2" fmla="*/ 25244 h 430732"/>
                <a:gd name="connsiteX3" fmla="*/ 215978 w 863912"/>
                <a:gd name="connsiteY3" fmla="*/ 95367 h 430732"/>
                <a:gd name="connsiteX4" fmla="*/ 266466 w 863912"/>
                <a:gd name="connsiteY4" fmla="*/ 185124 h 430732"/>
                <a:gd name="connsiteX5" fmla="*/ 316955 w 863912"/>
                <a:gd name="connsiteY5" fmla="*/ 274881 h 430732"/>
                <a:gd name="connsiteX6" fmla="*/ 367443 w 863912"/>
                <a:gd name="connsiteY6" fmla="*/ 347809 h 430732"/>
                <a:gd name="connsiteX7" fmla="*/ 406712 w 863912"/>
                <a:gd name="connsiteY7" fmla="*/ 417931 h 430732"/>
                <a:gd name="connsiteX8" fmla="*/ 457200 w 863912"/>
                <a:gd name="connsiteY8" fmla="*/ 429151 h 430732"/>
                <a:gd name="connsiteX9" fmla="*/ 502079 w 863912"/>
                <a:gd name="connsiteY9" fmla="*/ 398297 h 430732"/>
                <a:gd name="connsiteX10" fmla="*/ 538543 w 863912"/>
                <a:gd name="connsiteY10" fmla="*/ 333784 h 430732"/>
                <a:gd name="connsiteX11" fmla="*/ 583421 w 863912"/>
                <a:gd name="connsiteY11" fmla="*/ 277686 h 430732"/>
                <a:gd name="connsiteX12" fmla="*/ 614275 w 863912"/>
                <a:gd name="connsiteY12" fmla="*/ 204758 h 430732"/>
                <a:gd name="connsiteX13" fmla="*/ 642324 w 863912"/>
                <a:gd name="connsiteY13" fmla="*/ 129026 h 430732"/>
                <a:gd name="connsiteX14" fmla="*/ 673178 w 863912"/>
                <a:gd name="connsiteY14" fmla="*/ 89757 h 430732"/>
                <a:gd name="connsiteX15" fmla="*/ 691512 w 863912"/>
                <a:gd name="connsiteY15" fmla="*/ 64936 h 430732"/>
                <a:gd name="connsiteX16" fmla="*/ 709642 w 863912"/>
                <a:gd name="connsiteY16" fmla="*/ 36464 h 430732"/>
                <a:gd name="connsiteX17" fmla="*/ 796594 w 863912"/>
                <a:gd name="connsiteY17" fmla="*/ 22439 h 430732"/>
                <a:gd name="connsiteX18" fmla="*/ 863912 w 863912"/>
                <a:gd name="connsiteY18" fmla="*/ 5610 h 430732"/>
                <a:gd name="connsiteX0" fmla="*/ 0 w 863912"/>
                <a:gd name="connsiteY0" fmla="*/ 2805 h 430732"/>
                <a:gd name="connsiteX1" fmla="*/ 98172 w 863912"/>
                <a:gd name="connsiteY1" fmla="*/ 0 h 430732"/>
                <a:gd name="connsiteX2" fmla="*/ 151465 w 863912"/>
                <a:gd name="connsiteY2" fmla="*/ 25244 h 430732"/>
                <a:gd name="connsiteX3" fmla="*/ 215978 w 863912"/>
                <a:gd name="connsiteY3" fmla="*/ 95367 h 430732"/>
                <a:gd name="connsiteX4" fmla="*/ 266466 w 863912"/>
                <a:gd name="connsiteY4" fmla="*/ 185124 h 430732"/>
                <a:gd name="connsiteX5" fmla="*/ 316955 w 863912"/>
                <a:gd name="connsiteY5" fmla="*/ 274881 h 430732"/>
                <a:gd name="connsiteX6" fmla="*/ 367443 w 863912"/>
                <a:gd name="connsiteY6" fmla="*/ 347809 h 430732"/>
                <a:gd name="connsiteX7" fmla="*/ 406712 w 863912"/>
                <a:gd name="connsiteY7" fmla="*/ 417931 h 430732"/>
                <a:gd name="connsiteX8" fmla="*/ 457200 w 863912"/>
                <a:gd name="connsiteY8" fmla="*/ 429151 h 430732"/>
                <a:gd name="connsiteX9" fmla="*/ 502079 w 863912"/>
                <a:gd name="connsiteY9" fmla="*/ 398297 h 430732"/>
                <a:gd name="connsiteX10" fmla="*/ 538543 w 863912"/>
                <a:gd name="connsiteY10" fmla="*/ 333784 h 430732"/>
                <a:gd name="connsiteX11" fmla="*/ 583421 w 863912"/>
                <a:gd name="connsiteY11" fmla="*/ 277686 h 430732"/>
                <a:gd name="connsiteX12" fmla="*/ 614275 w 863912"/>
                <a:gd name="connsiteY12" fmla="*/ 204758 h 430732"/>
                <a:gd name="connsiteX13" fmla="*/ 642324 w 863912"/>
                <a:gd name="connsiteY13" fmla="*/ 129026 h 430732"/>
                <a:gd name="connsiteX14" fmla="*/ 673178 w 863912"/>
                <a:gd name="connsiteY14" fmla="*/ 89757 h 430732"/>
                <a:gd name="connsiteX15" fmla="*/ 691512 w 863912"/>
                <a:gd name="connsiteY15" fmla="*/ 64936 h 430732"/>
                <a:gd name="connsiteX16" fmla="*/ 709642 w 863912"/>
                <a:gd name="connsiteY16" fmla="*/ 36464 h 430732"/>
                <a:gd name="connsiteX17" fmla="*/ 796594 w 863912"/>
                <a:gd name="connsiteY17" fmla="*/ 22439 h 430732"/>
                <a:gd name="connsiteX18" fmla="*/ 863912 w 863912"/>
                <a:gd name="connsiteY18" fmla="*/ 5610 h 430732"/>
                <a:gd name="connsiteX0" fmla="*/ 0 w 863912"/>
                <a:gd name="connsiteY0" fmla="*/ 2805 h 430732"/>
                <a:gd name="connsiteX1" fmla="*/ 98172 w 863912"/>
                <a:gd name="connsiteY1" fmla="*/ 0 h 430732"/>
                <a:gd name="connsiteX2" fmla="*/ 151465 w 863912"/>
                <a:gd name="connsiteY2" fmla="*/ 25244 h 430732"/>
                <a:gd name="connsiteX3" fmla="*/ 215978 w 863912"/>
                <a:gd name="connsiteY3" fmla="*/ 95367 h 430732"/>
                <a:gd name="connsiteX4" fmla="*/ 266466 w 863912"/>
                <a:gd name="connsiteY4" fmla="*/ 185124 h 430732"/>
                <a:gd name="connsiteX5" fmla="*/ 316955 w 863912"/>
                <a:gd name="connsiteY5" fmla="*/ 274881 h 430732"/>
                <a:gd name="connsiteX6" fmla="*/ 367443 w 863912"/>
                <a:gd name="connsiteY6" fmla="*/ 347809 h 430732"/>
                <a:gd name="connsiteX7" fmla="*/ 406712 w 863912"/>
                <a:gd name="connsiteY7" fmla="*/ 417931 h 430732"/>
                <a:gd name="connsiteX8" fmla="*/ 457200 w 863912"/>
                <a:gd name="connsiteY8" fmla="*/ 429151 h 430732"/>
                <a:gd name="connsiteX9" fmla="*/ 502079 w 863912"/>
                <a:gd name="connsiteY9" fmla="*/ 398297 h 430732"/>
                <a:gd name="connsiteX10" fmla="*/ 538543 w 863912"/>
                <a:gd name="connsiteY10" fmla="*/ 333784 h 430732"/>
                <a:gd name="connsiteX11" fmla="*/ 583421 w 863912"/>
                <a:gd name="connsiteY11" fmla="*/ 277686 h 430732"/>
                <a:gd name="connsiteX12" fmla="*/ 614275 w 863912"/>
                <a:gd name="connsiteY12" fmla="*/ 204758 h 430732"/>
                <a:gd name="connsiteX13" fmla="*/ 642324 w 863912"/>
                <a:gd name="connsiteY13" fmla="*/ 129026 h 430732"/>
                <a:gd name="connsiteX14" fmla="*/ 673178 w 863912"/>
                <a:gd name="connsiteY14" fmla="*/ 89757 h 430732"/>
                <a:gd name="connsiteX15" fmla="*/ 691512 w 863912"/>
                <a:gd name="connsiteY15" fmla="*/ 64936 h 430732"/>
                <a:gd name="connsiteX16" fmla="*/ 709642 w 863912"/>
                <a:gd name="connsiteY16" fmla="*/ 36464 h 430732"/>
                <a:gd name="connsiteX17" fmla="*/ 796594 w 863912"/>
                <a:gd name="connsiteY17" fmla="*/ 22439 h 430732"/>
                <a:gd name="connsiteX18" fmla="*/ 863912 w 863912"/>
                <a:gd name="connsiteY18" fmla="*/ 5610 h 43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3912" h="430732">
                  <a:moveTo>
                    <a:pt x="0" y="2805"/>
                  </a:moveTo>
                  <a:lnTo>
                    <a:pt x="98172" y="0"/>
                  </a:lnTo>
                  <a:cubicBezTo>
                    <a:pt x="123416" y="3740"/>
                    <a:pt x="131831" y="9350"/>
                    <a:pt x="151465" y="25244"/>
                  </a:cubicBezTo>
                  <a:cubicBezTo>
                    <a:pt x="171099" y="41139"/>
                    <a:pt x="196811" y="68720"/>
                    <a:pt x="215978" y="95367"/>
                  </a:cubicBezTo>
                  <a:cubicBezTo>
                    <a:pt x="235145" y="122014"/>
                    <a:pt x="249637" y="155205"/>
                    <a:pt x="266466" y="185124"/>
                  </a:cubicBezTo>
                  <a:cubicBezTo>
                    <a:pt x="283295" y="215043"/>
                    <a:pt x="300126" y="247767"/>
                    <a:pt x="316955" y="274881"/>
                  </a:cubicBezTo>
                  <a:cubicBezTo>
                    <a:pt x="333784" y="301995"/>
                    <a:pt x="352484" y="323967"/>
                    <a:pt x="367443" y="347809"/>
                  </a:cubicBezTo>
                  <a:cubicBezTo>
                    <a:pt x="382402" y="371651"/>
                    <a:pt x="391753" y="404374"/>
                    <a:pt x="406712" y="417931"/>
                  </a:cubicBezTo>
                  <a:cubicBezTo>
                    <a:pt x="421671" y="431488"/>
                    <a:pt x="441306" y="432423"/>
                    <a:pt x="457200" y="429151"/>
                  </a:cubicBezTo>
                  <a:cubicBezTo>
                    <a:pt x="473094" y="425879"/>
                    <a:pt x="488522" y="414192"/>
                    <a:pt x="502079" y="398297"/>
                  </a:cubicBezTo>
                  <a:cubicBezTo>
                    <a:pt x="515636" y="382402"/>
                    <a:pt x="524986" y="353886"/>
                    <a:pt x="538543" y="333784"/>
                  </a:cubicBezTo>
                  <a:cubicBezTo>
                    <a:pt x="552100" y="313682"/>
                    <a:pt x="570799" y="299190"/>
                    <a:pt x="583421" y="277686"/>
                  </a:cubicBezTo>
                  <a:cubicBezTo>
                    <a:pt x="596043" y="256182"/>
                    <a:pt x="604458" y="229535"/>
                    <a:pt x="614275" y="204758"/>
                  </a:cubicBezTo>
                  <a:cubicBezTo>
                    <a:pt x="624092" y="179981"/>
                    <a:pt x="632507" y="148193"/>
                    <a:pt x="642324" y="129026"/>
                  </a:cubicBezTo>
                  <a:cubicBezTo>
                    <a:pt x="652141" y="109859"/>
                    <a:pt x="664980" y="100439"/>
                    <a:pt x="673178" y="89757"/>
                  </a:cubicBezTo>
                  <a:lnTo>
                    <a:pt x="691512" y="64936"/>
                  </a:lnTo>
                  <a:cubicBezTo>
                    <a:pt x="697589" y="56054"/>
                    <a:pt x="692128" y="43547"/>
                    <a:pt x="709642" y="36464"/>
                  </a:cubicBezTo>
                  <a:cubicBezTo>
                    <a:pt x="727156" y="29381"/>
                    <a:pt x="770882" y="27581"/>
                    <a:pt x="796594" y="22439"/>
                  </a:cubicBezTo>
                  <a:lnTo>
                    <a:pt x="863912" y="5610"/>
                  </a:lnTo>
                </a:path>
              </a:pathLst>
            </a:custGeom>
            <a:noFill/>
            <a:ln w="190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5463833" y="3719953"/>
              <a:ext cx="1725132" cy="219216"/>
            </a:xfrm>
            <a:custGeom>
              <a:avLst/>
              <a:gdLst>
                <a:gd name="connsiteX0" fmla="*/ 0 w 1725132"/>
                <a:gd name="connsiteY0" fmla="*/ 13291 h 215309"/>
                <a:gd name="connsiteX1" fmla="*/ 103667 w 1725132"/>
                <a:gd name="connsiteY1" fmla="*/ 0 h 215309"/>
                <a:gd name="connsiteX2" fmla="*/ 326951 w 1725132"/>
                <a:gd name="connsiteY2" fmla="*/ 15949 h 215309"/>
                <a:gd name="connsiteX3" fmla="*/ 393405 w 1725132"/>
                <a:gd name="connsiteY3" fmla="*/ 39872 h 215309"/>
                <a:gd name="connsiteX4" fmla="*/ 449226 w 1725132"/>
                <a:gd name="connsiteY4" fmla="*/ 79744 h 215309"/>
                <a:gd name="connsiteX5" fmla="*/ 475807 w 1725132"/>
                <a:gd name="connsiteY5" fmla="*/ 116958 h 215309"/>
                <a:gd name="connsiteX6" fmla="*/ 510363 w 1725132"/>
                <a:gd name="connsiteY6" fmla="*/ 180753 h 215309"/>
                <a:gd name="connsiteX7" fmla="*/ 571500 w 1725132"/>
                <a:gd name="connsiteY7" fmla="*/ 204677 h 215309"/>
                <a:gd name="connsiteX8" fmla="*/ 746937 w 1725132"/>
                <a:gd name="connsiteY8" fmla="*/ 209993 h 215309"/>
                <a:gd name="connsiteX9" fmla="*/ 933007 w 1725132"/>
                <a:gd name="connsiteY9" fmla="*/ 207335 h 215309"/>
                <a:gd name="connsiteX10" fmla="*/ 1026042 w 1725132"/>
                <a:gd name="connsiteY10" fmla="*/ 215309 h 215309"/>
                <a:gd name="connsiteX11" fmla="*/ 1087179 w 1725132"/>
                <a:gd name="connsiteY11" fmla="*/ 212651 h 215309"/>
                <a:gd name="connsiteX12" fmla="*/ 1129709 w 1725132"/>
                <a:gd name="connsiteY12" fmla="*/ 140881 h 215309"/>
                <a:gd name="connsiteX13" fmla="*/ 1180214 w 1725132"/>
                <a:gd name="connsiteY13" fmla="*/ 37214 h 215309"/>
                <a:gd name="connsiteX14" fmla="*/ 1228060 w 1725132"/>
                <a:gd name="connsiteY14" fmla="*/ 10633 h 215309"/>
                <a:gd name="connsiteX15" fmla="*/ 1477926 w 1725132"/>
                <a:gd name="connsiteY15" fmla="*/ 5316 h 215309"/>
                <a:gd name="connsiteX16" fmla="*/ 1725132 w 1725132"/>
                <a:gd name="connsiteY16" fmla="*/ 13291 h 215309"/>
                <a:gd name="connsiteX0" fmla="*/ 0 w 1725132"/>
                <a:gd name="connsiteY0" fmla="*/ 13306 h 215324"/>
                <a:gd name="connsiteX1" fmla="*/ 103667 w 1725132"/>
                <a:gd name="connsiteY1" fmla="*/ 15 h 215324"/>
                <a:gd name="connsiteX2" fmla="*/ 326951 w 1725132"/>
                <a:gd name="connsiteY2" fmla="*/ 15964 h 215324"/>
                <a:gd name="connsiteX3" fmla="*/ 393405 w 1725132"/>
                <a:gd name="connsiteY3" fmla="*/ 39887 h 215324"/>
                <a:gd name="connsiteX4" fmla="*/ 449226 w 1725132"/>
                <a:gd name="connsiteY4" fmla="*/ 79759 h 215324"/>
                <a:gd name="connsiteX5" fmla="*/ 475807 w 1725132"/>
                <a:gd name="connsiteY5" fmla="*/ 116973 h 215324"/>
                <a:gd name="connsiteX6" fmla="*/ 510363 w 1725132"/>
                <a:gd name="connsiteY6" fmla="*/ 180768 h 215324"/>
                <a:gd name="connsiteX7" fmla="*/ 571500 w 1725132"/>
                <a:gd name="connsiteY7" fmla="*/ 204692 h 215324"/>
                <a:gd name="connsiteX8" fmla="*/ 746937 w 1725132"/>
                <a:gd name="connsiteY8" fmla="*/ 210008 h 215324"/>
                <a:gd name="connsiteX9" fmla="*/ 933007 w 1725132"/>
                <a:gd name="connsiteY9" fmla="*/ 207350 h 215324"/>
                <a:gd name="connsiteX10" fmla="*/ 1026042 w 1725132"/>
                <a:gd name="connsiteY10" fmla="*/ 215324 h 215324"/>
                <a:gd name="connsiteX11" fmla="*/ 1087179 w 1725132"/>
                <a:gd name="connsiteY11" fmla="*/ 212666 h 215324"/>
                <a:gd name="connsiteX12" fmla="*/ 1129709 w 1725132"/>
                <a:gd name="connsiteY12" fmla="*/ 140896 h 215324"/>
                <a:gd name="connsiteX13" fmla="*/ 1180214 w 1725132"/>
                <a:gd name="connsiteY13" fmla="*/ 37229 h 215324"/>
                <a:gd name="connsiteX14" fmla="*/ 1228060 w 1725132"/>
                <a:gd name="connsiteY14" fmla="*/ 10648 h 215324"/>
                <a:gd name="connsiteX15" fmla="*/ 1477926 w 1725132"/>
                <a:gd name="connsiteY15" fmla="*/ 5331 h 215324"/>
                <a:gd name="connsiteX16" fmla="*/ 1725132 w 1725132"/>
                <a:gd name="connsiteY16" fmla="*/ 13306 h 215324"/>
                <a:gd name="connsiteX0" fmla="*/ 0 w 1725132"/>
                <a:gd name="connsiteY0" fmla="*/ 13306 h 215324"/>
                <a:gd name="connsiteX1" fmla="*/ 103667 w 1725132"/>
                <a:gd name="connsiteY1" fmla="*/ 15 h 215324"/>
                <a:gd name="connsiteX2" fmla="*/ 326951 w 1725132"/>
                <a:gd name="connsiteY2" fmla="*/ 15964 h 215324"/>
                <a:gd name="connsiteX3" fmla="*/ 393405 w 1725132"/>
                <a:gd name="connsiteY3" fmla="*/ 39887 h 215324"/>
                <a:gd name="connsiteX4" fmla="*/ 449226 w 1725132"/>
                <a:gd name="connsiteY4" fmla="*/ 79759 h 215324"/>
                <a:gd name="connsiteX5" fmla="*/ 475807 w 1725132"/>
                <a:gd name="connsiteY5" fmla="*/ 116973 h 215324"/>
                <a:gd name="connsiteX6" fmla="*/ 510363 w 1725132"/>
                <a:gd name="connsiteY6" fmla="*/ 180768 h 215324"/>
                <a:gd name="connsiteX7" fmla="*/ 571500 w 1725132"/>
                <a:gd name="connsiteY7" fmla="*/ 204692 h 215324"/>
                <a:gd name="connsiteX8" fmla="*/ 746937 w 1725132"/>
                <a:gd name="connsiteY8" fmla="*/ 210008 h 215324"/>
                <a:gd name="connsiteX9" fmla="*/ 933007 w 1725132"/>
                <a:gd name="connsiteY9" fmla="*/ 207350 h 215324"/>
                <a:gd name="connsiteX10" fmla="*/ 1026042 w 1725132"/>
                <a:gd name="connsiteY10" fmla="*/ 215324 h 215324"/>
                <a:gd name="connsiteX11" fmla="*/ 1087179 w 1725132"/>
                <a:gd name="connsiteY11" fmla="*/ 212666 h 215324"/>
                <a:gd name="connsiteX12" fmla="*/ 1129709 w 1725132"/>
                <a:gd name="connsiteY12" fmla="*/ 140896 h 215324"/>
                <a:gd name="connsiteX13" fmla="*/ 1180214 w 1725132"/>
                <a:gd name="connsiteY13" fmla="*/ 37229 h 215324"/>
                <a:gd name="connsiteX14" fmla="*/ 1228060 w 1725132"/>
                <a:gd name="connsiteY14" fmla="*/ 10648 h 215324"/>
                <a:gd name="connsiteX15" fmla="*/ 1477926 w 1725132"/>
                <a:gd name="connsiteY15" fmla="*/ 5331 h 215324"/>
                <a:gd name="connsiteX16" fmla="*/ 1725132 w 1725132"/>
                <a:gd name="connsiteY16" fmla="*/ 13306 h 215324"/>
                <a:gd name="connsiteX0" fmla="*/ 0 w 1725132"/>
                <a:gd name="connsiteY0" fmla="*/ 13306 h 215324"/>
                <a:gd name="connsiteX1" fmla="*/ 103667 w 1725132"/>
                <a:gd name="connsiteY1" fmla="*/ 15 h 215324"/>
                <a:gd name="connsiteX2" fmla="*/ 326951 w 1725132"/>
                <a:gd name="connsiteY2" fmla="*/ 15964 h 215324"/>
                <a:gd name="connsiteX3" fmla="*/ 393405 w 1725132"/>
                <a:gd name="connsiteY3" fmla="*/ 39887 h 215324"/>
                <a:gd name="connsiteX4" fmla="*/ 449226 w 1725132"/>
                <a:gd name="connsiteY4" fmla="*/ 79759 h 215324"/>
                <a:gd name="connsiteX5" fmla="*/ 475807 w 1725132"/>
                <a:gd name="connsiteY5" fmla="*/ 116973 h 215324"/>
                <a:gd name="connsiteX6" fmla="*/ 510363 w 1725132"/>
                <a:gd name="connsiteY6" fmla="*/ 180768 h 215324"/>
                <a:gd name="connsiteX7" fmla="*/ 571500 w 1725132"/>
                <a:gd name="connsiteY7" fmla="*/ 204692 h 215324"/>
                <a:gd name="connsiteX8" fmla="*/ 746937 w 1725132"/>
                <a:gd name="connsiteY8" fmla="*/ 210008 h 215324"/>
                <a:gd name="connsiteX9" fmla="*/ 933007 w 1725132"/>
                <a:gd name="connsiteY9" fmla="*/ 207350 h 215324"/>
                <a:gd name="connsiteX10" fmla="*/ 1026042 w 1725132"/>
                <a:gd name="connsiteY10" fmla="*/ 215324 h 215324"/>
                <a:gd name="connsiteX11" fmla="*/ 1087179 w 1725132"/>
                <a:gd name="connsiteY11" fmla="*/ 212666 h 215324"/>
                <a:gd name="connsiteX12" fmla="*/ 1129709 w 1725132"/>
                <a:gd name="connsiteY12" fmla="*/ 140896 h 215324"/>
                <a:gd name="connsiteX13" fmla="*/ 1180214 w 1725132"/>
                <a:gd name="connsiteY13" fmla="*/ 37229 h 215324"/>
                <a:gd name="connsiteX14" fmla="*/ 1228060 w 1725132"/>
                <a:gd name="connsiteY14" fmla="*/ 10648 h 215324"/>
                <a:gd name="connsiteX15" fmla="*/ 1477926 w 1725132"/>
                <a:gd name="connsiteY15" fmla="*/ 5331 h 215324"/>
                <a:gd name="connsiteX16" fmla="*/ 1725132 w 1725132"/>
                <a:gd name="connsiteY16" fmla="*/ 13306 h 215324"/>
                <a:gd name="connsiteX0" fmla="*/ 0 w 1725132"/>
                <a:gd name="connsiteY0" fmla="*/ 13306 h 215324"/>
                <a:gd name="connsiteX1" fmla="*/ 103667 w 1725132"/>
                <a:gd name="connsiteY1" fmla="*/ 15 h 215324"/>
                <a:gd name="connsiteX2" fmla="*/ 326951 w 1725132"/>
                <a:gd name="connsiteY2" fmla="*/ 15964 h 215324"/>
                <a:gd name="connsiteX3" fmla="*/ 393405 w 1725132"/>
                <a:gd name="connsiteY3" fmla="*/ 39887 h 215324"/>
                <a:gd name="connsiteX4" fmla="*/ 449226 w 1725132"/>
                <a:gd name="connsiteY4" fmla="*/ 79759 h 215324"/>
                <a:gd name="connsiteX5" fmla="*/ 475807 w 1725132"/>
                <a:gd name="connsiteY5" fmla="*/ 116973 h 215324"/>
                <a:gd name="connsiteX6" fmla="*/ 510363 w 1725132"/>
                <a:gd name="connsiteY6" fmla="*/ 180768 h 215324"/>
                <a:gd name="connsiteX7" fmla="*/ 571500 w 1725132"/>
                <a:gd name="connsiteY7" fmla="*/ 204692 h 215324"/>
                <a:gd name="connsiteX8" fmla="*/ 746937 w 1725132"/>
                <a:gd name="connsiteY8" fmla="*/ 210008 h 215324"/>
                <a:gd name="connsiteX9" fmla="*/ 933007 w 1725132"/>
                <a:gd name="connsiteY9" fmla="*/ 207350 h 215324"/>
                <a:gd name="connsiteX10" fmla="*/ 1026042 w 1725132"/>
                <a:gd name="connsiteY10" fmla="*/ 215324 h 215324"/>
                <a:gd name="connsiteX11" fmla="*/ 1087179 w 1725132"/>
                <a:gd name="connsiteY11" fmla="*/ 212666 h 215324"/>
                <a:gd name="connsiteX12" fmla="*/ 1129709 w 1725132"/>
                <a:gd name="connsiteY12" fmla="*/ 140896 h 215324"/>
                <a:gd name="connsiteX13" fmla="*/ 1180214 w 1725132"/>
                <a:gd name="connsiteY13" fmla="*/ 37229 h 215324"/>
                <a:gd name="connsiteX14" fmla="*/ 1228060 w 1725132"/>
                <a:gd name="connsiteY14" fmla="*/ 10648 h 215324"/>
                <a:gd name="connsiteX15" fmla="*/ 1477926 w 1725132"/>
                <a:gd name="connsiteY15" fmla="*/ 5331 h 215324"/>
                <a:gd name="connsiteX16" fmla="*/ 1725132 w 1725132"/>
                <a:gd name="connsiteY16" fmla="*/ 13306 h 215324"/>
                <a:gd name="connsiteX0" fmla="*/ 0 w 1725132"/>
                <a:gd name="connsiteY0" fmla="*/ 13306 h 215324"/>
                <a:gd name="connsiteX1" fmla="*/ 103667 w 1725132"/>
                <a:gd name="connsiteY1" fmla="*/ 15 h 215324"/>
                <a:gd name="connsiteX2" fmla="*/ 326951 w 1725132"/>
                <a:gd name="connsiteY2" fmla="*/ 15964 h 215324"/>
                <a:gd name="connsiteX3" fmla="*/ 393405 w 1725132"/>
                <a:gd name="connsiteY3" fmla="*/ 39887 h 215324"/>
                <a:gd name="connsiteX4" fmla="*/ 449226 w 1725132"/>
                <a:gd name="connsiteY4" fmla="*/ 79759 h 215324"/>
                <a:gd name="connsiteX5" fmla="*/ 475807 w 1725132"/>
                <a:gd name="connsiteY5" fmla="*/ 116973 h 215324"/>
                <a:gd name="connsiteX6" fmla="*/ 510363 w 1725132"/>
                <a:gd name="connsiteY6" fmla="*/ 180768 h 215324"/>
                <a:gd name="connsiteX7" fmla="*/ 571500 w 1725132"/>
                <a:gd name="connsiteY7" fmla="*/ 204692 h 215324"/>
                <a:gd name="connsiteX8" fmla="*/ 746937 w 1725132"/>
                <a:gd name="connsiteY8" fmla="*/ 210008 h 215324"/>
                <a:gd name="connsiteX9" fmla="*/ 933007 w 1725132"/>
                <a:gd name="connsiteY9" fmla="*/ 207350 h 215324"/>
                <a:gd name="connsiteX10" fmla="*/ 1026042 w 1725132"/>
                <a:gd name="connsiteY10" fmla="*/ 215324 h 215324"/>
                <a:gd name="connsiteX11" fmla="*/ 1087179 w 1725132"/>
                <a:gd name="connsiteY11" fmla="*/ 212666 h 215324"/>
                <a:gd name="connsiteX12" fmla="*/ 1129709 w 1725132"/>
                <a:gd name="connsiteY12" fmla="*/ 140896 h 215324"/>
                <a:gd name="connsiteX13" fmla="*/ 1180214 w 1725132"/>
                <a:gd name="connsiteY13" fmla="*/ 37229 h 215324"/>
                <a:gd name="connsiteX14" fmla="*/ 1228060 w 1725132"/>
                <a:gd name="connsiteY14" fmla="*/ 10648 h 215324"/>
                <a:gd name="connsiteX15" fmla="*/ 1477926 w 1725132"/>
                <a:gd name="connsiteY15" fmla="*/ 5331 h 215324"/>
                <a:gd name="connsiteX16" fmla="*/ 1725132 w 1725132"/>
                <a:gd name="connsiteY16" fmla="*/ 13306 h 215324"/>
                <a:gd name="connsiteX0" fmla="*/ 0 w 1725132"/>
                <a:gd name="connsiteY0" fmla="*/ 13306 h 215324"/>
                <a:gd name="connsiteX1" fmla="*/ 103667 w 1725132"/>
                <a:gd name="connsiteY1" fmla="*/ 15 h 215324"/>
                <a:gd name="connsiteX2" fmla="*/ 326951 w 1725132"/>
                <a:gd name="connsiteY2" fmla="*/ 15964 h 215324"/>
                <a:gd name="connsiteX3" fmla="*/ 393405 w 1725132"/>
                <a:gd name="connsiteY3" fmla="*/ 39887 h 215324"/>
                <a:gd name="connsiteX4" fmla="*/ 449226 w 1725132"/>
                <a:gd name="connsiteY4" fmla="*/ 79759 h 215324"/>
                <a:gd name="connsiteX5" fmla="*/ 475807 w 1725132"/>
                <a:gd name="connsiteY5" fmla="*/ 116973 h 215324"/>
                <a:gd name="connsiteX6" fmla="*/ 510363 w 1725132"/>
                <a:gd name="connsiteY6" fmla="*/ 180768 h 215324"/>
                <a:gd name="connsiteX7" fmla="*/ 571500 w 1725132"/>
                <a:gd name="connsiteY7" fmla="*/ 204692 h 215324"/>
                <a:gd name="connsiteX8" fmla="*/ 746937 w 1725132"/>
                <a:gd name="connsiteY8" fmla="*/ 210008 h 215324"/>
                <a:gd name="connsiteX9" fmla="*/ 933007 w 1725132"/>
                <a:gd name="connsiteY9" fmla="*/ 207350 h 215324"/>
                <a:gd name="connsiteX10" fmla="*/ 1026042 w 1725132"/>
                <a:gd name="connsiteY10" fmla="*/ 215324 h 215324"/>
                <a:gd name="connsiteX11" fmla="*/ 1087179 w 1725132"/>
                <a:gd name="connsiteY11" fmla="*/ 212666 h 215324"/>
                <a:gd name="connsiteX12" fmla="*/ 1129709 w 1725132"/>
                <a:gd name="connsiteY12" fmla="*/ 140896 h 215324"/>
                <a:gd name="connsiteX13" fmla="*/ 1180214 w 1725132"/>
                <a:gd name="connsiteY13" fmla="*/ 37229 h 215324"/>
                <a:gd name="connsiteX14" fmla="*/ 1228060 w 1725132"/>
                <a:gd name="connsiteY14" fmla="*/ 10648 h 215324"/>
                <a:gd name="connsiteX15" fmla="*/ 1477926 w 1725132"/>
                <a:gd name="connsiteY15" fmla="*/ 5331 h 215324"/>
                <a:gd name="connsiteX16" fmla="*/ 1725132 w 1725132"/>
                <a:gd name="connsiteY16" fmla="*/ 13306 h 215324"/>
                <a:gd name="connsiteX0" fmla="*/ 0 w 1725132"/>
                <a:gd name="connsiteY0" fmla="*/ 13306 h 215324"/>
                <a:gd name="connsiteX1" fmla="*/ 103667 w 1725132"/>
                <a:gd name="connsiteY1" fmla="*/ 15 h 215324"/>
                <a:gd name="connsiteX2" fmla="*/ 326951 w 1725132"/>
                <a:gd name="connsiteY2" fmla="*/ 15964 h 215324"/>
                <a:gd name="connsiteX3" fmla="*/ 393405 w 1725132"/>
                <a:gd name="connsiteY3" fmla="*/ 39887 h 215324"/>
                <a:gd name="connsiteX4" fmla="*/ 449226 w 1725132"/>
                <a:gd name="connsiteY4" fmla="*/ 79759 h 215324"/>
                <a:gd name="connsiteX5" fmla="*/ 475807 w 1725132"/>
                <a:gd name="connsiteY5" fmla="*/ 116973 h 215324"/>
                <a:gd name="connsiteX6" fmla="*/ 510363 w 1725132"/>
                <a:gd name="connsiteY6" fmla="*/ 180768 h 215324"/>
                <a:gd name="connsiteX7" fmla="*/ 571500 w 1725132"/>
                <a:gd name="connsiteY7" fmla="*/ 204692 h 215324"/>
                <a:gd name="connsiteX8" fmla="*/ 746937 w 1725132"/>
                <a:gd name="connsiteY8" fmla="*/ 210008 h 215324"/>
                <a:gd name="connsiteX9" fmla="*/ 933007 w 1725132"/>
                <a:gd name="connsiteY9" fmla="*/ 207350 h 215324"/>
                <a:gd name="connsiteX10" fmla="*/ 1026042 w 1725132"/>
                <a:gd name="connsiteY10" fmla="*/ 215324 h 215324"/>
                <a:gd name="connsiteX11" fmla="*/ 1087179 w 1725132"/>
                <a:gd name="connsiteY11" fmla="*/ 212666 h 215324"/>
                <a:gd name="connsiteX12" fmla="*/ 1129709 w 1725132"/>
                <a:gd name="connsiteY12" fmla="*/ 140896 h 215324"/>
                <a:gd name="connsiteX13" fmla="*/ 1180214 w 1725132"/>
                <a:gd name="connsiteY13" fmla="*/ 37229 h 215324"/>
                <a:gd name="connsiteX14" fmla="*/ 1228060 w 1725132"/>
                <a:gd name="connsiteY14" fmla="*/ 10648 h 215324"/>
                <a:gd name="connsiteX15" fmla="*/ 1477926 w 1725132"/>
                <a:gd name="connsiteY15" fmla="*/ 5331 h 215324"/>
                <a:gd name="connsiteX16" fmla="*/ 1725132 w 1725132"/>
                <a:gd name="connsiteY16" fmla="*/ 13306 h 215324"/>
                <a:gd name="connsiteX0" fmla="*/ 0 w 1725132"/>
                <a:gd name="connsiteY0" fmla="*/ 13306 h 215324"/>
                <a:gd name="connsiteX1" fmla="*/ 103667 w 1725132"/>
                <a:gd name="connsiteY1" fmla="*/ 15 h 215324"/>
                <a:gd name="connsiteX2" fmla="*/ 326951 w 1725132"/>
                <a:gd name="connsiteY2" fmla="*/ 15964 h 215324"/>
                <a:gd name="connsiteX3" fmla="*/ 393405 w 1725132"/>
                <a:gd name="connsiteY3" fmla="*/ 39887 h 215324"/>
                <a:gd name="connsiteX4" fmla="*/ 449226 w 1725132"/>
                <a:gd name="connsiteY4" fmla="*/ 79759 h 215324"/>
                <a:gd name="connsiteX5" fmla="*/ 475807 w 1725132"/>
                <a:gd name="connsiteY5" fmla="*/ 116973 h 215324"/>
                <a:gd name="connsiteX6" fmla="*/ 510363 w 1725132"/>
                <a:gd name="connsiteY6" fmla="*/ 180768 h 215324"/>
                <a:gd name="connsiteX7" fmla="*/ 571500 w 1725132"/>
                <a:gd name="connsiteY7" fmla="*/ 204692 h 215324"/>
                <a:gd name="connsiteX8" fmla="*/ 659219 w 1725132"/>
                <a:gd name="connsiteY8" fmla="*/ 207350 h 215324"/>
                <a:gd name="connsiteX9" fmla="*/ 746937 w 1725132"/>
                <a:gd name="connsiteY9" fmla="*/ 210008 h 215324"/>
                <a:gd name="connsiteX10" fmla="*/ 933007 w 1725132"/>
                <a:gd name="connsiteY10" fmla="*/ 207350 h 215324"/>
                <a:gd name="connsiteX11" fmla="*/ 1026042 w 1725132"/>
                <a:gd name="connsiteY11" fmla="*/ 215324 h 215324"/>
                <a:gd name="connsiteX12" fmla="*/ 1087179 w 1725132"/>
                <a:gd name="connsiteY12" fmla="*/ 212666 h 215324"/>
                <a:gd name="connsiteX13" fmla="*/ 1129709 w 1725132"/>
                <a:gd name="connsiteY13" fmla="*/ 140896 h 215324"/>
                <a:gd name="connsiteX14" fmla="*/ 1180214 w 1725132"/>
                <a:gd name="connsiteY14" fmla="*/ 37229 h 215324"/>
                <a:gd name="connsiteX15" fmla="*/ 1228060 w 1725132"/>
                <a:gd name="connsiteY15" fmla="*/ 10648 h 215324"/>
                <a:gd name="connsiteX16" fmla="*/ 1477926 w 1725132"/>
                <a:gd name="connsiteY16" fmla="*/ 5331 h 215324"/>
                <a:gd name="connsiteX17" fmla="*/ 1725132 w 1725132"/>
                <a:gd name="connsiteY17" fmla="*/ 13306 h 215324"/>
                <a:gd name="connsiteX0" fmla="*/ 0 w 1725132"/>
                <a:gd name="connsiteY0" fmla="*/ 13306 h 215324"/>
                <a:gd name="connsiteX1" fmla="*/ 103667 w 1725132"/>
                <a:gd name="connsiteY1" fmla="*/ 15 h 215324"/>
                <a:gd name="connsiteX2" fmla="*/ 326951 w 1725132"/>
                <a:gd name="connsiteY2" fmla="*/ 15964 h 215324"/>
                <a:gd name="connsiteX3" fmla="*/ 393405 w 1725132"/>
                <a:gd name="connsiteY3" fmla="*/ 39887 h 215324"/>
                <a:gd name="connsiteX4" fmla="*/ 449226 w 1725132"/>
                <a:gd name="connsiteY4" fmla="*/ 79759 h 215324"/>
                <a:gd name="connsiteX5" fmla="*/ 475807 w 1725132"/>
                <a:gd name="connsiteY5" fmla="*/ 116973 h 215324"/>
                <a:gd name="connsiteX6" fmla="*/ 510363 w 1725132"/>
                <a:gd name="connsiteY6" fmla="*/ 180768 h 215324"/>
                <a:gd name="connsiteX7" fmla="*/ 571500 w 1725132"/>
                <a:gd name="connsiteY7" fmla="*/ 204692 h 215324"/>
                <a:gd name="connsiteX8" fmla="*/ 659219 w 1725132"/>
                <a:gd name="connsiteY8" fmla="*/ 207350 h 215324"/>
                <a:gd name="connsiteX9" fmla="*/ 746937 w 1725132"/>
                <a:gd name="connsiteY9" fmla="*/ 210008 h 215324"/>
                <a:gd name="connsiteX10" fmla="*/ 933007 w 1725132"/>
                <a:gd name="connsiteY10" fmla="*/ 207350 h 215324"/>
                <a:gd name="connsiteX11" fmla="*/ 1026042 w 1725132"/>
                <a:gd name="connsiteY11" fmla="*/ 215324 h 215324"/>
                <a:gd name="connsiteX12" fmla="*/ 1087179 w 1725132"/>
                <a:gd name="connsiteY12" fmla="*/ 212666 h 215324"/>
                <a:gd name="connsiteX13" fmla="*/ 1129709 w 1725132"/>
                <a:gd name="connsiteY13" fmla="*/ 140896 h 215324"/>
                <a:gd name="connsiteX14" fmla="*/ 1180214 w 1725132"/>
                <a:gd name="connsiteY14" fmla="*/ 37229 h 215324"/>
                <a:gd name="connsiteX15" fmla="*/ 1228060 w 1725132"/>
                <a:gd name="connsiteY15" fmla="*/ 10648 h 215324"/>
                <a:gd name="connsiteX16" fmla="*/ 1477926 w 1725132"/>
                <a:gd name="connsiteY16" fmla="*/ 5331 h 215324"/>
                <a:gd name="connsiteX17" fmla="*/ 1725132 w 1725132"/>
                <a:gd name="connsiteY17" fmla="*/ 13306 h 215324"/>
                <a:gd name="connsiteX0" fmla="*/ 0 w 1725132"/>
                <a:gd name="connsiteY0" fmla="*/ 13306 h 219216"/>
                <a:gd name="connsiteX1" fmla="*/ 103667 w 1725132"/>
                <a:gd name="connsiteY1" fmla="*/ 15 h 219216"/>
                <a:gd name="connsiteX2" fmla="*/ 326951 w 1725132"/>
                <a:gd name="connsiteY2" fmla="*/ 15964 h 219216"/>
                <a:gd name="connsiteX3" fmla="*/ 393405 w 1725132"/>
                <a:gd name="connsiteY3" fmla="*/ 39887 h 219216"/>
                <a:gd name="connsiteX4" fmla="*/ 449226 w 1725132"/>
                <a:gd name="connsiteY4" fmla="*/ 79759 h 219216"/>
                <a:gd name="connsiteX5" fmla="*/ 475807 w 1725132"/>
                <a:gd name="connsiteY5" fmla="*/ 116973 h 219216"/>
                <a:gd name="connsiteX6" fmla="*/ 510363 w 1725132"/>
                <a:gd name="connsiteY6" fmla="*/ 180768 h 219216"/>
                <a:gd name="connsiteX7" fmla="*/ 571500 w 1725132"/>
                <a:gd name="connsiteY7" fmla="*/ 204692 h 219216"/>
                <a:gd name="connsiteX8" fmla="*/ 659219 w 1725132"/>
                <a:gd name="connsiteY8" fmla="*/ 207350 h 219216"/>
                <a:gd name="connsiteX9" fmla="*/ 746937 w 1725132"/>
                <a:gd name="connsiteY9" fmla="*/ 210008 h 219216"/>
                <a:gd name="connsiteX10" fmla="*/ 933007 w 1725132"/>
                <a:gd name="connsiteY10" fmla="*/ 207350 h 219216"/>
                <a:gd name="connsiteX11" fmla="*/ 1026042 w 1725132"/>
                <a:gd name="connsiteY11" fmla="*/ 215324 h 219216"/>
                <a:gd name="connsiteX12" fmla="*/ 1087179 w 1725132"/>
                <a:gd name="connsiteY12" fmla="*/ 212666 h 219216"/>
                <a:gd name="connsiteX13" fmla="*/ 1129709 w 1725132"/>
                <a:gd name="connsiteY13" fmla="*/ 140896 h 219216"/>
                <a:gd name="connsiteX14" fmla="*/ 1180214 w 1725132"/>
                <a:gd name="connsiteY14" fmla="*/ 37229 h 219216"/>
                <a:gd name="connsiteX15" fmla="*/ 1228060 w 1725132"/>
                <a:gd name="connsiteY15" fmla="*/ 10648 h 219216"/>
                <a:gd name="connsiteX16" fmla="*/ 1477926 w 1725132"/>
                <a:gd name="connsiteY16" fmla="*/ 5331 h 219216"/>
                <a:gd name="connsiteX17" fmla="*/ 1725132 w 1725132"/>
                <a:gd name="connsiteY17" fmla="*/ 13306 h 219216"/>
                <a:gd name="connsiteX0" fmla="*/ 0 w 1725132"/>
                <a:gd name="connsiteY0" fmla="*/ 13306 h 219216"/>
                <a:gd name="connsiteX1" fmla="*/ 103667 w 1725132"/>
                <a:gd name="connsiteY1" fmla="*/ 15 h 219216"/>
                <a:gd name="connsiteX2" fmla="*/ 326951 w 1725132"/>
                <a:gd name="connsiteY2" fmla="*/ 15964 h 219216"/>
                <a:gd name="connsiteX3" fmla="*/ 393405 w 1725132"/>
                <a:gd name="connsiteY3" fmla="*/ 39887 h 219216"/>
                <a:gd name="connsiteX4" fmla="*/ 449226 w 1725132"/>
                <a:gd name="connsiteY4" fmla="*/ 79759 h 219216"/>
                <a:gd name="connsiteX5" fmla="*/ 475807 w 1725132"/>
                <a:gd name="connsiteY5" fmla="*/ 116973 h 219216"/>
                <a:gd name="connsiteX6" fmla="*/ 510363 w 1725132"/>
                <a:gd name="connsiteY6" fmla="*/ 180768 h 219216"/>
                <a:gd name="connsiteX7" fmla="*/ 571500 w 1725132"/>
                <a:gd name="connsiteY7" fmla="*/ 204692 h 219216"/>
                <a:gd name="connsiteX8" fmla="*/ 659219 w 1725132"/>
                <a:gd name="connsiteY8" fmla="*/ 207350 h 219216"/>
                <a:gd name="connsiteX9" fmla="*/ 746937 w 1725132"/>
                <a:gd name="connsiteY9" fmla="*/ 210008 h 219216"/>
                <a:gd name="connsiteX10" fmla="*/ 933007 w 1725132"/>
                <a:gd name="connsiteY10" fmla="*/ 207350 h 219216"/>
                <a:gd name="connsiteX11" fmla="*/ 1026042 w 1725132"/>
                <a:gd name="connsiteY11" fmla="*/ 215324 h 219216"/>
                <a:gd name="connsiteX12" fmla="*/ 1087179 w 1725132"/>
                <a:gd name="connsiteY12" fmla="*/ 212666 h 219216"/>
                <a:gd name="connsiteX13" fmla="*/ 1129709 w 1725132"/>
                <a:gd name="connsiteY13" fmla="*/ 140896 h 219216"/>
                <a:gd name="connsiteX14" fmla="*/ 1180214 w 1725132"/>
                <a:gd name="connsiteY14" fmla="*/ 37229 h 219216"/>
                <a:gd name="connsiteX15" fmla="*/ 1228060 w 1725132"/>
                <a:gd name="connsiteY15" fmla="*/ 10648 h 219216"/>
                <a:gd name="connsiteX16" fmla="*/ 1477926 w 1725132"/>
                <a:gd name="connsiteY16" fmla="*/ 5331 h 219216"/>
                <a:gd name="connsiteX17" fmla="*/ 1725132 w 1725132"/>
                <a:gd name="connsiteY17" fmla="*/ 13306 h 219216"/>
                <a:gd name="connsiteX0" fmla="*/ 0 w 1725132"/>
                <a:gd name="connsiteY0" fmla="*/ 13306 h 219216"/>
                <a:gd name="connsiteX1" fmla="*/ 103667 w 1725132"/>
                <a:gd name="connsiteY1" fmla="*/ 15 h 219216"/>
                <a:gd name="connsiteX2" fmla="*/ 326951 w 1725132"/>
                <a:gd name="connsiteY2" fmla="*/ 15964 h 219216"/>
                <a:gd name="connsiteX3" fmla="*/ 393405 w 1725132"/>
                <a:gd name="connsiteY3" fmla="*/ 39887 h 219216"/>
                <a:gd name="connsiteX4" fmla="*/ 449226 w 1725132"/>
                <a:gd name="connsiteY4" fmla="*/ 79759 h 219216"/>
                <a:gd name="connsiteX5" fmla="*/ 475807 w 1725132"/>
                <a:gd name="connsiteY5" fmla="*/ 116973 h 219216"/>
                <a:gd name="connsiteX6" fmla="*/ 510363 w 1725132"/>
                <a:gd name="connsiteY6" fmla="*/ 180768 h 219216"/>
                <a:gd name="connsiteX7" fmla="*/ 571500 w 1725132"/>
                <a:gd name="connsiteY7" fmla="*/ 204692 h 219216"/>
                <a:gd name="connsiteX8" fmla="*/ 659219 w 1725132"/>
                <a:gd name="connsiteY8" fmla="*/ 207350 h 219216"/>
                <a:gd name="connsiteX9" fmla="*/ 746937 w 1725132"/>
                <a:gd name="connsiteY9" fmla="*/ 210008 h 219216"/>
                <a:gd name="connsiteX10" fmla="*/ 933007 w 1725132"/>
                <a:gd name="connsiteY10" fmla="*/ 207350 h 219216"/>
                <a:gd name="connsiteX11" fmla="*/ 1026042 w 1725132"/>
                <a:gd name="connsiteY11" fmla="*/ 215324 h 219216"/>
                <a:gd name="connsiteX12" fmla="*/ 1087179 w 1725132"/>
                <a:gd name="connsiteY12" fmla="*/ 212666 h 219216"/>
                <a:gd name="connsiteX13" fmla="*/ 1129709 w 1725132"/>
                <a:gd name="connsiteY13" fmla="*/ 140896 h 219216"/>
                <a:gd name="connsiteX14" fmla="*/ 1180214 w 1725132"/>
                <a:gd name="connsiteY14" fmla="*/ 37229 h 219216"/>
                <a:gd name="connsiteX15" fmla="*/ 1228060 w 1725132"/>
                <a:gd name="connsiteY15" fmla="*/ 10648 h 219216"/>
                <a:gd name="connsiteX16" fmla="*/ 1477926 w 1725132"/>
                <a:gd name="connsiteY16" fmla="*/ 5331 h 219216"/>
                <a:gd name="connsiteX17" fmla="*/ 1725132 w 1725132"/>
                <a:gd name="connsiteY17" fmla="*/ 13306 h 219216"/>
                <a:gd name="connsiteX0" fmla="*/ 0 w 1725132"/>
                <a:gd name="connsiteY0" fmla="*/ 13306 h 219216"/>
                <a:gd name="connsiteX1" fmla="*/ 103667 w 1725132"/>
                <a:gd name="connsiteY1" fmla="*/ 15 h 219216"/>
                <a:gd name="connsiteX2" fmla="*/ 326951 w 1725132"/>
                <a:gd name="connsiteY2" fmla="*/ 15964 h 219216"/>
                <a:gd name="connsiteX3" fmla="*/ 393405 w 1725132"/>
                <a:gd name="connsiteY3" fmla="*/ 39887 h 219216"/>
                <a:gd name="connsiteX4" fmla="*/ 449226 w 1725132"/>
                <a:gd name="connsiteY4" fmla="*/ 79759 h 219216"/>
                <a:gd name="connsiteX5" fmla="*/ 475807 w 1725132"/>
                <a:gd name="connsiteY5" fmla="*/ 116973 h 219216"/>
                <a:gd name="connsiteX6" fmla="*/ 510363 w 1725132"/>
                <a:gd name="connsiteY6" fmla="*/ 180768 h 219216"/>
                <a:gd name="connsiteX7" fmla="*/ 571500 w 1725132"/>
                <a:gd name="connsiteY7" fmla="*/ 204692 h 219216"/>
                <a:gd name="connsiteX8" fmla="*/ 659219 w 1725132"/>
                <a:gd name="connsiteY8" fmla="*/ 207350 h 219216"/>
                <a:gd name="connsiteX9" fmla="*/ 746937 w 1725132"/>
                <a:gd name="connsiteY9" fmla="*/ 210008 h 219216"/>
                <a:gd name="connsiteX10" fmla="*/ 933007 w 1725132"/>
                <a:gd name="connsiteY10" fmla="*/ 207350 h 219216"/>
                <a:gd name="connsiteX11" fmla="*/ 1026042 w 1725132"/>
                <a:gd name="connsiteY11" fmla="*/ 215324 h 219216"/>
                <a:gd name="connsiteX12" fmla="*/ 1087179 w 1725132"/>
                <a:gd name="connsiteY12" fmla="*/ 212666 h 219216"/>
                <a:gd name="connsiteX13" fmla="*/ 1129709 w 1725132"/>
                <a:gd name="connsiteY13" fmla="*/ 140896 h 219216"/>
                <a:gd name="connsiteX14" fmla="*/ 1180214 w 1725132"/>
                <a:gd name="connsiteY14" fmla="*/ 37229 h 219216"/>
                <a:gd name="connsiteX15" fmla="*/ 1228060 w 1725132"/>
                <a:gd name="connsiteY15" fmla="*/ 10648 h 219216"/>
                <a:gd name="connsiteX16" fmla="*/ 1477926 w 1725132"/>
                <a:gd name="connsiteY16" fmla="*/ 5331 h 219216"/>
                <a:gd name="connsiteX17" fmla="*/ 1725132 w 1725132"/>
                <a:gd name="connsiteY17" fmla="*/ 13306 h 219216"/>
                <a:gd name="connsiteX0" fmla="*/ 0 w 1725132"/>
                <a:gd name="connsiteY0" fmla="*/ 13306 h 219216"/>
                <a:gd name="connsiteX1" fmla="*/ 103667 w 1725132"/>
                <a:gd name="connsiteY1" fmla="*/ 15 h 219216"/>
                <a:gd name="connsiteX2" fmla="*/ 326951 w 1725132"/>
                <a:gd name="connsiteY2" fmla="*/ 15964 h 219216"/>
                <a:gd name="connsiteX3" fmla="*/ 393405 w 1725132"/>
                <a:gd name="connsiteY3" fmla="*/ 39887 h 219216"/>
                <a:gd name="connsiteX4" fmla="*/ 449226 w 1725132"/>
                <a:gd name="connsiteY4" fmla="*/ 79759 h 219216"/>
                <a:gd name="connsiteX5" fmla="*/ 475807 w 1725132"/>
                <a:gd name="connsiteY5" fmla="*/ 116973 h 219216"/>
                <a:gd name="connsiteX6" fmla="*/ 510363 w 1725132"/>
                <a:gd name="connsiteY6" fmla="*/ 180768 h 219216"/>
                <a:gd name="connsiteX7" fmla="*/ 571500 w 1725132"/>
                <a:gd name="connsiteY7" fmla="*/ 204692 h 219216"/>
                <a:gd name="connsiteX8" fmla="*/ 659219 w 1725132"/>
                <a:gd name="connsiteY8" fmla="*/ 207350 h 219216"/>
                <a:gd name="connsiteX9" fmla="*/ 746937 w 1725132"/>
                <a:gd name="connsiteY9" fmla="*/ 210008 h 219216"/>
                <a:gd name="connsiteX10" fmla="*/ 933007 w 1725132"/>
                <a:gd name="connsiteY10" fmla="*/ 207350 h 219216"/>
                <a:gd name="connsiteX11" fmla="*/ 1026042 w 1725132"/>
                <a:gd name="connsiteY11" fmla="*/ 215324 h 219216"/>
                <a:gd name="connsiteX12" fmla="*/ 1087179 w 1725132"/>
                <a:gd name="connsiteY12" fmla="*/ 212666 h 219216"/>
                <a:gd name="connsiteX13" fmla="*/ 1129709 w 1725132"/>
                <a:gd name="connsiteY13" fmla="*/ 140896 h 219216"/>
                <a:gd name="connsiteX14" fmla="*/ 1180214 w 1725132"/>
                <a:gd name="connsiteY14" fmla="*/ 37229 h 219216"/>
                <a:gd name="connsiteX15" fmla="*/ 1228060 w 1725132"/>
                <a:gd name="connsiteY15" fmla="*/ 10648 h 219216"/>
                <a:gd name="connsiteX16" fmla="*/ 1477926 w 1725132"/>
                <a:gd name="connsiteY16" fmla="*/ 5331 h 219216"/>
                <a:gd name="connsiteX17" fmla="*/ 1725132 w 1725132"/>
                <a:gd name="connsiteY17" fmla="*/ 13306 h 219216"/>
                <a:gd name="connsiteX0" fmla="*/ 0 w 1725132"/>
                <a:gd name="connsiteY0" fmla="*/ 13306 h 219216"/>
                <a:gd name="connsiteX1" fmla="*/ 103667 w 1725132"/>
                <a:gd name="connsiteY1" fmla="*/ 15 h 219216"/>
                <a:gd name="connsiteX2" fmla="*/ 326951 w 1725132"/>
                <a:gd name="connsiteY2" fmla="*/ 15964 h 219216"/>
                <a:gd name="connsiteX3" fmla="*/ 393405 w 1725132"/>
                <a:gd name="connsiteY3" fmla="*/ 39887 h 219216"/>
                <a:gd name="connsiteX4" fmla="*/ 449226 w 1725132"/>
                <a:gd name="connsiteY4" fmla="*/ 79759 h 219216"/>
                <a:gd name="connsiteX5" fmla="*/ 475807 w 1725132"/>
                <a:gd name="connsiteY5" fmla="*/ 116973 h 219216"/>
                <a:gd name="connsiteX6" fmla="*/ 510363 w 1725132"/>
                <a:gd name="connsiteY6" fmla="*/ 180768 h 219216"/>
                <a:gd name="connsiteX7" fmla="*/ 571500 w 1725132"/>
                <a:gd name="connsiteY7" fmla="*/ 204692 h 219216"/>
                <a:gd name="connsiteX8" fmla="*/ 659219 w 1725132"/>
                <a:gd name="connsiteY8" fmla="*/ 207350 h 219216"/>
                <a:gd name="connsiteX9" fmla="*/ 746937 w 1725132"/>
                <a:gd name="connsiteY9" fmla="*/ 210008 h 219216"/>
                <a:gd name="connsiteX10" fmla="*/ 933007 w 1725132"/>
                <a:gd name="connsiteY10" fmla="*/ 207350 h 219216"/>
                <a:gd name="connsiteX11" fmla="*/ 1026042 w 1725132"/>
                <a:gd name="connsiteY11" fmla="*/ 215324 h 219216"/>
                <a:gd name="connsiteX12" fmla="*/ 1087179 w 1725132"/>
                <a:gd name="connsiteY12" fmla="*/ 212666 h 219216"/>
                <a:gd name="connsiteX13" fmla="*/ 1129709 w 1725132"/>
                <a:gd name="connsiteY13" fmla="*/ 140896 h 219216"/>
                <a:gd name="connsiteX14" fmla="*/ 1180214 w 1725132"/>
                <a:gd name="connsiteY14" fmla="*/ 37229 h 219216"/>
                <a:gd name="connsiteX15" fmla="*/ 1228060 w 1725132"/>
                <a:gd name="connsiteY15" fmla="*/ 10648 h 219216"/>
                <a:gd name="connsiteX16" fmla="*/ 1477926 w 1725132"/>
                <a:gd name="connsiteY16" fmla="*/ 5331 h 219216"/>
                <a:gd name="connsiteX17" fmla="*/ 1725132 w 1725132"/>
                <a:gd name="connsiteY17" fmla="*/ 13306 h 21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25132" h="219216">
                  <a:moveTo>
                    <a:pt x="0" y="13306"/>
                  </a:moveTo>
                  <a:cubicBezTo>
                    <a:pt x="34556" y="8876"/>
                    <a:pt x="49175" y="-428"/>
                    <a:pt x="103667" y="15"/>
                  </a:cubicBezTo>
                  <a:cubicBezTo>
                    <a:pt x="158159" y="458"/>
                    <a:pt x="278661" y="9319"/>
                    <a:pt x="326951" y="15964"/>
                  </a:cubicBezTo>
                  <a:cubicBezTo>
                    <a:pt x="375241" y="22609"/>
                    <a:pt x="373026" y="29255"/>
                    <a:pt x="393405" y="39887"/>
                  </a:cubicBezTo>
                  <a:cubicBezTo>
                    <a:pt x="413784" y="50519"/>
                    <a:pt x="435492" y="66911"/>
                    <a:pt x="449226" y="79759"/>
                  </a:cubicBezTo>
                  <a:cubicBezTo>
                    <a:pt x="462960" y="92607"/>
                    <a:pt x="465618" y="100138"/>
                    <a:pt x="475807" y="116973"/>
                  </a:cubicBezTo>
                  <a:cubicBezTo>
                    <a:pt x="485996" y="133808"/>
                    <a:pt x="494414" y="166148"/>
                    <a:pt x="510363" y="180768"/>
                  </a:cubicBezTo>
                  <a:cubicBezTo>
                    <a:pt x="526312" y="195388"/>
                    <a:pt x="546691" y="200262"/>
                    <a:pt x="571500" y="204692"/>
                  </a:cubicBezTo>
                  <a:lnTo>
                    <a:pt x="659219" y="207350"/>
                  </a:lnTo>
                  <a:cubicBezTo>
                    <a:pt x="688458" y="208236"/>
                    <a:pt x="701306" y="210008"/>
                    <a:pt x="746937" y="210008"/>
                  </a:cubicBezTo>
                  <a:cubicBezTo>
                    <a:pt x="792568" y="210008"/>
                    <a:pt x="870984" y="208236"/>
                    <a:pt x="933007" y="207350"/>
                  </a:cubicBezTo>
                  <a:cubicBezTo>
                    <a:pt x="979524" y="208236"/>
                    <a:pt x="1000347" y="214438"/>
                    <a:pt x="1026042" y="215324"/>
                  </a:cubicBezTo>
                  <a:cubicBezTo>
                    <a:pt x="1051737" y="216210"/>
                    <a:pt x="1069901" y="225071"/>
                    <a:pt x="1087179" y="212666"/>
                  </a:cubicBezTo>
                  <a:cubicBezTo>
                    <a:pt x="1104457" y="200261"/>
                    <a:pt x="1114203" y="170136"/>
                    <a:pt x="1129709" y="140896"/>
                  </a:cubicBezTo>
                  <a:cubicBezTo>
                    <a:pt x="1145215" y="111657"/>
                    <a:pt x="1163822" y="58937"/>
                    <a:pt x="1180214" y="37229"/>
                  </a:cubicBezTo>
                  <a:cubicBezTo>
                    <a:pt x="1196606" y="15521"/>
                    <a:pt x="1178441" y="15964"/>
                    <a:pt x="1228060" y="10648"/>
                  </a:cubicBezTo>
                  <a:cubicBezTo>
                    <a:pt x="1277679" y="5332"/>
                    <a:pt x="1395081" y="4888"/>
                    <a:pt x="1477926" y="5331"/>
                  </a:cubicBezTo>
                  <a:cubicBezTo>
                    <a:pt x="1560771" y="5774"/>
                    <a:pt x="1642730" y="10648"/>
                    <a:pt x="1725132" y="13306"/>
                  </a:cubicBezTo>
                </a:path>
              </a:pathLst>
            </a:custGeom>
            <a:noFill/>
            <a:ln w="190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p:cNvSpPr/>
          <p:nvPr/>
        </p:nvSpPr>
        <p:spPr>
          <a:xfrm>
            <a:off x="142358" y="1157048"/>
            <a:ext cx="8806734" cy="830997"/>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dirty="0" smtClean="0"/>
              <a:t>Ravinas </a:t>
            </a:r>
            <a:r>
              <a:rPr lang="pt-PT" dirty="0"/>
              <a:t>com </a:t>
            </a:r>
            <a:r>
              <a:rPr lang="pt-PT" b="1" dirty="0"/>
              <a:t>secção em V</a:t>
            </a:r>
            <a:r>
              <a:rPr lang="pt-PT" dirty="0"/>
              <a:t>. Formam-se em zonas onde o subsolo é mais resistente à erosão que o solo próximo da superfície. É a forma mais comum e mais típica de regiões montanhosas, onde as velocidades de escoamento são elevadas (FAO, 1986 e Das, 2009</a:t>
            </a:r>
            <a:r>
              <a:rPr lang="pt-PT" dirty="0" smtClean="0"/>
              <a:t>).</a:t>
            </a:r>
            <a:endParaRPr lang="pt-PT" dirty="0"/>
          </a:p>
        </p:txBody>
      </p:sp>
      <p:sp>
        <p:nvSpPr>
          <p:cNvPr id="43" name="Rectangle 42"/>
          <p:cNvSpPr/>
          <p:nvPr/>
        </p:nvSpPr>
        <p:spPr>
          <a:xfrm>
            <a:off x="149661" y="1940420"/>
            <a:ext cx="8806734" cy="830997"/>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Ravinas </a:t>
            </a:r>
            <a:r>
              <a:rPr lang="pt-PT" dirty="0"/>
              <a:t>com </a:t>
            </a:r>
            <a:r>
              <a:rPr lang="pt-PT" b="1" dirty="0"/>
              <a:t>secção trapezoidal</a:t>
            </a:r>
            <a:r>
              <a:rPr lang="pt-PT" dirty="0"/>
              <a:t>. Formam-se quando existe um substrato mais resistente à erosão que o solo e subsolo acima, aumentando a erosão das margens relativamente à erosão do leito (FAO, 1986).</a:t>
            </a:r>
            <a:endParaRPr lang="pt-PT" dirty="0" smtClean="0"/>
          </a:p>
        </p:txBody>
      </p:sp>
    </p:spTree>
    <p:extLst>
      <p:ext uri="{BB962C8B-B14F-4D97-AF65-F5344CB8AC3E}">
        <p14:creationId xmlns:p14="http://schemas.microsoft.com/office/powerpoint/2010/main" val="238123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38" grpId="0" animBg="1"/>
      <p:bldP spid="4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9401" y="1432608"/>
            <a:ext cx="8853203" cy="830997"/>
          </a:xfrm>
          <a:prstGeom prst="rect">
            <a:avLst/>
          </a:prstGeom>
          <a:solidFill>
            <a:srgbClr val="FFFFCC"/>
          </a:solidFill>
        </p:spPr>
        <p:txBody>
          <a:bodyPr wrap="square">
            <a:spAutoFit/>
          </a:bodyPr>
          <a:lstStyle/>
          <a:p>
            <a:pPr algn="just"/>
            <a:r>
              <a:rPr lang="pt-PT" dirty="0" smtClean="0"/>
              <a:t>Apresentam-se </a:t>
            </a:r>
            <a:r>
              <a:rPr lang="pt-PT" dirty="0"/>
              <a:t>de seguida algumas considerações acerca destes descarregadores, sumarizados na Fig. </a:t>
            </a:r>
            <a:r>
              <a:rPr lang="pt-PT" dirty="0" smtClean="0"/>
              <a:t>(13.11), </a:t>
            </a:r>
            <a:r>
              <a:rPr lang="pt-PT" dirty="0"/>
              <a:t>deixando-se os detalhes do seu projecto para a literatura hidráulica</a:t>
            </a:r>
            <a:r>
              <a:rPr lang="pt-PT" dirty="0" smtClean="0"/>
              <a:t>.</a:t>
            </a:r>
            <a:endParaRPr lang="pt-PT" dirty="0"/>
          </a:p>
        </p:txBody>
      </p:sp>
      <p:sp>
        <p:nvSpPr>
          <p:cNvPr id="11" name="Rectangle 10"/>
          <p:cNvSpPr/>
          <p:nvPr/>
        </p:nvSpPr>
        <p:spPr>
          <a:xfrm>
            <a:off x="133349" y="155336"/>
            <a:ext cx="8853203" cy="584775"/>
          </a:xfrm>
          <a:prstGeom prst="rect">
            <a:avLst/>
          </a:prstGeom>
          <a:solidFill>
            <a:srgbClr val="FFFFCC"/>
          </a:solidFill>
        </p:spPr>
        <p:txBody>
          <a:bodyPr wrap="square">
            <a:spAutoFit/>
          </a:bodyPr>
          <a:lstStyle/>
          <a:p>
            <a:pPr algn="just"/>
            <a:r>
              <a:rPr lang="pt-PT" dirty="0" smtClean="0"/>
              <a:t>O </a:t>
            </a:r>
            <a:r>
              <a:rPr lang="pt-PT" dirty="0"/>
              <a:t>escoamento entra pela estrutura de entrada, é conduzido pela estrutura de transporte até à saída, onde adquire uma velocidade não erosiva</a:t>
            </a:r>
            <a:r>
              <a:rPr lang="pt-PT" dirty="0" smtClean="0"/>
              <a:t>.</a:t>
            </a:r>
            <a:endParaRPr lang="pt-PT" dirty="0"/>
          </a:p>
        </p:txBody>
      </p:sp>
      <p:sp>
        <p:nvSpPr>
          <p:cNvPr id="12" name="Rectangle 11"/>
          <p:cNvSpPr/>
          <p:nvPr/>
        </p:nvSpPr>
        <p:spPr>
          <a:xfrm>
            <a:off x="142875" y="703451"/>
            <a:ext cx="8853203" cy="584775"/>
          </a:xfrm>
          <a:prstGeom prst="rect">
            <a:avLst/>
          </a:prstGeom>
          <a:solidFill>
            <a:srgbClr val="FFFFCC"/>
          </a:solidFill>
        </p:spPr>
        <p:txBody>
          <a:bodyPr wrap="square">
            <a:spAutoFit/>
          </a:bodyPr>
          <a:lstStyle/>
          <a:p>
            <a:pPr algn="just"/>
            <a:r>
              <a:rPr lang="pt-PT" dirty="0" smtClean="0"/>
              <a:t>Durante </a:t>
            </a:r>
            <a:r>
              <a:rPr lang="pt-PT" dirty="0"/>
              <a:t>o processo a energia cinética do escoamento é dissipada através da criação de um </a:t>
            </a:r>
            <a:r>
              <a:rPr lang="pt-PT" b="1" dirty="0"/>
              <a:t>ressalto hidráulico</a:t>
            </a:r>
            <a:r>
              <a:rPr lang="pt-PT" dirty="0" smtClean="0"/>
              <a:t>.</a:t>
            </a:r>
            <a:endParaRPr lang="pt-PT" dirty="0"/>
          </a:p>
        </p:txBody>
      </p:sp>
      <p:sp>
        <p:nvSpPr>
          <p:cNvPr id="14" name="Rectangle 13"/>
          <p:cNvSpPr/>
          <p:nvPr/>
        </p:nvSpPr>
        <p:spPr>
          <a:xfrm>
            <a:off x="149462" y="2427968"/>
            <a:ext cx="8853203" cy="584775"/>
          </a:xfrm>
          <a:prstGeom prst="rect">
            <a:avLst/>
          </a:prstGeom>
          <a:solidFill>
            <a:srgbClr val="FFFFCC"/>
          </a:solidFill>
        </p:spPr>
        <p:txBody>
          <a:bodyPr wrap="square">
            <a:spAutoFit/>
          </a:bodyPr>
          <a:lstStyle/>
          <a:p>
            <a:pPr algn="just"/>
            <a:r>
              <a:rPr lang="pt-PT" dirty="0" smtClean="0"/>
              <a:t>Naturalmente, as estruturas hidráulicas aqui apresentadas no contexto do controlo de ravinas têm outras aplicações no âmbito da conservação do solo e da água (</a:t>
            </a:r>
            <a:r>
              <a:rPr lang="en-GB" dirty="0"/>
              <a:t>USDA-NRCS, 1984a</a:t>
            </a:r>
            <a:r>
              <a:rPr lang="pt-PT" dirty="0" smtClean="0"/>
              <a:t>):</a:t>
            </a:r>
          </a:p>
        </p:txBody>
      </p:sp>
      <p:sp>
        <p:nvSpPr>
          <p:cNvPr id="15" name="Rectangle 14"/>
          <p:cNvSpPr/>
          <p:nvPr/>
        </p:nvSpPr>
        <p:spPr>
          <a:xfrm>
            <a:off x="139146" y="6192809"/>
            <a:ext cx="8853203" cy="584775"/>
          </a:xfrm>
          <a:prstGeom prst="rect">
            <a:avLst/>
          </a:prstGeom>
          <a:solidFill>
            <a:srgbClr val="FFFFCC"/>
          </a:solidFill>
        </p:spPr>
        <p:txBody>
          <a:bodyPr wrap="square">
            <a:spAutoFit/>
          </a:bodyPr>
          <a:lstStyle/>
          <a:p>
            <a:pPr algn="just"/>
            <a:r>
              <a:rPr lang="pt-PT" dirty="0" smtClean="0"/>
              <a:t>Na Fig.13.11b apresentam-se os critérios gerais para a escolha da estrutura hidráulica a considerar, em função da carga e do caudal de projecto.</a:t>
            </a:r>
            <a:endParaRPr lang="pt-PT" dirty="0"/>
          </a:p>
        </p:txBody>
      </p:sp>
      <p:sp>
        <p:nvSpPr>
          <p:cNvPr id="21" name="Rectangle 20"/>
          <p:cNvSpPr/>
          <p:nvPr/>
        </p:nvSpPr>
        <p:spPr>
          <a:xfrm>
            <a:off x="139523" y="2982926"/>
            <a:ext cx="8853203"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Armazenamento de água</a:t>
            </a:r>
          </a:p>
        </p:txBody>
      </p:sp>
      <p:sp>
        <p:nvSpPr>
          <p:cNvPr id="22" name="Rectangle 21"/>
          <p:cNvSpPr/>
          <p:nvPr/>
        </p:nvSpPr>
        <p:spPr>
          <a:xfrm>
            <a:off x="133348" y="3291663"/>
            <a:ext cx="8853203"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Amortecimento de cheias</a:t>
            </a:r>
          </a:p>
        </p:txBody>
      </p:sp>
      <p:sp>
        <p:nvSpPr>
          <p:cNvPr id="23" name="Rectangle 22"/>
          <p:cNvSpPr/>
          <p:nvPr/>
        </p:nvSpPr>
        <p:spPr>
          <a:xfrm>
            <a:off x="139146" y="3590461"/>
            <a:ext cx="8853203"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Armazenamento de sedimentos</a:t>
            </a:r>
          </a:p>
        </p:txBody>
      </p:sp>
      <p:sp>
        <p:nvSpPr>
          <p:cNvPr id="24" name="Rectangle 23"/>
          <p:cNvSpPr/>
          <p:nvPr/>
        </p:nvSpPr>
        <p:spPr>
          <a:xfrm>
            <a:off x="137033" y="3889259"/>
            <a:ext cx="8853203"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Recepção de águas superficiais</a:t>
            </a:r>
          </a:p>
        </p:txBody>
      </p:sp>
      <p:sp>
        <p:nvSpPr>
          <p:cNvPr id="25" name="Rectangle 24"/>
          <p:cNvSpPr/>
          <p:nvPr/>
        </p:nvSpPr>
        <p:spPr>
          <a:xfrm>
            <a:off x="139146" y="4194377"/>
            <a:ext cx="8853203"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Controlo da altura de água</a:t>
            </a:r>
          </a:p>
        </p:txBody>
      </p:sp>
      <p:sp>
        <p:nvSpPr>
          <p:cNvPr id="26" name="Rectangle 25"/>
          <p:cNvSpPr/>
          <p:nvPr/>
        </p:nvSpPr>
        <p:spPr>
          <a:xfrm>
            <a:off x="139523" y="4503114"/>
            <a:ext cx="8853203"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Drenagem</a:t>
            </a:r>
          </a:p>
        </p:txBody>
      </p:sp>
      <p:sp>
        <p:nvSpPr>
          <p:cNvPr id="27" name="Rectangle 26"/>
          <p:cNvSpPr/>
          <p:nvPr/>
        </p:nvSpPr>
        <p:spPr>
          <a:xfrm>
            <a:off x="149462" y="4821790"/>
            <a:ext cx="8853203"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Rega</a:t>
            </a:r>
          </a:p>
        </p:txBody>
      </p:sp>
      <p:sp>
        <p:nvSpPr>
          <p:cNvPr id="28" name="Rectangle 27"/>
          <p:cNvSpPr/>
          <p:nvPr/>
        </p:nvSpPr>
        <p:spPr>
          <a:xfrm>
            <a:off x="129584" y="5130527"/>
            <a:ext cx="8853203"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Protecção costeira</a:t>
            </a:r>
          </a:p>
        </p:txBody>
      </p:sp>
      <p:sp>
        <p:nvSpPr>
          <p:cNvPr id="29" name="Rectangle 28"/>
          <p:cNvSpPr/>
          <p:nvPr/>
        </p:nvSpPr>
        <p:spPr>
          <a:xfrm>
            <a:off x="149461" y="5439264"/>
            <a:ext cx="8853203"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Protecção do corredor ripícola</a:t>
            </a:r>
          </a:p>
        </p:txBody>
      </p:sp>
      <p:sp>
        <p:nvSpPr>
          <p:cNvPr id="30" name="Rectangle 29"/>
          <p:cNvSpPr/>
          <p:nvPr/>
        </p:nvSpPr>
        <p:spPr>
          <a:xfrm>
            <a:off x="149462" y="5744926"/>
            <a:ext cx="8853203"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Protecção contra marés.</a:t>
            </a:r>
            <a:endParaRPr lang="pt-PT" dirty="0"/>
          </a:p>
        </p:txBody>
      </p:sp>
    </p:spTree>
    <p:extLst>
      <p:ext uri="{BB962C8B-B14F-4D97-AF65-F5344CB8AC3E}">
        <p14:creationId xmlns:p14="http://schemas.microsoft.com/office/powerpoint/2010/main" val="88840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4" grpId="0" animBg="1"/>
      <p:bldP spid="15"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302" y="6386644"/>
            <a:ext cx="8748000" cy="468000"/>
          </a:xfrm>
          <a:prstGeom prst="rect">
            <a:avLst/>
          </a:prstGeom>
          <a:solidFill>
            <a:srgbClr val="FFFFCC"/>
          </a:solidFill>
        </p:spPr>
        <p:txBody>
          <a:bodyPr wrap="square">
            <a:spAutoFit/>
          </a:bodyPr>
          <a:lstStyle/>
          <a:p>
            <a:pPr algn="just"/>
            <a:r>
              <a:rPr lang="pt-PT" sz="1400" b="1" dirty="0" smtClean="0"/>
              <a:t>Figura 13.11</a:t>
            </a:r>
            <a:r>
              <a:rPr lang="pt-PT" sz="1400" dirty="0" smtClean="0"/>
              <a:t> Classificação dos componentes de estruturas permanentes (</a:t>
            </a:r>
            <a:r>
              <a:rPr lang="pt-PT" sz="1200" i="1" dirty="0" smtClean="0"/>
              <a:t>SAF</a:t>
            </a:r>
            <a:r>
              <a:rPr lang="pt-PT" sz="1200" dirty="0" smtClean="0"/>
              <a:t> = </a:t>
            </a:r>
            <a:r>
              <a:rPr lang="pt-PT" sz="1200" i="1" dirty="0" smtClean="0"/>
              <a:t>St. Anthony </a:t>
            </a:r>
            <a:r>
              <a:rPr lang="pt-PT" sz="1200" i="1" dirty="0" err="1" smtClean="0"/>
              <a:t>Fall</a:t>
            </a:r>
            <a:r>
              <a:rPr lang="pt-PT" sz="1400" dirty="0" smtClean="0"/>
              <a:t>) (</a:t>
            </a:r>
            <a:r>
              <a:rPr lang="pt-PT" sz="1200" dirty="0" smtClean="0"/>
              <a:t>Fonte: </a:t>
            </a:r>
            <a:r>
              <a:rPr lang="pt-PT" sz="1200" dirty="0" err="1" smtClean="0"/>
              <a:t>Huffman</a:t>
            </a:r>
            <a:r>
              <a:rPr lang="pt-PT" sz="1200" dirty="0" smtClean="0"/>
              <a:t> </a:t>
            </a:r>
            <a:r>
              <a:rPr lang="pt-PT" sz="1200" i="1" dirty="0" err="1" smtClean="0"/>
              <a:t>et</a:t>
            </a:r>
            <a:r>
              <a:rPr lang="pt-PT" sz="1200" i="1" dirty="0" smtClean="0"/>
              <a:t> al</a:t>
            </a:r>
            <a:r>
              <a:rPr lang="pt-PT" sz="1200" dirty="0" smtClean="0"/>
              <a:t>., 2011</a:t>
            </a:r>
            <a:r>
              <a:rPr lang="pt-PT" sz="1400" dirty="0" smtClean="0"/>
              <a:t>)</a:t>
            </a:r>
          </a:p>
        </p:txBody>
      </p:sp>
      <p:grpSp>
        <p:nvGrpSpPr>
          <p:cNvPr id="48" name="Group 47"/>
          <p:cNvGrpSpPr/>
          <p:nvPr/>
        </p:nvGrpSpPr>
        <p:grpSpPr>
          <a:xfrm>
            <a:off x="413770" y="28100"/>
            <a:ext cx="8316000" cy="6367195"/>
            <a:chOff x="413770" y="23222"/>
            <a:chExt cx="8316000" cy="6367195"/>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rot="5400000">
              <a:off x="2196711" y="3052426"/>
              <a:ext cx="5940000" cy="735981"/>
            </a:xfrm>
            <a:prstGeom prst="rect">
              <a:avLst/>
            </a:prstGeom>
          </p:spPr>
        </p:pic>
        <p:sp>
          <p:nvSpPr>
            <p:cNvPr id="3" name="Rectangle 2"/>
            <p:cNvSpPr/>
            <p:nvPr/>
          </p:nvSpPr>
          <p:spPr>
            <a:xfrm>
              <a:off x="3023810" y="23222"/>
              <a:ext cx="3096000" cy="184666"/>
            </a:xfrm>
            <a:prstGeom prst="rect">
              <a:avLst/>
            </a:prstGeom>
            <a:solidFill>
              <a:schemeClr val="bg1"/>
            </a:solidFill>
          </p:spPr>
          <p:txBody>
            <a:bodyPr wrap="square" tIns="0" bIns="0">
              <a:spAutoFit/>
            </a:bodyPr>
            <a:lstStyle/>
            <a:p>
              <a:pPr algn="just"/>
              <a:r>
                <a:rPr lang="pt-PT" sz="1200" b="1" dirty="0" smtClean="0">
                  <a:solidFill>
                    <a:srgbClr val="0000FF"/>
                  </a:solidFill>
                </a:rPr>
                <a:t>Descarregador de queda </a:t>
              </a:r>
              <a:r>
                <a:rPr lang="pt-PT" sz="1200" dirty="0" smtClean="0"/>
                <a:t>(</a:t>
              </a:r>
              <a:r>
                <a:rPr lang="pt-PT" sz="1200" i="1" dirty="0" err="1" smtClean="0"/>
                <a:t>drop</a:t>
              </a:r>
              <a:r>
                <a:rPr lang="pt-PT" sz="1200" i="1" dirty="0" smtClean="0"/>
                <a:t> </a:t>
              </a:r>
              <a:r>
                <a:rPr lang="pt-PT" sz="1200" i="1" dirty="0" err="1" smtClean="0"/>
                <a:t>spillway</a:t>
              </a:r>
              <a:r>
                <a:rPr lang="pt-PT" sz="1200" dirty="0" smtClean="0"/>
                <a:t>)</a:t>
              </a:r>
            </a:p>
          </p:txBody>
        </p:sp>
        <p:sp>
          <p:nvSpPr>
            <p:cNvPr id="9" name="Rectangle 8"/>
            <p:cNvSpPr/>
            <p:nvPr/>
          </p:nvSpPr>
          <p:spPr>
            <a:xfrm>
              <a:off x="1704621" y="246592"/>
              <a:ext cx="6300000" cy="153888"/>
            </a:xfrm>
            <a:prstGeom prst="rect">
              <a:avLst/>
            </a:prstGeom>
            <a:solidFill>
              <a:schemeClr val="bg1"/>
            </a:solidFill>
          </p:spPr>
          <p:txBody>
            <a:bodyPr wrap="square" tIns="0" bIns="0">
              <a:spAutoFit/>
            </a:bodyPr>
            <a:lstStyle/>
            <a:p>
              <a:pPr algn="just">
                <a:tabLst>
                  <a:tab pos="2601913" algn="l"/>
                  <a:tab pos="5562600" algn="l"/>
                </a:tabLst>
              </a:pPr>
              <a:r>
                <a:rPr lang="pt-PT" sz="1000" b="1" dirty="0" smtClean="0"/>
                <a:t>A. Entrada	B. Conduta	C. Saída</a:t>
              </a:r>
            </a:p>
          </p:txBody>
        </p:sp>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p:blipFill>
          <p:spPr>
            <a:xfrm rot="5400000">
              <a:off x="-302390" y="2951412"/>
              <a:ext cx="5940000" cy="936702"/>
            </a:xfrm>
            <a:prstGeom prst="rect">
              <a:avLst/>
            </a:prstGeom>
          </p:spPr>
        </p:pic>
        <p:pic>
          <p:nvPicPr>
            <p:cNvPr id="12" name="Picture 11"/>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p:blipFill>
          <p:spPr>
            <a:xfrm rot="5400000">
              <a:off x="4957313" y="2935918"/>
              <a:ext cx="5940000" cy="962783"/>
            </a:xfrm>
            <a:prstGeom prst="rect">
              <a:avLst/>
            </a:prstGeom>
          </p:spPr>
        </p:pic>
        <p:sp>
          <p:nvSpPr>
            <p:cNvPr id="6" name="Rectangle 5"/>
            <p:cNvSpPr/>
            <p:nvPr/>
          </p:nvSpPr>
          <p:spPr>
            <a:xfrm>
              <a:off x="6026486" y="5578780"/>
              <a:ext cx="1440000" cy="153888"/>
            </a:xfrm>
            <a:prstGeom prst="rect">
              <a:avLst/>
            </a:prstGeom>
            <a:solidFill>
              <a:schemeClr val="bg1"/>
            </a:solidFill>
          </p:spPr>
          <p:txBody>
            <a:bodyPr wrap="square" lIns="0" tIns="0" rIns="0" bIns="0">
              <a:spAutoFit/>
            </a:bodyPr>
            <a:lstStyle/>
            <a:p>
              <a:pPr algn="just"/>
              <a:r>
                <a:rPr lang="pt-PT" sz="1000" b="1" dirty="0" smtClean="0"/>
                <a:t>2. </a:t>
              </a:r>
              <a:r>
                <a:rPr lang="pt-PT" sz="1000" dirty="0" smtClean="0"/>
                <a:t>Consola (</a:t>
              </a:r>
              <a:r>
                <a:rPr lang="pt-PT" sz="1000" i="1" dirty="0" err="1" smtClean="0"/>
                <a:t>Cantilever</a:t>
              </a:r>
              <a:r>
                <a:rPr lang="pt-PT" sz="1000" dirty="0" smtClean="0"/>
                <a:t>)</a:t>
              </a:r>
            </a:p>
          </p:txBody>
        </p:sp>
        <p:sp>
          <p:nvSpPr>
            <p:cNvPr id="13" name="Rectangle 12"/>
            <p:cNvSpPr/>
            <p:nvPr/>
          </p:nvSpPr>
          <p:spPr>
            <a:xfrm>
              <a:off x="6023286" y="4972900"/>
              <a:ext cx="1296000" cy="307777"/>
            </a:xfrm>
            <a:prstGeom prst="rect">
              <a:avLst/>
            </a:prstGeom>
            <a:solidFill>
              <a:schemeClr val="bg1"/>
            </a:solidFill>
          </p:spPr>
          <p:txBody>
            <a:bodyPr wrap="square" lIns="0" tIns="0" rIns="0" bIns="0">
              <a:spAutoFit/>
            </a:bodyPr>
            <a:lstStyle/>
            <a:p>
              <a:pPr algn="just"/>
              <a:r>
                <a:rPr lang="pt-PT" sz="1000" b="1" dirty="0" smtClean="0"/>
                <a:t>1. </a:t>
              </a:r>
              <a:r>
                <a:rPr lang="pt-PT" sz="1000" dirty="0" smtClean="0"/>
                <a:t>Soleira </a:t>
              </a:r>
              <a:r>
                <a:rPr lang="pt-PT" sz="1000" dirty="0"/>
                <a:t>em </a:t>
              </a:r>
              <a:r>
                <a:rPr lang="pt-PT" sz="1000" dirty="0" smtClean="0"/>
                <a:t>avental</a:t>
              </a:r>
            </a:p>
            <a:p>
              <a:pPr indent="179388" algn="just"/>
              <a:r>
                <a:rPr lang="pt-PT" sz="1000" dirty="0" smtClean="0"/>
                <a:t>(</a:t>
              </a:r>
              <a:r>
                <a:rPr lang="pt-PT" sz="1000" i="1" dirty="0" err="1" smtClean="0"/>
                <a:t>Apron</a:t>
              </a:r>
              <a:r>
                <a:rPr lang="pt-PT" sz="1000" dirty="0"/>
                <a:t>)</a:t>
              </a:r>
            </a:p>
          </p:txBody>
        </p:sp>
        <p:sp>
          <p:nvSpPr>
            <p:cNvPr id="14" name="Rectangle 13"/>
            <p:cNvSpPr/>
            <p:nvPr/>
          </p:nvSpPr>
          <p:spPr>
            <a:xfrm>
              <a:off x="6022229" y="6045654"/>
              <a:ext cx="792000" cy="153888"/>
            </a:xfrm>
            <a:prstGeom prst="rect">
              <a:avLst/>
            </a:prstGeom>
            <a:solidFill>
              <a:schemeClr val="bg1"/>
            </a:solidFill>
          </p:spPr>
          <p:txBody>
            <a:bodyPr wrap="square" lIns="0" tIns="0" rIns="0" bIns="0">
              <a:spAutoFit/>
            </a:bodyPr>
            <a:lstStyle/>
            <a:p>
              <a:pPr algn="just"/>
              <a:r>
                <a:rPr lang="pt-PT" sz="1000" b="1" dirty="0" smtClean="0"/>
                <a:t>3. </a:t>
              </a:r>
              <a:r>
                <a:rPr lang="pt-PT" sz="1000" dirty="0" smtClean="0"/>
                <a:t>Tipo SAF</a:t>
              </a:r>
            </a:p>
          </p:txBody>
        </p:sp>
        <p:sp>
          <p:nvSpPr>
            <p:cNvPr id="15" name="Rectangle 14"/>
            <p:cNvSpPr/>
            <p:nvPr/>
          </p:nvSpPr>
          <p:spPr>
            <a:xfrm>
              <a:off x="6011968" y="2191315"/>
              <a:ext cx="1656000" cy="153888"/>
            </a:xfrm>
            <a:prstGeom prst="rect">
              <a:avLst/>
            </a:prstGeom>
            <a:solidFill>
              <a:schemeClr val="bg1"/>
            </a:solidFill>
          </p:spPr>
          <p:txBody>
            <a:bodyPr wrap="square" lIns="0" tIns="0" rIns="0" bIns="0">
              <a:spAutoFit/>
            </a:bodyPr>
            <a:lstStyle/>
            <a:p>
              <a:pPr algn="just"/>
              <a:r>
                <a:rPr lang="pt-PT" sz="1000" b="1" dirty="0" smtClean="0"/>
                <a:t>1. </a:t>
              </a:r>
              <a:r>
                <a:rPr lang="pt-PT" sz="1000" dirty="0" smtClean="0"/>
                <a:t>Consola (</a:t>
              </a:r>
              <a:r>
                <a:rPr lang="pt-PT" sz="1000" i="1" dirty="0" err="1" smtClean="0"/>
                <a:t>Cantilever</a:t>
              </a:r>
              <a:r>
                <a:rPr lang="pt-PT" sz="1000" dirty="0" smtClean="0"/>
                <a:t>)</a:t>
              </a:r>
            </a:p>
          </p:txBody>
        </p:sp>
        <p:sp>
          <p:nvSpPr>
            <p:cNvPr id="16" name="Rectangle 15"/>
            <p:cNvSpPr/>
            <p:nvPr/>
          </p:nvSpPr>
          <p:spPr>
            <a:xfrm>
              <a:off x="6019490" y="2786469"/>
              <a:ext cx="792000" cy="153888"/>
            </a:xfrm>
            <a:prstGeom prst="rect">
              <a:avLst/>
            </a:prstGeom>
            <a:solidFill>
              <a:schemeClr val="bg1"/>
            </a:solidFill>
          </p:spPr>
          <p:txBody>
            <a:bodyPr wrap="square" lIns="0" tIns="0" rIns="0" bIns="0">
              <a:spAutoFit/>
            </a:bodyPr>
            <a:lstStyle/>
            <a:p>
              <a:pPr algn="just"/>
              <a:r>
                <a:rPr lang="pt-PT" sz="1000" b="1" dirty="0"/>
                <a:t>2</a:t>
              </a:r>
              <a:r>
                <a:rPr lang="pt-PT" sz="1000" b="1" dirty="0" smtClean="0"/>
                <a:t>. </a:t>
              </a:r>
              <a:r>
                <a:rPr lang="pt-PT" sz="1000" dirty="0" smtClean="0"/>
                <a:t>Tipo SAF</a:t>
              </a:r>
            </a:p>
          </p:txBody>
        </p:sp>
        <p:sp>
          <p:nvSpPr>
            <p:cNvPr id="17" name="Rectangle 16"/>
            <p:cNvSpPr/>
            <p:nvPr/>
          </p:nvSpPr>
          <p:spPr>
            <a:xfrm>
              <a:off x="6023545" y="3132796"/>
              <a:ext cx="1116000" cy="461665"/>
            </a:xfrm>
            <a:prstGeom prst="rect">
              <a:avLst/>
            </a:prstGeom>
            <a:solidFill>
              <a:schemeClr val="bg1"/>
            </a:solidFill>
          </p:spPr>
          <p:txBody>
            <a:bodyPr wrap="square" lIns="0" tIns="0" rIns="0" bIns="0">
              <a:spAutoFit/>
            </a:bodyPr>
            <a:lstStyle/>
            <a:p>
              <a:pPr marL="179388" indent="-179388" algn="just"/>
              <a:r>
                <a:rPr lang="pt-PT" sz="1000" b="1" dirty="0" smtClean="0"/>
                <a:t>3. </a:t>
              </a:r>
              <a:r>
                <a:rPr lang="pt-PT" sz="1000" dirty="0" smtClean="0"/>
                <a:t>Com blocos de amortecimento</a:t>
              </a:r>
            </a:p>
            <a:p>
              <a:pPr indent="179388" algn="just"/>
              <a:r>
                <a:rPr lang="pt-PT" sz="1000" dirty="0" smtClean="0"/>
                <a:t>(</a:t>
              </a:r>
              <a:r>
                <a:rPr lang="pt-PT" sz="1000" i="1" dirty="0" err="1" smtClean="0"/>
                <a:t>baffle</a:t>
              </a:r>
              <a:r>
                <a:rPr lang="pt-PT" sz="1000" i="1" dirty="0" smtClean="0"/>
                <a:t> </a:t>
              </a:r>
              <a:r>
                <a:rPr lang="pt-PT" sz="1000" i="1" dirty="0" err="1" smtClean="0"/>
                <a:t>type</a:t>
              </a:r>
              <a:r>
                <a:rPr lang="pt-PT" sz="1000" dirty="0" smtClean="0"/>
                <a:t>)</a:t>
              </a:r>
            </a:p>
          </p:txBody>
        </p:sp>
        <p:sp>
          <p:nvSpPr>
            <p:cNvPr id="18" name="Rectangle 17"/>
            <p:cNvSpPr/>
            <p:nvPr/>
          </p:nvSpPr>
          <p:spPr>
            <a:xfrm>
              <a:off x="739210" y="533548"/>
              <a:ext cx="1260000" cy="153888"/>
            </a:xfrm>
            <a:prstGeom prst="rect">
              <a:avLst/>
            </a:prstGeom>
            <a:solidFill>
              <a:schemeClr val="bg1"/>
            </a:solidFill>
          </p:spPr>
          <p:txBody>
            <a:bodyPr wrap="square" lIns="0" tIns="0" rIns="0" bIns="0">
              <a:spAutoFit/>
            </a:bodyPr>
            <a:lstStyle/>
            <a:p>
              <a:pPr algn="just"/>
              <a:r>
                <a:rPr lang="pt-PT" sz="1000" b="1" dirty="0" smtClean="0"/>
                <a:t>1. </a:t>
              </a:r>
              <a:r>
                <a:rPr lang="pt-PT" sz="1000" dirty="0" smtClean="0"/>
                <a:t>Recta (</a:t>
              </a:r>
              <a:r>
                <a:rPr lang="pt-PT" sz="1000" i="1" dirty="0" smtClean="0"/>
                <a:t>Straight</a:t>
              </a:r>
              <a:r>
                <a:rPr lang="pt-PT" sz="1000" dirty="0" smtClean="0"/>
                <a:t>)</a:t>
              </a:r>
            </a:p>
          </p:txBody>
        </p:sp>
        <p:sp>
          <p:nvSpPr>
            <p:cNvPr id="19" name="Rectangle 18"/>
            <p:cNvSpPr/>
            <p:nvPr/>
          </p:nvSpPr>
          <p:spPr>
            <a:xfrm>
              <a:off x="743099" y="973216"/>
              <a:ext cx="1152000" cy="153888"/>
            </a:xfrm>
            <a:prstGeom prst="rect">
              <a:avLst/>
            </a:prstGeom>
            <a:solidFill>
              <a:schemeClr val="bg1"/>
            </a:solidFill>
          </p:spPr>
          <p:txBody>
            <a:bodyPr wrap="square" lIns="0" tIns="0" rIns="0" bIns="0">
              <a:spAutoFit/>
            </a:bodyPr>
            <a:lstStyle/>
            <a:p>
              <a:pPr algn="just"/>
              <a:r>
                <a:rPr lang="pt-PT" sz="1000" b="1" dirty="0"/>
                <a:t>2</a:t>
              </a:r>
              <a:r>
                <a:rPr lang="pt-PT" sz="1000" b="1" dirty="0" smtClean="0"/>
                <a:t>. </a:t>
              </a:r>
              <a:r>
                <a:rPr lang="pt-PT" sz="1000" dirty="0" smtClean="0"/>
                <a:t>Curva (</a:t>
              </a:r>
              <a:r>
                <a:rPr lang="pt-PT" sz="1000" i="1" dirty="0" err="1" smtClean="0"/>
                <a:t>Curved</a:t>
              </a:r>
              <a:r>
                <a:rPr lang="pt-PT" sz="1000" dirty="0" smtClean="0"/>
                <a:t>)</a:t>
              </a:r>
            </a:p>
          </p:txBody>
        </p:sp>
        <p:sp>
          <p:nvSpPr>
            <p:cNvPr id="20" name="Rectangle 19"/>
            <p:cNvSpPr/>
            <p:nvPr/>
          </p:nvSpPr>
          <p:spPr>
            <a:xfrm>
              <a:off x="742602" y="1378284"/>
              <a:ext cx="900000" cy="153888"/>
            </a:xfrm>
            <a:prstGeom prst="rect">
              <a:avLst/>
            </a:prstGeom>
            <a:solidFill>
              <a:schemeClr val="bg1"/>
            </a:solidFill>
          </p:spPr>
          <p:txBody>
            <a:bodyPr wrap="square" lIns="0" tIns="0" rIns="0" bIns="0">
              <a:spAutoFit/>
            </a:bodyPr>
            <a:lstStyle/>
            <a:p>
              <a:pPr algn="just"/>
              <a:r>
                <a:rPr lang="pt-PT" sz="1000" b="1" dirty="0"/>
                <a:t>3</a:t>
              </a:r>
              <a:r>
                <a:rPr lang="pt-PT" sz="1000" b="1" dirty="0" smtClean="0"/>
                <a:t>. </a:t>
              </a:r>
              <a:r>
                <a:rPr lang="pt-PT" sz="1000" dirty="0" smtClean="0"/>
                <a:t>Caixa (</a:t>
              </a:r>
              <a:r>
                <a:rPr lang="pt-PT" sz="1000" i="1" dirty="0" smtClean="0"/>
                <a:t>Box</a:t>
              </a:r>
              <a:r>
                <a:rPr lang="pt-PT" sz="1000" dirty="0" smtClean="0"/>
                <a:t>)</a:t>
              </a:r>
            </a:p>
          </p:txBody>
        </p:sp>
        <p:sp>
          <p:nvSpPr>
            <p:cNvPr id="21" name="Rectangle 20"/>
            <p:cNvSpPr/>
            <p:nvPr/>
          </p:nvSpPr>
          <p:spPr>
            <a:xfrm>
              <a:off x="742422" y="2190911"/>
              <a:ext cx="1260000" cy="153888"/>
            </a:xfrm>
            <a:prstGeom prst="rect">
              <a:avLst/>
            </a:prstGeom>
            <a:solidFill>
              <a:schemeClr val="bg1"/>
            </a:solidFill>
          </p:spPr>
          <p:txBody>
            <a:bodyPr wrap="square" lIns="0" tIns="0" rIns="0" bIns="0">
              <a:spAutoFit/>
            </a:bodyPr>
            <a:lstStyle/>
            <a:p>
              <a:pPr algn="just"/>
              <a:r>
                <a:rPr lang="pt-PT" sz="1000" b="1" dirty="0" smtClean="0"/>
                <a:t>1. </a:t>
              </a:r>
              <a:r>
                <a:rPr lang="pt-PT" sz="1000" dirty="0" smtClean="0"/>
                <a:t>Recta (</a:t>
              </a:r>
              <a:r>
                <a:rPr lang="pt-PT" sz="1000" i="1" dirty="0" smtClean="0"/>
                <a:t>Straight</a:t>
              </a:r>
              <a:r>
                <a:rPr lang="pt-PT" sz="1000" dirty="0" smtClean="0"/>
                <a:t>)</a:t>
              </a:r>
            </a:p>
          </p:txBody>
        </p:sp>
        <p:sp>
          <p:nvSpPr>
            <p:cNvPr id="22" name="Rectangle 21"/>
            <p:cNvSpPr/>
            <p:nvPr/>
          </p:nvSpPr>
          <p:spPr>
            <a:xfrm>
              <a:off x="737911" y="2702257"/>
              <a:ext cx="1512000" cy="307777"/>
            </a:xfrm>
            <a:prstGeom prst="rect">
              <a:avLst/>
            </a:prstGeom>
            <a:solidFill>
              <a:schemeClr val="bg1"/>
            </a:solidFill>
          </p:spPr>
          <p:txBody>
            <a:bodyPr wrap="square" lIns="0" tIns="0" rIns="108000" bIns="0">
              <a:spAutoFit/>
            </a:bodyPr>
            <a:lstStyle/>
            <a:p>
              <a:pPr marL="179388" indent="-179388"/>
              <a:r>
                <a:rPr lang="pt-PT" sz="1000" b="1" dirty="0"/>
                <a:t>2</a:t>
              </a:r>
              <a:r>
                <a:rPr lang="pt-PT" sz="1000" b="1" dirty="0" smtClean="0"/>
                <a:t>. </a:t>
              </a:r>
              <a:r>
                <a:rPr lang="pt-PT" sz="1000" dirty="0" smtClean="0"/>
                <a:t>Lado de montante alargado</a:t>
              </a:r>
            </a:p>
          </p:txBody>
        </p:sp>
        <p:sp>
          <p:nvSpPr>
            <p:cNvPr id="23" name="Rectangle 22"/>
            <p:cNvSpPr/>
            <p:nvPr/>
          </p:nvSpPr>
          <p:spPr>
            <a:xfrm>
              <a:off x="740461" y="3275195"/>
              <a:ext cx="1260000" cy="153888"/>
            </a:xfrm>
            <a:prstGeom prst="rect">
              <a:avLst/>
            </a:prstGeom>
            <a:solidFill>
              <a:schemeClr val="bg1"/>
            </a:solidFill>
          </p:spPr>
          <p:txBody>
            <a:bodyPr wrap="square" lIns="0" tIns="0" rIns="0" bIns="0">
              <a:spAutoFit/>
            </a:bodyPr>
            <a:lstStyle/>
            <a:p>
              <a:pPr algn="just"/>
              <a:r>
                <a:rPr lang="pt-PT" sz="1000" b="1" dirty="0" smtClean="0"/>
                <a:t>3. </a:t>
              </a:r>
              <a:r>
                <a:rPr lang="pt-PT" sz="1000" dirty="0" smtClean="0"/>
                <a:t>Alargada (</a:t>
              </a:r>
              <a:r>
                <a:rPr lang="pt-PT" sz="1000" i="1" dirty="0" err="1"/>
                <a:t>F</a:t>
              </a:r>
              <a:r>
                <a:rPr lang="pt-PT" sz="1000" i="1" dirty="0" err="1" smtClean="0"/>
                <a:t>lared</a:t>
              </a:r>
              <a:r>
                <a:rPr lang="pt-PT" sz="1000" dirty="0" smtClean="0"/>
                <a:t>)</a:t>
              </a:r>
            </a:p>
          </p:txBody>
        </p:sp>
        <p:sp>
          <p:nvSpPr>
            <p:cNvPr id="24" name="Rectangle 23"/>
            <p:cNvSpPr/>
            <p:nvPr/>
          </p:nvSpPr>
          <p:spPr>
            <a:xfrm>
              <a:off x="748735" y="3780251"/>
              <a:ext cx="1440000" cy="153888"/>
            </a:xfrm>
            <a:prstGeom prst="rect">
              <a:avLst/>
            </a:prstGeom>
            <a:solidFill>
              <a:schemeClr val="bg1"/>
            </a:solidFill>
          </p:spPr>
          <p:txBody>
            <a:bodyPr wrap="square" lIns="0" tIns="0" rIns="0" bIns="0">
              <a:spAutoFit/>
            </a:bodyPr>
            <a:lstStyle/>
            <a:p>
              <a:pPr algn="just"/>
              <a:r>
                <a:rPr lang="pt-PT" sz="1000" b="1" dirty="0" smtClean="0"/>
                <a:t>4. </a:t>
              </a:r>
              <a:r>
                <a:rPr lang="pt-PT" sz="1000" dirty="0" smtClean="0"/>
                <a:t>Com tampa (</a:t>
              </a:r>
              <a:r>
                <a:rPr lang="pt-PT" sz="1000" i="1" dirty="0" err="1"/>
                <a:t>H</a:t>
              </a:r>
              <a:r>
                <a:rPr lang="pt-PT" sz="1000" i="1" dirty="0" err="1" smtClean="0"/>
                <a:t>ooded</a:t>
              </a:r>
              <a:r>
                <a:rPr lang="pt-PT" sz="1000" dirty="0" smtClean="0"/>
                <a:t>)</a:t>
              </a:r>
            </a:p>
          </p:txBody>
        </p:sp>
        <p:sp>
          <p:nvSpPr>
            <p:cNvPr id="25" name="Rectangle 24"/>
            <p:cNvSpPr/>
            <p:nvPr/>
          </p:nvSpPr>
          <p:spPr>
            <a:xfrm>
              <a:off x="742329" y="4240683"/>
              <a:ext cx="1440000" cy="153888"/>
            </a:xfrm>
            <a:prstGeom prst="rect">
              <a:avLst/>
            </a:prstGeom>
            <a:solidFill>
              <a:schemeClr val="bg1"/>
            </a:solidFill>
          </p:spPr>
          <p:txBody>
            <a:bodyPr wrap="square" lIns="0" tIns="0" rIns="0" bIns="0">
              <a:spAutoFit/>
            </a:bodyPr>
            <a:lstStyle/>
            <a:p>
              <a:pPr algn="just"/>
              <a:r>
                <a:rPr lang="pt-PT" sz="1000" b="1" dirty="0" smtClean="0"/>
                <a:t>5. </a:t>
              </a:r>
              <a:r>
                <a:rPr lang="pt-PT" sz="1000" dirty="0" smtClean="0"/>
                <a:t>Topo plano (</a:t>
              </a:r>
              <a:r>
                <a:rPr lang="pt-PT" sz="1000" i="1" dirty="0"/>
                <a:t>F</a:t>
              </a:r>
              <a:r>
                <a:rPr lang="pt-PT" sz="1000" i="1" dirty="0" smtClean="0"/>
                <a:t>lat top</a:t>
              </a:r>
              <a:r>
                <a:rPr lang="pt-PT" sz="1000" dirty="0" smtClean="0"/>
                <a:t>)</a:t>
              </a:r>
            </a:p>
          </p:txBody>
        </p:sp>
        <p:sp>
          <p:nvSpPr>
            <p:cNvPr id="26" name="Rectangle 25"/>
            <p:cNvSpPr/>
            <p:nvPr/>
          </p:nvSpPr>
          <p:spPr>
            <a:xfrm>
              <a:off x="742733" y="4975619"/>
              <a:ext cx="1260000" cy="153888"/>
            </a:xfrm>
            <a:prstGeom prst="rect">
              <a:avLst/>
            </a:prstGeom>
            <a:solidFill>
              <a:schemeClr val="bg1"/>
            </a:solidFill>
          </p:spPr>
          <p:txBody>
            <a:bodyPr wrap="square" lIns="0" tIns="0" rIns="0" bIns="0">
              <a:spAutoFit/>
            </a:bodyPr>
            <a:lstStyle/>
            <a:p>
              <a:pPr algn="just"/>
              <a:r>
                <a:rPr lang="pt-PT" sz="1000" b="1" dirty="0" smtClean="0"/>
                <a:t>1. </a:t>
              </a:r>
              <a:r>
                <a:rPr lang="pt-PT" sz="1000" dirty="0" smtClean="0"/>
                <a:t>Recta (</a:t>
              </a:r>
              <a:r>
                <a:rPr lang="pt-PT" sz="1000" i="1" dirty="0" smtClean="0"/>
                <a:t>Straight</a:t>
              </a:r>
              <a:r>
                <a:rPr lang="pt-PT" sz="1000" dirty="0" smtClean="0"/>
                <a:t>)</a:t>
              </a:r>
            </a:p>
          </p:txBody>
        </p:sp>
        <p:sp>
          <p:nvSpPr>
            <p:cNvPr id="27" name="Rectangle 26"/>
            <p:cNvSpPr/>
            <p:nvPr/>
          </p:nvSpPr>
          <p:spPr>
            <a:xfrm>
              <a:off x="745862" y="5574854"/>
              <a:ext cx="1260000" cy="153888"/>
            </a:xfrm>
            <a:prstGeom prst="rect">
              <a:avLst/>
            </a:prstGeom>
            <a:solidFill>
              <a:schemeClr val="bg1"/>
            </a:solidFill>
          </p:spPr>
          <p:txBody>
            <a:bodyPr wrap="square" lIns="0" tIns="0" rIns="0" bIns="0">
              <a:spAutoFit/>
            </a:bodyPr>
            <a:lstStyle/>
            <a:p>
              <a:pPr algn="just"/>
              <a:r>
                <a:rPr lang="pt-PT" sz="1000" b="1" dirty="0"/>
                <a:t>2</a:t>
              </a:r>
              <a:r>
                <a:rPr lang="pt-PT" sz="1000" b="1" dirty="0" smtClean="0"/>
                <a:t>. </a:t>
              </a:r>
              <a:r>
                <a:rPr lang="pt-PT" sz="1000" dirty="0" smtClean="0"/>
                <a:t>Alargada (</a:t>
              </a:r>
              <a:r>
                <a:rPr lang="pt-PT" sz="1000" i="1" dirty="0" err="1"/>
                <a:t>F</a:t>
              </a:r>
              <a:r>
                <a:rPr lang="pt-PT" sz="1000" i="1" dirty="0" err="1" smtClean="0"/>
                <a:t>lared</a:t>
              </a:r>
              <a:r>
                <a:rPr lang="pt-PT" sz="1000" dirty="0" smtClean="0"/>
                <a:t>)</a:t>
              </a:r>
            </a:p>
          </p:txBody>
        </p:sp>
        <p:sp>
          <p:nvSpPr>
            <p:cNvPr id="28" name="Rectangle 27"/>
            <p:cNvSpPr/>
            <p:nvPr/>
          </p:nvSpPr>
          <p:spPr>
            <a:xfrm>
              <a:off x="749946" y="6041108"/>
              <a:ext cx="900000" cy="153888"/>
            </a:xfrm>
            <a:prstGeom prst="rect">
              <a:avLst/>
            </a:prstGeom>
            <a:solidFill>
              <a:schemeClr val="bg1"/>
            </a:solidFill>
          </p:spPr>
          <p:txBody>
            <a:bodyPr wrap="square" lIns="0" tIns="0" rIns="0" bIns="0">
              <a:spAutoFit/>
            </a:bodyPr>
            <a:lstStyle/>
            <a:p>
              <a:pPr algn="just"/>
              <a:r>
                <a:rPr lang="pt-PT" sz="1000" b="1" dirty="0"/>
                <a:t>3</a:t>
              </a:r>
              <a:r>
                <a:rPr lang="pt-PT" sz="1000" b="1" dirty="0" smtClean="0"/>
                <a:t>. </a:t>
              </a:r>
              <a:r>
                <a:rPr lang="pt-PT" sz="1000" dirty="0" smtClean="0"/>
                <a:t>Caixa (</a:t>
              </a:r>
              <a:r>
                <a:rPr lang="pt-PT" sz="1000" i="1" dirty="0" smtClean="0"/>
                <a:t>Box</a:t>
              </a:r>
              <a:r>
                <a:rPr lang="pt-PT" sz="1000" dirty="0" smtClean="0"/>
                <a:t>)</a:t>
              </a:r>
            </a:p>
          </p:txBody>
        </p:sp>
        <p:sp>
          <p:nvSpPr>
            <p:cNvPr id="29" name="Rectangle 28"/>
            <p:cNvSpPr/>
            <p:nvPr/>
          </p:nvSpPr>
          <p:spPr>
            <a:xfrm>
              <a:off x="3596256" y="525178"/>
              <a:ext cx="864000" cy="153888"/>
            </a:xfrm>
            <a:prstGeom prst="rect">
              <a:avLst/>
            </a:prstGeom>
            <a:solidFill>
              <a:schemeClr val="bg1"/>
            </a:solidFill>
          </p:spPr>
          <p:txBody>
            <a:bodyPr wrap="square" lIns="0" tIns="0" rIns="0" bIns="0">
              <a:spAutoFit/>
            </a:bodyPr>
            <a:lstStyle/>
            <a:p>
              <a:pPr algn="just"/>
              <a:r>
                <a:rPr lang="pt-PT" sz="1000" b="1" dirty="0" smtClean="0"/>
                <a:t>1. </a:t>
              </a:r>
              <a:r>
                <a:rPr lang="pt-PT" sz="1000" dirty="0" smtClean="0"/>
                <a:t>Nenhuma</a:t>
              </a:r>
            </a:p>
          </p:txBody>
        </p:sp>
        <p:sp>
          <p:nvSpPr>
            <p:cNvPr id="30" name="Rectangle 29"/>
            <p:cNvSpPr/>
            <p:nvPr/>
          </p:nvSpPr>
          <p:spPr>
            <a:xfrm>
              <a:off x="3599358" y="897151"/>
              <a:ext cx="1152000" cy="307777"/>
            </a:xfrm>
            <a:prstGeom prst="rect">
              <a:avLst/>
            </a:prstGeom>
            <a:solidFill>
              <a:schemeClr val="bg1"/>
            </a:solidFill>
          </p:spPr>
          <p:txBody>
            <a:bodyPr wrap="square" lIns="0" tIns="0" rIns="0" bIns="0">
              <a:spAutoFit/>
            </a:bodyPr>
            <a:lstStyle/>
            <a:p>
              <a:pPr algn="just"/>
              <a:r>
                <a:rPr lang="pt-PT" sz="1000" b="1" dirty="0"/>
                <a:t>2</a:t>
              </a:r>
              <a:r>
                <a:rPr lang="pt-PT" sz="1000" b="1" dirty="0" smtClean="0"/>
                <a:t>. </a:t>
              </a:r>
              <a:r>
                <a:rPr lang="pt-PT" sz="1000" dirty="0" smtClean="0"/>
                <a:t>Soleira espessa</a:t>
              </a:r>
            </a:p>
            <a:p>
              <a:pPr indent="179388" algn="just"/>
              <a:r>
                <a:rPr lang="pt-PT" sz="1000" dirty="0" smtClean="0"/>
                <a:t>(</a:t>
              </a:r>
              <a:r>
                <a:rPr lang="pt-PT" sz="1000" i="1" dirty="0" err="1" smtClean="0"/>
                <a:t>Ogee</a:t>
              </a:r>
              <a:r>
                <a:rPr lang="pt-PT" sz="1000" dirty="0" smtClean="0"/>
                <a:t>)</a:t>
              </a:r>
            </a:p>
          </p:txBody>
        </p:sp>
        <p:sp>
          <p:nvSpPr>
            <p:cNvPr id="31" name="Rectangle 30"/>
            <p:cNvSpPr/>
            <p:nvPr/>
          </p:nvSpPr>
          <p:spPr>
            <a:xfrm>
              <a:off x="3604175" y="2200939"/>
              <a:ext cx="900000" cy="153888"/>
            </a:xfrm>
            <a:prstGeom prst="rect">
              <a:avLst/>
            </a:prstGeom>
            <a:solidFill>
              <a:schemeClr val="bg1"/>
            </a:solidFill>
          </p:spPr>
          <p:txBody>
            <a:bodyPr wrap="square" lIns="0" tIns="0" rIns="0" bIns="0">
              <a:spAutoFit/>
            </a:bodyPr>
            <a:lstStyle/>
            <a:p>
              <a:pPr algn="just"/>
              <a:r>
                <a:rPr lang="pt-PT" sz="1000" b="1" dirty="0" smtClean="0"/>
                <a:t>1. </a:t>
              </a:r>
              <a:r>
                <a:rPr lang="pt-PT" sz="1000" dirty="0" smtClean="0"/>
                <a:t>Caixa (</a:t>
              </a:r>
              <a:r>
                <a:rPr lang="pt-PT" sz="1000" i="1" dirty="0" smtClean="0"/>
                <a:t>Box</a:t>
              </a:r>
              <a:r>
                <a:rPr lang="pt-PT" sz="1000" dirty="0" smtClean="0"/>
                <a:t>)</a:t>
              </a:r>
            </a:p>
          </p:txBody>
        </p:sp>
        <p:sp>
          <p:nvSpPr>
            <p:cNvPr id="32" name="Rectangle 31"/>
            <p:cNvSpPr/>
            <p:nvPr/>
          </p:nvSpPr>
          <p:spPr>
            <a:xfrm>
              <a:off x="3597819" y="2782867"/>
              <a:ext cx="900000" cy="153888"/>
            </a:xfrm>
            <a:prstGeom prst="rect">
              <a:avLst/>
            </a:prstGeom>
            <a:solidFill>
              <a:schemeClr val="bg1"/>
            </a:solidFill>
          </p:spPr>
          <p:txBody>
            <a:bodyPr wrap="square" lIns="0" tIns="0" rIns="0" bIns="0">
              <a:spAutoFit/>
            </a:bodyPr>
            <a:lstStyle/>
            <a:p>
              <a:pPr algn="just"/>
              <a:r>
                <a:rPr lang="pt-PT" sz="1000" b="1" dirty="0"/>
                <a:t>2</a:t>
              </a:r>
              <a:r>
                <a:rPr lang="pt-PT" sz="1000" b="1" dirty="0" smtClean="0"/>
                <a:t>. </a:t>
              </a:r>
              <a:r>
                <a:rPr lang="pt-PT" sz="1000" dirty="0" smtClean="0"/>
                <a:t>Tubo (</a:t>
              </a:r>
              <a:r>
                <a:rPr lang="pt-PT" sz="1000" i="1" dirty="0" err="1"/>
                <a:t>P</a:t>
              </a:r>
              <a:r>
                <a:rPr lang="pt-PT" sz="1000" i="1" dirty="0" err="1" smtClean="0"/>
                <a:t>ipe</a:t>
              </a:r>
              <a:r>
                <a:rPr lang="pt-PT" sz="1000" dirty="0" smtClean="0"/>
                <a:t>)</a:t>
              </a:r>
            </a:p>
          </p:txBody>
        </p:sp>
        <p:sp>
          <p:nvSpPr>
            <p:cNvPr id="33" name="Rectangle 32"/>
            <p:cNvSpPr/>
            <p:nvPr/>
          </p:nvSpPr>
          <p:spPr>
            <a:xfrm>
              <a:off x="3604175" y="4968065"/>
              <a:ext cx="900000" cy="153888"/>
            </a:xfrm>
            <a:prstGeom prst="rect">
              <a:avLst/>
            </a:prstGeom>
            <a:solidFill>
              <a:schemeClr val="bg1"/>
            </a:solidFill>
          </p:spPr>
          <p:txBody>
            <a:bodyPr wrap="square" lIns="0" tIns="0" rIns="0" bIns="0">
              <a:spAutoFit/>
            </a:bodyPr>
            <a:lstStyle/>
            <a:p>
              <a:pPr algn="just"/>
              <a:r>
                <a:rPr lang="pt-PT" sz="1000" b="1" dirty="0" smtClean="0"/>
                <a:t>1. </a:t>
              </a:r>
              <a:r>
                <a:rPr lang="pt-PT" sz="1000" dirty="0" smtClean="0"/>
                <a:t>Rectangular</a:t>
              </a:r>
            </a:p>
          </p:txBody>
        </p:sp>
        <p:sp>
          <p:nvSpPr>
            <p:cNvPr id="34" name="Rectangle 33"/>
            <p:cNvSpPr/>
            <p:nvPr/>
          </p:nvSpPr>
          <p:spPr>
            <a:xfrm>
              <a:off x="3612126" y="5574854"/>
              <a:ext cx="900000" cy="153888"/>
            </a:xfrm>
            <a:prstGeom prst="rect">
              <a:avLst/>
            </a:prstGeom>
            <a:solidFill>
              <a:schemeClr val="bg1"/>
            </a:solidFill>
          </p:spPr>
          <p:txBody>
            <a:bodyPr wrap="square" lIns="0" tIns="0" rIns="0" bIns="0">
              <a:spAutoFit/>
            </a:bodyPr>
            <a:lstStyle/>
            <a:p>
              <a:pPr algn="just"/>
              <a:r>
                <a:rPr lang="pt-PT" sz="1000" b="1" dirty="0"/>
                <a:t>2</a:t>
              </a:r>
              <a:r>
                <a:rPr lang="pt-PT" sz="1000" b="1" dirty="0" smtClean="0"/>
                <a:t>. </a:t>
              </a:r>
              <a:r>
                <a:rPr lang="pt-PT" sz="1000" dirty="0" smtClean="0"/>
                <a:t>Trapezoidal</a:t>
              </a:r>
            </a:p>
          </p:txBody>
        </p:sp>
        <p:sp>
          <p:nvSpPr>
            <p:cNvPr id="35" name="Rectangle 34"/>
            <p:cNvSpPr/>
            <p:nvPr/>
          </p:nvSpPr>
          <p:spPr>
            <a:xfrm>
              <a:off x="6016103" y="514885"/>
              <a:ext cx="1296000" cy="307777"/>
            </a:xfrm>
            <a:prstGeom prst="rect">
              <a:avLst/>
            </a:prstGeom>
            <a:solidFill>
              <a:schemeClr val="bg1"/>
            </a:solidFill>
          </p:spPr>
          <p:txBody>
            <a:bodyPr wrap="square" lIns="0" tIns="0" rIns="0" bIns="0">
              <a:spAutoFit/>
            </a:bodyPr>
            <a:lstStyle/>
            <a:p>
              <a:pPr algn="just"/>
              <a:r>
                <a:rPr lang="pt-PT" sz="1000" b="1" dirty="0" smtClean="0"/>
                <a:t>1. </a:t>
              </a:r>
              <a:r>
                <a:rPr lang="pt-PT" sz="1000" dirty="0" smtClean="0"/>
                <a:t>Soleira em avental</a:t>
              </a:r>
            </a:p>
            <a:p>
              <a:pPr indent="179388" algn="just"/>
              <a:r>
                <a:rPr lang="pt-PT" sz="1000" dirty="0" smtClean="0"/>
                <a:t>(</a:t>
              </a:r>
              <a:r>
                <a:rPr lang="pt-PT" sz="1000" i="1" dirty="0" err="1" smtClean="0"/>
                <a:t>Apron</a:t>
              </a:r>
              <a:r>
                <a:rPr lang="pt-PT" sz="1000" dirty="0" smtClean="0"/>
                <a:t>)</a:t>
              </a:r>
            </a:p>
          </p:txBody>
        </p:sp>
        <p:sp>
          <p:nvSpPr>
            <p:cNvPr id="36" name="Rectangle 35"/>
            <p:cNvSpPr/>
            <p:nvPr/>
          </p:nvSpPr>
          <p:spPr>
            <a:xfrm>
              <a:off x="6009536" y="896779"/>
              <a:ext cx="1368000" cy="307777"/>
            </a:xfrm>
            <a:prstGeom prst="rect">
              <a:avLst/>
            </a:prstGeom>
            <a:solidFill>
              <a:schemeClr val="bg1"/>
            </a:solidFill>
          </p:spPr>
          <p:txBody>
            <a:bodyPr wrap="square" lIns="0" tIns="0" rIns="0" bIns="0">
              <a:spAutoFit/>
            </a:bodyPr>
            <a:lstStyle/>
            <a:p>
              <a:pPr algn="just"/>
              <a:r>
                <a:rPr lang="pt-PT" sz="1000" b="1" dirty="0" smtClean="0"/>
                <a:t>2. </a:t>
              </a:r>
              <a:r>
                <a:rPr lang="pt-PT" sz="1000" dirty="0" smtClean="0"/>
                <a:t>Bacia de dissipação</a:t>
              </a:r>
            </a:p>
            <a:p>
              <a:pPr indent="84138" algn="just"/>
              <a:r>
                <a:rPr lang="pt-PT" sz="1000" dirty="0" smtClean="0"/>
                <a:t> (</a:t>
              </a:r>
              <a:r>
                <a:rPr lang="pt-PT" sz="1000" i="1" dirty="0" err="1" smtClean="0"/>
                <a:t>Stilling</a:t>
              </a:r>
              <a:r>
                <a:rPr lang="pt-PT" sz="1000" i="1" dirty="0" smtClean="0"/>
                <a:t> </a:t>
              </a:r>
              <a:r>
                <a:rPr lang="pt-PT" sz="1000" i="1" dirty="0" err="1" smtClean="0"/>
                <a:t>basin</a:t>
              </a:r>
              <a:r>
                <a:rPr lang="pt-PT" sz="1000" dirty="0" smtClean="0"/>
                <a:t>)</a:t>
              </a:r>
            </a:p>
          </p:txBody>
        </p:sp>
        <p:sp>
          <p:nvSpPr>
            <p:cNvPr id="41" name="Rectangle 40"/>
            <p:cNvSpPr/>
            <p:nvPr/>
          </p:nvSpPr>
          <p:spPr>
            <a:xfrm>
              <a:off x="1706189" y="4735412"/>
              <a:ext cx="6300000" cy="153888"/>
            </a:xfrm>
            <a:prstGeom prst="rect">
              <a:avLst/>
            </a:prstGeom>
            <a:solidFill>
              <a:schemeClr val="bg1"/>
            </a:solidFill>
          </p:spPr>
          <p:txBody>
            <a:bodyPr wrap="square" tIns="0" bIns="0">
              <a:spAutoFit/>
            </a:bodyPr>
            <a:lstStyle/>
            <a:p>
              <a:pPr algn="just">
                <a:tabLst>
                  <a:tab pos="2601913" algn="l"/>
                  <a:tab pos="5562600" algn="l"/>
                </a:tabLst>
              </a:pPr>
              <a:r>
                <a:rPr lang="pt-PT" sz="1000" b="1" dirty="0" smtClean="0"/>
                <a:t>A. Entrada	B. Conduta	C. Saída</a:t>
              </a:r>
            </a:p>
          </p:txBody>
        </p:sp>
        <p:sp>
          <p:nvSpPr>
            <p:cNvPr id="42" name="Rectangle 41"/>
            <p:cNvSpPr/>
            <p:nvPr/>
          </p:nvSpPr>
          <p:spPr>
            <a:xfrm>
              <a:off x="1717363" y="1932172"/>
              <a:ext cx="6300000" cy="153888"/>
            </a:xfrm>
            <a:prstGeom prst="rect">
              <a:avLst/>
            </a:prstGeom>
            <a:solidFill>
              <a:schemeClr val="bg1"/>
            </a:solidFill>
          </p:spPr>
          <p:txBody>
            <a:bodyPr wrap="square" tIns="0" bIns="0">
              <a:spAutoFit/>
            </a:bodyPr>
            <a:lstStyle/>
            <a:p>
              <a:pPr algn="just">
                <a:tabLst>
                  <a:tab pos="2601913" algn="l"/>
                  <a:tab pos="5562600" algn="l"/>
                </a:tabLst>
              </a:pPr>
              <a:r>
                <a:rPr lang="pt-PT" sz="1000" b="1" dirty="0" smtClean="0"/>
                <a:t>A. Entrada	B. Conduta	C. Saída</a:t>
              </a:r>
            </a:p>
          </p:txBody>
        </p:sp>
        <p:sp>
          <p:nvSpPr>
            <p:cNvPr id="5" name="Rectangle 4"/>
            <p:cNvSpPr/>
            <p:nvPr/>
          </p:nvSpPr>
          <p:spPr>
            <a:xfrm>
              <a:off x="2572473" y="4517991"/>
              <a:ext cx="3996000" cy="184666"/>
            </a:xfrm>
            <a:prstGeom prst="rect">
              <a:avLst/>
            </a:prstGeom>
            <a:solidFill>
              <a:schemeClr val="bg1"/>
            </a:solidFill>
          </p:spPr>
          <p:txBody>
            <a:bodyPr wrap="square" tIns="0" bIns="0">
              <a:spAutoFit/>
            </a:bodyPr>
            <a:lstStyle/>
            <a:p>
              <a:pPr algn="just"/>
              <a:r>
                <a:rPr lang="pt-PT" sz="1200" b="1" dirty="0" smtClean="0">
                  <a:solidFill>
                    <a:srgbClr val="0000FF"/>
                  </a:solidFill>
                </a:rPr>
                <a:t>Descarregador em canal de encosta </a:t>
              </a:r>
              <a:r>
                <a:rPr lang="pt-PT" sz="1200" dirty="0" smtClean="0"/>
                <a:t>(</a:t>
              </a:r>
              <a:r>
                <a:rPr lang="pt-PT" sz="1200" i="1" dirty="0" smtClean="0"/>
                <a:t>chute </a:t>
              </a:r>
              <a:r>
                <a:rPr lang="pt-PT" sz="1200" i="1" dirty="0" err="1" smtClean="0"/>
                <a:t>spillway</a:t>
              </a:r>
              <a:r>
                <a:rPr lang="pt-PT" sz="1200" dirty="0" smtClean="0"/>
                <a:t>)</a:t>
              </a:r>
            </a:p>
          </p:txBody>
        </p:sp>
        <p:sp>
          <p:nvSpPr>
            <p:cNvPr id="4" name="Rectangle 3"/>
            <p:cNvSpPr/>
            <p:nvPr/>
          </p:nvSpPr>
          <p:spPr>
            <a:xfrm>
              <a:off x="413770" y="1709307"/>
              <a:ext cx="8316000" cy="180000"/>
            </a:xfrm>
            <a:prstGeom prst="rect">
              <a:avLst/>
            </a:prstGeom>
            <a:solidFill>
              <a:schemeClr val="bg1"/>
            </a:solidFill>
          </p:spPr>
          <p:txBody>
            <a:bodyPr wrap="square" tIns="0" bIns="0">
              <a:spAutoFit/>
            </a:bodyPr>
            <a:lstStyle/>
            <a:p>
              <a:pPr algn="just"/>
              <a:r>
                <a:rPr lang="pt-PT" sz="1200" b="1" dirty="0" smtClean="0">
                  <a:solidFill>
                    <a:srgbClr val="0000FF"/>
                  </a:solidFill>
                </a:rPr>
                <a:t>Descarregador de tubo ou caixa, com entrada em queda e aqueduto simples </a:t>
              </a:r>
              <a:r>
                <a:rPr lang="pt-PT" sz="1200" dirty="0" smtClean="0"/>
                <a:t>(</a:t>
              </a:r>
              <a:r>
                <a:rPr lang="pt-PT" sz="1200" i="1" dirty="0" err="1" smtClean="0"/>
                <a:t>drop</a:t>
              </a:r>
              <a:r>
                <a:rPr lang="pt-PT" sz="1200" i="1" dirty="0" smtClean="0"/>
                <a:t> </a:t>
              </a:r>
              <a:r>
                <a:rPr lang="pt-PT" sz="1200" i="1" dirty="0" err="1" smtClean="0"/>
                <a:t>inlet</a:t>
              </a:r>
              <a:r>
                <a:rPr lang="pt-PT" sz="1200" i="1" dirty="0" smtClean="0"/>
                <a:t>  </a:t>
              </a:r>
              <a:r>
                <a:rPr lang="pt-PT" sz="1200" i="1" dirty="0" err="1" smtClean="0"/>
                <a:t>spillway</a:t>
              </a:r>
              <a:r>
                <a:rPr lang="pt-PT" sz="1200" i="1" dirty="0" smtClean="0"/>
                <a:t> </a:t>
              </a:r>
              <a:r>
                <a:rPr lang="pt-PT" sz="1200" dirty="0" smtClean="0"/>
                <a:t>e</a:t>
              </a:r>
              <a:r>
                <a:rPr lang="pt-PT" sz="1200" i="1" dirty="0" smtClean="0"/>
                <a:t> </a:t>
              </a:r>
              <a:r>
                <a:rPr lang="pt-PT" sz="1200" i="1" dirty="0" err="1" smtClean="0"/>
                <a:t>culvert</a:t>
              </a:r>
              <a:r>
                <a:rPr lang="pt-PT" sz="1200" i="1" dirty="0" smtClean="0"/>
                <a:t> </a:t>
              </a:r>
              <a:r>
                <a:rPr lang="pt-PT" sz="1200" i="1" dirty="0" err="1" smtClean="0"/>
                <a:t>spillway</a:t>
              </a:r>
              <a:r>
                <a:rPr lang="pt-PT" sz="1200" dirty="0" smtClean="0"/>
                <a:t>)</a:t>
              </a:r>
            </a:p>
          </p:txBody>
        </p:sp>
        <p:sp>
          <p:nvSpPr>
            <p:cNvPr id="45" name="TextBox 44"/>
            <p:cNvSpPr txBox="1"/>
            <p:nvPr/>
          </p:nvSpPr>
          <p:spPr>
            <a:xfrm>
              <a:off x="7452952" y="5655724"/>
              <a:ext cx="180000" cy="108000"/>
            </a:xfrm>
            <a:prstGeom prst="rect">
              <a:avLst/>
            </a:prstGeom>
            <a:solidFill>
              <a:schemeClr val="bg1"/>
            </a:solidFill>
          </p:spPr>
          <p:txBody>
            <a:bodyPr wrap="square" rtlCol="0">
              <a:spAutoFit/>
            </a:bodyPr>
            <a:lstStyle/>
            <a:p>
              <a:endParaRPr lang="pt-PT" dirty="0"/>
            </a:p>
          </p:txBody>
        </p:sp>
        <p:sp>
          <p:nvSpPr>
            <p:cNvPr id="46" name="TextBox 45"/>
            <p:cNvSpPr txBox="1"/>
            <p:nvPr/>
          </p:nvSpPr>
          <p:spPr>
            <a:xfrm>
              <a:off x="2843809" y="4991009"/>
              <a:ext cx="380157" cy="138498"/>
            </a:xfrm>
            <a:prstGeom prst="rect">
              <a:avLst/>
            </a:prstGeom>
            <a:solidFill>
              <a:schemeClr val="bg1"/>
            </a:solidFill>
          </p:spPr>
          <p:txBody>
            <a:bodyPr wrap="square" rtlCol="0">
              <a:spAutoFit/>
            </a:bodyPr>
            <a:lstStyle/>
            <a:p>
              <a:endParaRPr lang="pt-PT" dirty="0"/>
            </a:p>
          </p:txBody>
        </p:sp>
        <p:sp>
          <p:nvSpPr>
            <p:cNvPr id="47" name="TextBox 46"/>
            <p:cNvSpPr txBox="1"/>
            <p:nvPr/>
          </p:nvSpPr>
          <p:spPr>
            <a:xfrm>
              <a:off x="2843809" y="5625226"/>
              <a:ext cx="380157" cy="138498"/>
            </a:xfrm>
            <a:prstGeom prst="rect">
              <a:avLst/>
            </a:prstGeom>
            <a:solidFill>
              <a:schemeClr val="bg1"/>
            </a:solidFill>
          </p:spPr>
          <p:txBody>
            <a:bodyPr wrap="square" rtlCol="0">
              <a:spAutoFit/>
            </a:bodyPr>
            <a:lstStyle/>
            <a:p>
              <a:endParaRPr lang="pt-PT" dirty="0"/>
            </a:p>
          </p:txBody>
        </p:sp>
      </p:grpSp>
    </p:spTree>
    <p:extLst>
      <p:ext uri="{BB962C8B-B14F-4D97-AF65-F5344CB8AC3E}">
        <p14:creationId xmlns:p14="http://schemas.microsoft.com/office/powerpoint/2010/main" val="24034069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325186" y="1071151"/>
            <a:ext cx="2293200" cy="11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Freeform 8"/>
          <p:cNvSpPr/>
          <p:nvPr/>
        </p:nvSpPr>
        <p:spPr>
          <a:xfrm>
            <a:off x="4624245" y="1071152"/>
            <a:ext cx="2873829" cy="1733006"/>
          </a:xfrm>
          <a:custGeom>
            <a:avLst/>
            <a:gdLst>
              <a:gd name="connsiteX0" fmla="*/ 0 w 2873829"/>
              <a:gd name="connsiteY0" fmla="*/ 0 h 1733006"/>
              <a:gd name="connsiteX1" fmla="*/ 0 w 2873829"/>
              <a:gd name="connsiteY1" fmla="*/ 1149532 h 1733006"/>
              <a:gd name="connsiteX2" fmla="*/ 574766 w 2873829"/>
              <a:gd name="connsiteY2" fmla="*/ 1149532 h 1733006"/>
              <a:gd name="connsiteX3" fmla="*/ 574766 w 2873829"/>
              <a:gd name="connsiteY3" fmla="*/ 1733006 h 1733006"/>
              <a:gd name="connsiteX4" fmla="*/ 1724298 w 2873829"/>
              <a:gd name="connsiteY4" fmla="*/ 1733006 h 1733006"/>
              <a:gd name="connsiteX5" fmla="*/ 1724298 w 2873829"/>
              <a:gd name="connsiteY5" fmla="*/ 1149532 h 1733006"/>
              <a:gd name="connsiteX6" fmla="*/ 2873829 w 2873829"/>
              <a:gd name="connsiteY6" fmla="*/ 1149532 h 1733006"/>
              <a:gd name="connsiteX7" fmla="*/ 2873829 w 2873829"/>
              <a:gd name="connsiteY7" fmla="*/ 0 h 1733006"/>
              <a:gd name="connsiteX8" fmla="*/ 0 w 2873829"/>
              <a:gd name="connsiteY8" fmla="*/ 0 h 173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829" h="1733006">
                <a:moveTo>
                  <a:pt x="0" y="0"/>
                </a:moveTo>
                <a:lnTo>
                  <a:pt x="0" y="1149532"/>
                </a:lnTo>
                <a:lnTo>
                  <a:pt x="574766" y="1149532"/>
                </a:lnTo>
                <a:lnTo>
                  <a:pt x="574766" y="1733006"/>
                </a:lnTo>
                <a:lnTo>
                  <a:pt x="1724298" y="1733006"/>
                </a:lnTo>
                <a:lnTo>
                  <a:pt x="1724298" y="1149532"/>
                </a:lnTo>
                <a:lnTo>
                  <a:pt x="2873829" y="1149532"/>
                </a:lnTo>
                <a:lnTo>
                  <a:pt x="2873829" y="0"/>
                </a:lnTo>
                <a:lnTo>
                  <a:pt x="0" y="0"/>
                </a:lnTo>
                <a:close/>
              </a:path>
            </a:pathLst>
          </a:cu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Rectangle 7"/>
          <p:cNvSpPr/>
          <p:nvPr/>
        </p:nvSpPr>
        <p:spPr>
          <a:xfrm>
            <a:off x="2316484" y="2223151"/>
            <a:ext cx="2303411" cy="2871361"/>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Rectangle 10"/>
          <p:cNvSpPr/>
          <p:nvPr/>
        </p:nvSpPr>
        <p:spPr>
          <a:xfrm>
            <a:off x="5199011" y="2795448"/>
            <a:ext cx="1153464" cy="3457304"/>
          </a:xfrm>
          <a:prstGeom prst="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Rectangle 11"/>
          <p:cNvSpPr/>
          <p:nvPr/>
        </p:nvSpPr>
        <p:spPr>
          <a:xfrm>
            <a:off x="6348543" y="2795448"/>
            <a:ext cx="1150008" cy="3457304"/>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ctangle 12"/>
          <p:cNvSpPr/>
          <p:nvPr/>
        </p:nvSpPr>
        <p:spPr>
          <a:xfrm>
            <a:off x="6352475" y="2223150"/>
            <a:ext cx="1146076" cy="57229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Freeform 1"/>
          <p:cNvSpPr/>
          <p:nvPr/>
        </p:nvSpPr>
        <p:spPr>
          <a:xfrm>
            <a:off x="2316474" y="2220684"/>
            <a:ext cx="2882537" cy="4032068"/>
          </a:xfrm>
          <a:custGeom>
            <a:avLst/>
            <a:gdLst>
              <a:gd name="connsiteX0" fmla="*/ 0 w 2882537"/>
              <a:gd name="connsiteY0" fmla="*/ 2882537 h 4032068"/>
              <a:gd name="connsiteX1" fmla="*/ 0 w 2882537"/>
              <a:gd name="connsiteY1" fmla="*/ 4032068 h 4032068"/>
              <a:gd name="connsiteX2" fmla="*/ 2882537 w 2882537"/>
              <a:gd name="connsiteY2" fmla="*/ 4032068 h 4032068"/>
              <a:gd name="connsiteX3" fmla="*/ 2882537 w 2882537"/>
              <a:gd name="connsiteY3" fmla="*/ 0 h 4032068"/>
              <a:gd name="connsiteX4" fmla="*/ 2307771 w 2882537"/>
              <a:gd name="connsiteY4" fmla="*/ 0 h 4032068"/>
              <a:gd name="connsiteX5" fmla="*/ 2307771 w 2882537"/>
              <a:gd name="connsiteY5" fmla="*/ 2882537 h 4032068"/>
              <a:gd name="connsiteX6" fmla="*/ 0 w 2882537"/>
              <a:gd name="connsiteY6" fmla="*/ 2882537 h 403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2537" h="4032068">
                <a:moveTo>
                  <a:pt x="0" y="2882537"/>
                </a:moveTo>
                <a:lnTo>
                  <a:pt x="0" y="4032068"/>
                </a:lnTo>
                <a:lnTo>
                  <a:pt x="2882537" y="4032068"/>
                </a:lnTo>
                <a:lnTo>
                  <a:pt x="2882537" y="0"/>
                </a:lnTo>
                <a:lnTo>
                  <a:pt x="2307771" y="0"/>
                </a:lnTo>
                <a:lnTo>
                  <a:pt x="2307771" y="2882537"/>
                </a:lnTo>
                <a:lnTo>
                  <a:pt x="0" y="2882537"/>
                </a:lnTo>
                <a:close/>
              </a:path>
            </a:pathLst>
          </a:cu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aphicFrame>
        <p:nvGraphicFramePr>
          <p:cNvPr id="3" name="Table 2"/>
          <p:cNvGraphicFramePr>
            <a:graphicFrameLocks noGrp="1"/>
          </p:cNvGraphicFramePr>
          <p:nvPr>
            <p:extLst>
              <p:ext uri="{D42A27DB-BD31-4B8C-83A1-F6EECF244321}">
                <p14:modId xmlns:p14="http://schemas.microsoft.com/office/powerpoint/2010/main" val="3909548125"/>
              </p:ext>
            </p:extLst>
          </p:nvPr>
        </p:nvGraphicFramePr>
        <p:xfrm>
          <a:off x="1741721" y="491306"/>
          <a:ext cx="5760000" cy="5760000"/>
        </p:xfrm>
        <a:graphic>
          <a:graphicData uri="http://schemas.openxmlformats.org/drawingml/2006/table">
            <a:tbl>
              <a:tblPr firstRow="1" bandRow="1">
                <a:tableStyleId>{5940675A-B579-460E-94D1-54222C63F5DA}</a:tableStyleId>
              </a:tblPr>
              <a:tblGrid>
                <a:gridCol w="576000"/>
                <a:gridCol w="576000"/>
                <a:gridCol w="576000"/>
                <a:gridCol w="576000"/>
                <a:gridCol w="576000"/>
                <a:gridCol w="576000"/>
                <a:gridCol w="576000"/>
                <a:gridCol w="576000"/>
                <a:gridCol w="576000"/>
                <a:gridCol w="576000"/>
              </a:tblGrid>
              <a:tr h="576000">
                <a:tc>
                  <a:txBody>
                    <a:bodyPr/>
                    <a:lstStyle/>
                    <a:p>
                      <a:endParaRPr lang="pt-PT" dirty="0"/>
                    </a:p>
                  </a:txBody>
                  <a:tcP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b"/>
                      <a:r>
                        <a:rPr lang="pt-PT" sz="1100" b="1" u="none" strike="noStrike" dirty="0">
                          <a:effectLst/>
                        </a:rPr>
                        <a:t>0,3</a:t>
                      </a:r>
                      <a:endParaRPr lang="pt-PT" sz="1100" b="1" i="0" u="none" strike="noStrike" dirty="0">
                        <a:solidFill>
                          <a:srgbClr val="000000"/>
                        </a:solidFill>
                        <a:effectLst/>
                        <a:latin typeface="Calibri"/>
                      </a:endParaRP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b"/>
                      <a:r>
                        <a:rPr lang="pt-PT" sz="1100" b="1" u="none" strike="noStrike" dirty="0">
                          <a:effectLst/>
                        </a:rPr>
                        <a:t>0,7</a:t>
                      </a:r>
                      <a:endParaRPr lang="pt-PT" sz="1100" b="1" i="0" u="none" strike="noStrike" dirty="0">
                        <a:solidFill>
                          <a:srgbClr val="000000"/>
                        </a:solidFill>
                        <a:effectLst/>
                        <a:latin typeface="Calibri"/>
                      </a:endParaRP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b"/>
                      <a:r>
                        <a:rPr lang="pt-PT" sz="1100" b="1" u="none" strike="noStrike" dirty="0">
                          <a:effectLst/>
                        </a:rPr>
                        <a:t>1,4</a:t>
                      </a:r>
                      <a:endParaRPr lang="pt-PT" sz="1100" b="1" i="0" u="none" strike="noStrike" dirty="0">
                        <a:solidFill>
                          <a:srgbClr val="000000"/>
                        </a:solidFill>
                        <a:effectLst/>
                        <a:latin typeface="Calibri"/>
                      </a:endParaRP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b"/>
                      <a:r>
                        <a:rPr lang="pt-PT" sz="1100" b="1" u="none" strike="noStrike" dirty="0">
                          <a:effectLst/>
                        </a:rPr>
                        <a:t>2,8</a:t>
                      </a:r>
                      <a:endParaRPr lang="pt-PT" sz="1100" b="1" i="0" u="none" strike="noStrike" dirty="0">
                        <a:solidFill>
                          <a:srgbClr val="000000"/>
                        </a:solidFill>
                        <a:effectLst/>
                        <a:latin typeface="Calibri"/>
                      </a:endParaRP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b"/>
                      <a:r>
                        <a:rPr lang="pt-PT" sz="1100" b="1" u="none" strike="noStrike" dirty="0">
                          <a:effectLst/>
                        </a:rPr>
                        <a:t>4,2</a:t>
                      </a:r>
                      <a:endParaRPr lang="pt-PT" sz="1100" b="1" i="0" u="none" strike="noStrike" dirty="0">
                        <a:solidFill>
                          <a:srgbClr val="000000"/>
                        </a:solidFill>
                        <a:effectLst/>
                        <a:latin typeface="Calibri"/>
                      </a:endParaRP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b"/>
                      <a:r>
                        <a:rPr lang="pt-PT" sz="1100" b="1" u="none" strike="noStrike" dirty="0">
                          <a:effectLst/>
                        </a:rPr>
                        <a:t>5,7</a:t>
                      </a:r>
                      <a:endParaRPr lang="pt-PT" sz="1100" b="1" i="0" u="none" strike="noStrike" dirty="0">
                        <a:solidFill>
                          <a:srgbClr val="000000"/>
                        </a:solidFill>
                        <a:effectLst/>
                        <a:latin typeface="Calibri"/>
                      </a:endParaRP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b"/>
                      <a:r>
                        <a:rPr lang="pt-PT" sz="1100" b="1" u="none" strike="noStrike" dirty="0">
                          <a:effectLst/>
                        </a:rPr>
                        <a:t>11,3</a:t>
                      </a:r>
                      <a:endParaRPr lang="pt-PT" sz="1100" b="1" i="0" u="none" strike="noStrike" dirty="0">
                        <a:solidFill>
                          <a:srgbClr val="000000"/>
                        </a:solidFill>
                        <a:effectLst/>
                        <a:latin typeface="Calibri"/>
                      </a:endParaRP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b"/>
                      <a:r>
                        <a:rPr lang="pt-PT" sz="1100" b="1" u="none" strike="noStrike" dirty="0">
                          <a:effectLst/>
                        </a:rPr>
                        <a:t>22,7</a:t>
                      </a:r>
                      <a:endParaRPr lang="pt-PT" sz="1100" b="1" i="0" u="none" strike="noStrike" dirty="0">
                        <a:solidFill>
                          <a:srgbClr val="000000"/>
                        </a:solidFill>
                        <a:effectLst/>
                        <a:latin typeface="Calibri"/>
                      </a:endParaRP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b"/>
                      <a:r>
                        <a:rPr lang="pt-PT" sz="1100" b="1" u="none" strike="noStrike" dirty="0">
                          <a:effectLst/>
                        </a:rPr>
                        <a:t>42,5</a:t>
                      </a:r>
                      <a:endParaRPr lang="pt-PT" sz="1100" b="1" i="0" u="none" strike="noStrike" dirty="0">
                        <a:solidFill>
                          <a:srgbClr val="000000"/>
                        </a:solidFill>
                        <a:effectLst/>
                        <a:latin typeface="Calibri"/>
                      </a:endParaRP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576000">
                <a:tc>
                  <a:txBody>
                    <a:bodyPr/>
                    <a:lstStyle/>
                    <a:p>
                      <a:pPr algn="ctr" fontAlgn="b"/>
                      <a:r>
                        <a:rPr lang="pt-PT" sz="1100" b="1" u="none" strike="noStrike" dirty="0">
                          <a:effectLst/>
                        </a:rPr>
                        <a:t>1,2</a:t>
                      </a:r>
                      <a:endParaRPr lang="pt-PT" sz="1100" b="1" i="0" u="none" strike="noStrike" dirty="0">
                        <a:solidFill>
                          <a:srgbClr val="000000"/>
                        </a:solidFill>
                        <a:effectLst/>
                        <a:latin typeface="Calibri"/>
                      </a:endParaRP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576000">
                <a:tc>
                  <a:txBody>
                    <a:bodyPr/>
                    <a:lstStyle/>
                    <a:p>
                      <a:pPr algn="ctr" fontAlgn="b"/>
                      <a:r>
                        <a:rPr lang="pt-PT" sz="1100" b="1" u="none" strike="noStrike" dirty="0">
                          <a:effectLst/>
                        </a:rPr>
                        <a:t>2,4</a:t>
                      </a:r>
                      <a:endParaRPr lang="pt-PT" sz="1100" b="1" i="0" u="none" strike="noStrike" dirty="0">
                        <a:solidFill>
                          <a:srgbClr val="000000"/>
                        </a:solidFill>
                        <a:effectLst/>
                        <a:latin typeface="Calibri"/>
                      </a:endParaRP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576000">
                <a:tc>
                  <a:txBody>
                    <a:bodyPr/>
                    <a:lstStyle/>
                    <a:p>
                      <a:pPr algn="ctr" fontAlgn="b"/>
                      <a:r>
                        <a:rPr lang="pt-PT" sz="1100" b="1" u="none" strike="noStrike" dirty="0">
                          <a:effectLst/>
                        </a:rPr>
                        <a:t>3,7</a:t>
                      </a:r>
                      <a:endParaRPr lang="pt-PT" sz="1100" b="1" i="0" u="none" strike="noStrike" dirty="0">
                        <a:solidFill>
                          <a:srgbClr val="000000"/>
                        </a:solidFill>
                        <a:effectLst/>
                        <a:latin typeface="Calibri"/>
                      </a:endParaRP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576000">
                <a:tc>
                  <a:txBody>
                    <a:bodyPr/>
                    <a:lstStyle/>
                    <a:p>
                      <a:pPr algn="ctr" fontAlgn="b"/>
                      <a:r>
                        <a:rPr lang="pt-PT" sz="1100" b="1" u="none" strike="noStrike" dirty="0">
                          <a:effectLst/>
                        </a:rPr>
                        <a:t>4,9</a:t>
                      </a:r>
                      <a:endParaRPr lang="pt-PT" sz="1100" b="1" i="0" u="none" strike="noStrike" dirty="0">
                        <a:solidFill>
                          <a:srgbClr val="000000"/>
                        </a:solidFill>
                        <a:effectLst/>
                        <a:latin typeface="Calibri"/>
                      </a:endParaRP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576000">
                <a:tc>
                  <a:txBody>
                    <a:bodyPr/>
                    <a:lstStyle/>
                    <a:p>
                      <a:pPr algn="ctr" fontAlgn="b"/>
                      <a:r>
                        <a:rPr lang="pt-PT" sz="1100" b="1" u="none" strike="noStrike" dirty="0">
                          <a:effectLst/>
                        </a:rPr>
                        <a:t>6,1</a:t>
                      </a:r>
                      <a:endParaRPr lang="pt-PT" sz="1100" b="1" i="0" u="none" strike="noStrike" dirty="0">
                        <a:solidFill>
                          <a:srgbClr val="000000"/>
                        </a:solidFill>
                        <a:effectLst/>
                        <a:latin typeface="Calibri"/>
                      </a:endParaRP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576000">
                <a:tc>
                  <a:txBody>
                    <a:bodyPr/>
                    <a:lstStyle/>
                    <a:p>
                      <a:pPr algn="ctr" fontAlgn="b"/>
                      <a:r>
                        <a:rPr lang="pt-PT" sz="1100" b="1" u="none" strike="noStrike" dirty="0">
                          <a:effectLst/>
                        </a:rPr>
                        <a:t>7,6</a:t>
                      </a:r>
                      <a:endParaRPr lang="pt-PT" sz="1100" b="1" i="0" u="none" strike="noStrike" dirty="0">
                        <a:solidFill>
                          <a:srgbClr val="000000"/>
                        </a:solidFill>
                        <a:effectLst/>
                        <a:latin typeface="Calibri"/>
                      </a:endParaRP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576000">
                <a:tc>
                  <a:txBody>
                    <a:bodyPr/>
                    <a:lstStyle/>
                    <a:p>
                      <a:pPr algn="ctr" fontAlgn="b"/>
                      <a:r>
                        <a:rPr lang="pt-PT" sz="1100" b="1" u="none" strike="noStrike" dirty="0">
                          <a:effectLst/>
                        </a:rPr>
                        <a:t>9,1</a:t>
                      </a:r>
                      <a:endParaRPr lang="pt-PT" sz="1100" b="1" i="0" u="none" strike="noStrike" dirty="0">
                        <a:solidFill>
                          <a:srgbClr val="000000"/>
                        </a:solidFill>
                        <a:effectLst/>
                        <a:latin typeface="Calibri"/>
                      </a:endParaRP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576000">
                <a:tc>
                  <a:txBody>
                    <a:bodyPr/>
                    <a:lstStyle/>
                    <a:p>
                      <a:pPr algn="ctr" fontAlgn="b"/>
                      <a:r>
                        <a:rPr lang="pt-PT" sz="1100" b="1" u="none" strike="noStrike" dirty="0">
                          <a:effectLst/>
                        </a:rPr>
                        <a:t>12,2</a:t>
                      </a:r>
                      <a:endParaRPr lang="pt-PT" sz="1100" b="1" i="0" u="none" strike="noStrike" dirty="0">
                        <a:solidFill>
                          <a:srgbClr val="000000"/>
                        </a:solidFill>
                        <a:effectLst/>
                        <a:latin typeface="Calibri"/>
                      </a:endParaRP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576000">
                <a:tc>
                  <a:txBody>
                    <a:bodyPr/>
                    <a:lstStyle/>
                    <a:p>
                      <a:pPr algn="ctr" fontAlgn="b"/>
                      <a:r>
                        <a:rPr lang="pt-PT" sz="1100" b="1" u="none" strike="noStrike" dirty="0">
                          <a:effectLst/>
                        </a:rPr>
                        <a:t>24,4</a:t>
                      </a:r>
                      <a:endParaRPr lang="pt-PT" sz="1100" b="1" i="0" u="none" strike="noStrike" dirty="0">
                        <a:solidFill>
                          <a:srgbClr val="000000"/>
                        </a:solidFill>
                        <a:effectLst/>
                        <a:latin typeface="Calibri"/>
                      </a:endParaRP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pt-PT"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bl>
          </a:graphicData>
        </a:graphic>
      </p:graphicFrame>
      <p:sp>
        <p:nvSpPr>
          <p:cNvPr id="4" name="TextBox 3"/>
          <p:cNvSpPr txBox="1"/>
          <p:nvPr/>
        </p:nvSpPr>
        <p:spPr>
          <a:xfrm>
            <a:off x="4441416" y="156741"/>
            <a:ext cx="1358064" cy="307777"/>
          </a:xfrm>
          <a:prstGeom prst="rect">
            <a:avLst/>
          </a:prstGeom>
          <a:noFill/>
        </p:spPr>
        <p:txBody>
          <a:bodyPr wrap="none" rtlCol="0">
            <a:spAutoFit/>
          </a:bodyPr>
          <a:lstStyle/>
          <a:p>
            <a:r>
              <a:rPr lang="pt-PT" sz="1400" b="1" dirty="0" smtClean="0"/>
              <a:t>Caudal (m</a:t>
            </a:r>
            <a:r>
              <a:rPr lang="pt-PT" sz="1400" b="1" baseline="30000" dirty="0" smtClean="0"/>
              <a:t>3</a:t>
            </a:r>
            <a:r>
              <a:rPr lang="pt-PT" sz="1400" b="1" dirty="0" smtClean="0"/>
              <a:t>/s)</a:t>
            </a:r>
            <a:endParaRPr lang="pt-PT" sz="1400" b="1" dirty="0"/>
          </a:p>
        </p:txBody>
      </p:sp>
      <p:sp>
        <p:nvSpPr>
          <p:cNvPr id="5" name="TextBox 4"/>
          <p:cNvSpPr txBox="1"/>
          <p:nvPr/>
        </p:nvSpPr>
        <p:spPr>
          <a:xfrm rot="16200000">
            <a:off x="997190" y="3505210"/>
            <a:ext cx="1021433" cy="307777"/>
          </a:xfrm>
          <a:prstGeom prst="rect">
            <a:avLst/>
          </a:prstGeom>
          <a:noFill/>
        </p:spPr>
        <p:txBody>
          <a:bodyPr wrap="none" rtlCol="0">
            <a:spAutoFit/>
          </a:bodyPr>
          <a:lstStyle/>
          <a:p>
            <a:r>
              <a:rPr lang="pt-PT" sz="1400" b="1" dirty="0" smtClean="0"/>
              <a:t>Carga (m)</a:t>
            </a:r>
            <a:endParaRPr lang="pt-PT" sz="1400" b="1" dirty="0"/>
          </a:p>
        </p:txBody>
      </p:sp>
      <p:sp>
        <p:nvSpPr>
          <p:cNvPr id="6" name="Rectangle 5"/>
          <p:cNvSpPr/>
          <p:nvPr/>
        </p:nvSpPr>
        <p:spPr>
          <a:xfrm>
            <a:off x="1288863" y="121919"/>
            <a:ext cx="6557553" cy="61308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TextBox 15"/>
          <p:cNvSpPr txBox="1"/>
          <p:nvPr/>
        </p:nvSpPr>
        <p:spPr>
          <a:xfrm>
            <a:off x="2534187" y="1497879"/>
            <a:ext cx="1872000" cy="307777"/>
          </a:xfrm>
          <a:prstGeom prst="rect">
            <a:avLst/>
          </a:prstGeom>
          <a:solidFill>
            <a:schemeClr val="accent1"/>
          </a:solidFill>
        </p:spPr>
        <p:txBody>
          <a:bodyPr wrap="square" lIns="0" tIns="0" rIns="0" bIns="0" rtlCol="0">
            <a:spAutoFit/>
          </a:bodyPr>
          <a:lstStyle/>
          <a:p>
            <a:pPr algn="ctr"/>
            <a:r>
              <a:rPr lang="pt-PT" sz="1000" b="1" dirty="0" smtClean="0"/>
              <a:t>Descarregadores de queda, ou de tubo com tampa</a:t>
            </a:r>
            <a:endParaRPr lang="pt-PT" sz="1000" b="1" dirty="0"/>
          </a:p>
        </p:txBody>
      </p:sp>
      <p:sp>
        <p:nvSpPr>
          <p:cNvPr id="17" name="TextBox 16"/>
          <p:cNvSpPr txBox="1"/>
          <p:nvPr/>
        </p:nvSpPr>
        <p:spPr>
          <a:xfrm>
            <a:off x="5146768" y="1558393"/>
            <a:ext cx="1836000" cy="153888"/>
          </a:xfrm>
          <a:prstGeom prst="rect">
            <a:avLst/>
          </a:prstGeom>
          <a:solidFill>
            <a:schemeClr val="accent1">
              <a:lumMod val="90000"/>
            </a:schemeClr>
          </a:solidFill>
        </p:spPr>
        <p:txBody>
          <a:bodyPr wrap="square" lIns="0" tIns="0" rIns="0" bIns="0" rtlCol="0">
            <a:spAutoFit/>
          </a:bodyPr>
          <a:lstStyle/>
          <a:p>
            <a:pPr algn="ctr"/>
            <a:r>
              <a:rPr lang="pt-PT" sz="1000" b="1" dirty="0" smtClean="0"/>
              <a:t>Descarregadores de queda</a:t>
            </a:r>
            <a:endParaRPr lang="pt-PT" sz="1000" b="1" dirty="0"/>
          </a:p>
        </p:txBody>
      </p:sp>
      <p:sp>
        <p:nvSpPr>
          <p:cNvPr id="19" name="TextBox 18"/>
          <p:cNvSpPr txBox="1"/>
          <p:nvPr/>
        </p:nvSpPr>
        <p:spPr>
          <a:xfrm>
            <a:off x="6387310" y="2322010"/>
            <a:ext cx="1080000" cy="369332"/>
          </a:xfrm>
          <a:prstGeom prst="rect">
            <a:avLst/>
          </a:prstGeom>
          <a:solidFill>
            <a:srgbClr val="FFCCCC"/>
          </a:solidFill>
        </p:spPr>
        <p:txBody>
          <a:bodyPr wrap="square" lIns="0" tIns="0" rIns="0" bIns="0" rtlCol="0">
            <a:spAutoFit/>
          </a:bodyPr>
          <a:lstStyle/>
          <a:p>
            <a:pPr algn="ctr"/>
            <a:r>
              <a:rPr lang="pt-PT" sz="800" b="1" dirty="0" smtClean="0"/>
              <a:t>Descarregadores de queda ou em canal de encosta</a:t>
            </a:r>
            <a:endParaRPr lang="pt-PT" sz="800" b="1" dirty="0"/>
          </a:p>
        </p:txBody>
      </p:sp>
      <p:sp>
        <p:nvSpPr>
          <p:cNvPr id="20" name="TextBox 19"/>
          <p:cNvSpPr txBox="1"/>
          <p:nvPr/>
        </p:nvSpPr>
        <p:spPr>
          <a:xfrm>
            <a:off x="2699705" y="3424192"/>
            <a:ext cx="1548000" cy="461665"/>
          </a:xfrm>
          <a:prstGeom prst="rect">
            <a:avLst/>
          </a:prstGeom>
          <a:solidFill>
            <a:srgbClr val="00CC99"/>
          </a:solidFill>
        </p:spPr>
        <p:txBody>
          <a:bodyPr wrap="square" lIns="0" tIns="0" rIns="0" bIns="0" rtlCol="0">
            <a:spAutoFit/>
          </a:bodyPr>
          <a:lstStyle/>
          <a:p>
            <a:pPr algn="ctr"/>
            <a:r>
              <a:rPr lang="pt-PT" sz="1000" b="1" dirty="0" smtClean="0"/>
              <a:t>Descarregadores de tubo com tampa, ou de tubo com entrada em queda</a:t>
            </a:r>
            <a:endParaRPr lang="pt-PT" sz="1000" b="1" dirty="0"/>
          </a:p>
        </p:txBody>
      </p:sp>
      <p:sp>
        <p:nvSpPr>
          <p:cNvPr id="21" name="TextBox 20"/>
          <p:cNvSpPr txBox="1"/>
          <p:nvPr/>
        </p:nvSpPr>
        <p:spPr>
          <a:xfrm>
            <a:off x="2695295" y="5518608"/>
            <a:ext cx="1548000" cy="307777"/>
          </a:xfrm>
          <a:prstGeom prst="rect">
            <a:avLst/>
          </a:prstGeom>
          <a:solidFill>
            <a:srgbClr val="00CC66"/>
          </a:solidFill>
        </p:spPr>
        <p:txBody>
          <a:bodyPr wrap="square" lIns="0" tIns="0" rIns="0" bIns="0" rtlCol="0">
            <a:spAutoFit/>
          </a:bodyPr>
          <a:lstStyle/>
          <a:p>
            <a:pPr algn="ctr"/>
            <a:r>
              <a:rPr lang="pt-PT" sz="1000" b="1" dirty="0" smtClean="0"/>
              <a:t>Descarregadores de tubo com entrada em queda</a:t>
            </a:r>
            <a:endParaRPr lang="pt-PT" sz="1000" b="1" dirty="0"/>
          </a:p>
        </p:txBody>
      </p:sp>
      <p:sp>
        <p:nvSpPr>
          <p:cNvPr id="22" name="TextBox 21"/>
          <p:cNvSpPr txBox="1"/>
          <p:nvPr/>
        </p:nvSpPr>
        <p:spPr>
          <a:xfrm>
            <a:off x="5209702" y="4297680"/>
            <a:ext cx="1116000" cy="415498"/>
          </a:xfrm>
          <a:prstGeom prst="rect">
            <a:avLst/>
          </a:prstGeom>
          <a:solidFill>
            <a:srgbClr val="339933"/>
          </a:solidFill>
        </p:spPr>
        <p:txBody>
          <a:bodyPr wrap="square" lIns="0" tIns="0" rIns="0" bIns="0" rtlCol="0">
            <a:spAutoFit/>
          </a:bodyPr>
          <a:lstStyle/>
          <a:p>
            <a:pPr algn="ctr"/>
            <a:r>
              <a:rPr lang="pt-PT" sz="900" b="1" dirty="0" smtClean="0">
                <a:solidFill>
                  <a:schemeClr val="bg1"/>
                </a:solidFill>
              </a:rPr>
              <a:t>Descarregadores de caixa com entrada em queda</a:t>
            </a:r>
            <a:endParaRPr lang="pt-PT" sz="900" b="1" dirty="0">
              <a:solidFill>
                <a:schemeClr val="bg1"/>
              </a:solidFill>
            </a:endParaRPr>
          </a:p>
        </p:txBody>
      </p:sp>
      <p:sp>
        <p:nvSpPr>
          <p:cNvPr id="23" name="TextBox 22"/>
          <p:cNvSpPr txBox="1"/>
          <p:nvPr/>
        </p:nvSpPr>
        <p:spPr>
          <a:xfrm>
            <a:off x="6405897" y="4298213"/>
            <a:ext cx="1044000" cy="461665"/>
          </a:xfrm>
          <a:prstGeom prst="rect">
            <a:avLst/>
          </a:prstGeom>
          <a:solidFill>
            <a:srgbClr val="FFCC99"/>
          </a:solidFill>
        </p:spPr>
        <p:txBody>
          <a:bodyPr wrap="square" lIns="0" tIns="0" rIns="0" bIns="0" rtlCol="0">
            <a:spAutoFit/>
          </a:bodyPr>
          <a:lstStyle/>
          <a:p>
            <a:pPr algn="ctr"/>
            <a:r>
              <a:rPr lang="pt-PT" sz="1000" b="1" dirty="0" smtClean="0"/>
              <a:t>Descarregadores em canal de encosta</a:t>
            </a:r>
            <a:endParaRPr lang="pt-PT" sz="1000" b="1" dirty="0"/>
          </a:p>
        </p:txBody>
      </p:sp>
      <p:sp>
        <p:nvSpPr>
          <p:cNvPr id="24" name="Rectangle 23"/>
          <p:cNvSpPr/>
          <p:nvPr/>
        </p:nvSpPr>
        <p:spPr>
          <a:xfrm>
            <a:off x="816120" y="6389606"/>
            <a:ext cx="7524000" cy="307777"/>
          </a:xfrm>
          <a:prstGeom prst="rect">
            <a:avLst/>
          </a:prstGeom>
          <a:solidFill>
            <a:srgbClr val="FFFFCC"/>
          </a:solidFill>
        </p:spPr>
        <p:txBody>
          <a:bodyPr wrap="square">
            <a:spAutoFit/>
          </a:bodyPr>
          <a:lstStyle/>
          <a:p>
            <a:pPr algn="just"/>
            <a:r>
              <a:rPr lang="pt-PT" sz="1400" b="1" dirty="0" smtClean="0"/>
              <a:t>Figura 13.11b</a:t>
            </a:r>
            <a:r>
              <a:rPr lang="pt-PT" sz="1400" dirty="0" smtClean="0"/>
              <a:t> Guia geral para escolha de uma estrutura hidráulica </a:t>
            </a:r>
            <a:r>
              <a:rPr lang="pt-PT" sz="1200" dirty="0" smtClean="0"/>
              <a:t>(Fonte: </a:t>
            </a:r>
            <a:r>
              <a:rPr lang="en-GB" sz="1200" dirty="0" smtClean="0"/>
              <a:t>USDA-NRCS, 1984a)</a:t>
            </a:r>
            <a:endParaRPr lang="pt-PT" sz="1400" dirty="0" smtClean="0"/>
          </a:p>
        </p:txBody>
      </p:sp>
    </p:spTree>
    <p:extLst>
      <p:ext uri="{BB962C8B-B14F-4D97-AF65-F5344CB8AC3E}">
        <p14:creationId xmlns:p14="http://schemas.microsoft.com/office/powerpoint/2010/main" val="3384890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254" y="89326"/>
            <a:ext cx="8853203" cy="584775"/>
          </a:xfrm>
          <a:prstGeom prst="rect">
            <a:avLst/>
          </a:prstGeom>
          <a:solidFill>
            <a:srgbClr val="FFFFCC"/>
          </a:solidFill>
        </p:spPr>
        <p:txBody>
          <a:bodyPr wrap="square">
            <a:spAutoFit/>
          </a:bodyPr>
          <a:lstStyle/>
          <a:p>
            <a:pPr algn="just"/>
            <a:r>
              <a:rPr lang="pt-PT" dirty="0" smtClean="0"/>
              <a:t>Os </a:t>
            </a:r>
            <a:r>
              <a:rPr lang="pt-PT" i="1" u="sng" dirty="0"/>
              <a:t>descarregadores de queda</a:t>
            </a:r>
            <a:r>
              <a:rPr lang="pt-PT" i="1" dirty="0"/>
              <a:t> </a:t>
            </a:r>
            <a:r>
              <a:rPr lang="pt-PT" dirty="0"/>
              <a:t>constroem-se no leito da ravina normalmente em série, da mesma forma que as barragens acima apresentadas, de modo a estabilizar toda a ravina</a:t>
            </a:r>
            <a:r>
              <a:rPr lang="pt-PT" dirty="0" smtClean="0"/>
              <a:t>.</a:t>
            </a:r>
            <a:endParaRPr lang="pt-PT"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292" y="894717"/>
            <a:ext cx="3426325" cy="2520000"/>
          </a:xfrm>
          <a:prstGeom prst="rect">
            <a:avLst/>
          </a:prstGeom>
        </p:spPr>
      </p:pic>
      <p:sp>
        <p:nvSpPr>
          <p:cNvPr id="4" name="Rectangle 3"/>
          <p:cNvSpPr/>
          <p:nvPr/>
        </p:nvSpPr>
        <p:spPr>
          <a:xfrm>
            <a:off x="225986" y="3421442"/>
            <a:ext cx="4068000" cy="523220"/>
          </a:xfrm>
          <a:prstGeom prst="rect">
            <a:avLst/>
          </a:prstGeom>
          <a:solidFill>
            <a:srgbClr val="FFFFCC"/>
          </a:solidFill>
        </p:spPr>
        <p:txBody>
          <a:bodyPr wrap="square">
            <a:spAutoFit/>
          </a:bodyPr>
          <a:lstStyle/>
          <a:p>
            <a:pPr algn="just"/>
            <a:r>
              <a:rPr lang="pt-PT" sz="1400" b="1" dirty="0" smtClean="0"/>
              <a:t>Figura 13.12</a:t>
            </a:r>
            <a:r>
              <a:rPr lang="pt-PT" sz="1400" dirty="0" smtClean="0"/>
              <a:t> Descarregador de queda em betão, com entrada recta (</a:t>
            </a:r>
            <a:r>
              <a:rPr lang="pt-PT" sz="1200" dirty="0" smtClean="0"/>
              <a:t>Fonte: web de cornell.edu</a:t>
            </a:r>
            <a:r>
              <a:rPr lang="pt-PT" sz="1400" dirty="0" smtClean="0"/>
              <a:t>)</a:t>
            </a:r>
          </a:p>
        </p:txBody>
      </p:sp>
      <p:sp>
        <p:nvSpPr>
          <p:cNvPr id="5" name="Rectangle 4"/>
          <p:cNvSpPr/>
          <p:nvPr/>
        </p:nvSpPr>
        <p:spPr>
          <a:xfrm>
            <a:off x="4652286" y="3416442"/>
            <a:ext cx="4212000" cy="523220"/>
          </a:xfrm>
          <a:prstGeom prst="rect">
            <a:avLst/>
          </a:prstGeom>
          <a:solidFill>
            <a:srgbClr val="FFFFCC"/>
          </a:solidFill>
        </p:spPr>
        <p:txBody>
          <a:bodyPr wrap="square">
            <a:spAutoFit/>
          </a:bodyPr>
          <a:lstStyle/>
          <a:p>
            <a:pPr algn="just"/>
            <a:r>
              <a:rPr lang="pt-PT" sz="1400" b="1" dirty="0" smtClean="0"/>
              <a:t>Figura 13.13</a:t>
            </a:r>
            <a:r>
              <a:rPr lang="pt-PT" sz="1400" dirty="0" smtClean="0"/>
              <a:t> Descarregador de queda, </a:t>
            </a:r>
            <a:r>
              <a:rPr lang="pt-PT" sz="1400" dirty="0"/>
              <a:t>com entrada em caixa (</a:t>
            </a:r>
            <a:r>
              <a:rPr lang="pt-PT" sz="1200" dirty="0" smtClean="0"/>
              <a:t>Fonte: SCS, 1984</a:t>
            </a:r>
            <a:r>
              <a:rPr lang="pt-PT" sz="1400" dirty="0" smtClean="0"/>
              <a:t>)</a:t>
            </a:r>
          </a:p>
        </p:txBody>
      </p:sp>
      <p:grpSp>
        <p:nvGrpSpPr>
          <p:cNvPr id="6" name="Group 5"/>
          <p:cNvGrpSpPr>
            <a:grpSpLocks noChangeAspect="1"/>
          </p:cNvGrpSpPr>
          <p:nvPr/>
        </p:nvGrpSpPr>
        <p:grpSpPr>
          <a:xfrm>
            <a:off x="4834219" y="809408"/>
            <a:ext cx="3696000" cy="2520000"/>
            <a:chOff x="4919062" y="495257"/>
            <a:chExt cx="3960000" cy="276635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062" y="495257"/>
              <a:ext cx="3960000" cy="276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090474" y="551819"/>
              <a:ext cx="1432874" cy="180000"/>
            </a:xfrm>
            <a:prstGeom prst="rect">
              <a:avLst/>
            </a:prstGeom>
            <a:solidFill>
              <a:schemeClr val="bg1"/>
            </a:solidFill>
          </p:spPr>
          <p:txBody>
            <a:bodyPr wrap="square" rtlCol="0">
              <a:spAutoFit/>
            </a:bodyPr>
            <a:lstStyle/>
            <a:p>
              <a:endParaRPr lang="pt-PT" dirty="0"/>
            </a:p>
          </p:txBody>
        </p:sp>
      </p:grpSp>
      <p:sp>
        <p:nvSpPr>
          <p:cNvPr id="9" name="Rectangle 8"/>
          <p:cNvSpPr/>
          <p:nvPr/>
        </p:nvSpPr>
        <p:spPr>
          <a:xfrm>
            <a:off x="531569" y="6303146"/>
            <a:ext cx="8208000" cy="540000"/>
          </a:xfrm>
          <a:prstGeom prst="rect">
            <a:avLst/>
          </a:prstGeom>
          <a:solidFill>
            <a:srgbClr val="FFFFCC"/>
          </a:solidFill>
        </p:spPr>
        <p:txBody>
          <a:bodyPr wrap="square">
            <a:spAutoFit/>
          </a:bodyPr>
          <a:lstStyle/>
          <a:p>
            <a:pPr algn="just"/>
            <a:r>
              <a:rPr lang="pt-PT" sz="1400" b="1" dirty="0" smtClean="0"/>
              <a:t>Figura 13.14</a:t>
            </a:r>
            <a:r>
              <a:rPr lang="pt-PT" sz="1400" dirty="0" smtClean="0"/>
              <a:t> Esquema de descarregador de queda, </a:t>
            </a:r>
            <a:r>
              <a:rPr lang="pt-PT" sz="1400" dirty="0"/>
              <a:t>com </a:t>
            </a:r>
            <a:r>
              <a:rPr lang="pt-PT" sz="1400" b="1" dirty="0" smtClean="0"/>
              <a:t>(a) </a:t>
            </a:r>
            <a:r>
              <a:rPr lang="pt-PT" sz="1400" dirty="0" smtClean="0"/>
              <a:t>entrada recta e </a:t>
            </a:r>
            <a:r>
              <a:rPr lang="pt-PT" sz="1400" b="1" dirty="0" smtClean="0"/>
              <a:t>(b)</a:t>
            </a:r>
            <a:r>
              <a:rPr lang="pt-PT" sz="1400" dirty="0" smtClean="0"/>
              <a:t> com entrada </a:t>
            </a:r>
            <a:r>
              <a:rPr lang="pt-PT" sz="1400" dirty="0"/>
              <a:t>em caixa (</a:t>
            </a:r>
            <a:r>
              <a:rPr lang="pt-PT" sz="1200" dirty="0" smtClean="0"/>
              <a:t>Fonte: Blanco e </a:t>
            </a:r>
            <a:r>
              <a:rPr lang="pt-PT" sz="1200" dirty="0" err="1" smtClean="0"/>
              <a:t>Lal</a:t>
            </a:r>
            <a:r>
              <a:rPr lang="pt-PT" sz="1200" dirty="0" smtClean="0"/>
              <a:t>, 2008</a:t>
            </a:r>
            <a:r>
              <a:rPr lang="pt-PT" sz="1400" dirty="0" smtClean="0"/>
              <a:t>)</a:t>
            </a:r>
          </a:p>
        </p:txBody>
      </p:sp>
      <p:grpSp>
        <p:nvGrpSpPr>
          <p:cNvPr id="10" name="Group 9"/>
          <p:cNvGrpSpPr>
            <a:grpSpLocks noChangeAspect="1"/>
          </p:cNvGrpSpPr>
          <p:nvPr/>
        </p:nvGrpSpPr>
        <p:grpSpPr>
          <a:xfrm>
            <a:off x="823138" y="4065324"/>
            <a:ext cx="3041430" cy="2160000"/>
            <a:chOff x="1032687" y="105298"/>
            <a:chExt cx="3294883" cy="2340000"/>
          </a:xfrm>
        </p:grpSpPr>
        <p:grpSp>
          <p:nvGrpSpPr>
            <p:cNvPr id="11" name="Group 10"/>
            <p:cNvGrpSpPr>
              <a:grpSpLocks noChangeAspect="1"/>
            </p:cNvGrpSpPr>
            <p:nvPr/>
          </p:nvGrpSpPr>
          <p:grpSpPr>
            <a:xfrm>
              <a:off x="1032687" y="105298"/>
              <a:ext cx="3294883" cy="2340000"/>
              <a:chOff x="683887" y="105295"/>
              <a:chExt cx="3793902" cy="2694401"/>
            </a:xfrm>
          </p:grpSpPr>
          <p:pic>
            <p:nvPicPr>
              <p:cNvPr id="1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83887" y="675696"/>
                <a:ext cx="3330551" cy="21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reeform 16"/>
              <p:cNvSpPr/>
              <p:nvPr/>
            </p:nvSpPr>
            <p:spPr>
              <a:xfrm>
                <a:off x="1269076" y="105295"/>
                <a:ext cx="1025237" cy="725978"/>
              </a:xfrm>
              <a:custGeom>
                <a:avLst/>
                <a:gdLst>
                  <a:gd name="connsiteX0" fmla="*/ 0 w 1025237"/>
                  <a:gd name="connsiteY0" fmla="*/ 725978 h 725978"/>
                  <a:gd name="connsiteX1" fmla="*/ 149629 w 1025237"/>
                  <a:gd name="connsiteY1" fmla="*/ 620683 h 725978"/>
                  <a:gd name="connsiteX2" fmla="*/ 404553 w 1025237"/>
                  <a:gd name="connsiteY2" fmla="*/ 471054 h 725978"/>
                  <a:gd name="connsiteX3" fmla="*/ 543099 w 1025237"/>
                  <a:gd name="connsiteY3" fmla="*/ 387927 h 725978"/>
                  <a:gd name="connsiteX4" fmla="*/ 692728 w 1025237"/>
                  <a:gd name="connsiteY4" fmla="*/ 266007 h 725978"/>
                  <a:gd name="connsiteX5" fmla="*/ 858982 w 1025237"/>
                  <a:gd name="connsiteY5" fmla="*/ 138545 h 725978"/>
                  <a:gd name="connsiteX6" fmla="*/ 936568 w 1025237"/>
                  <a:gd name="connsiteY6" fmla="*/ 83127 h 725978"/>
                  <a:gd name="connsiteX7" fmla="*/ 1025237 w 1025237"/>
                  <a:gd name="connsiteY7" fmla="*/ 0 h 725978"/>
                  <a:gd name="connsiteX0" fmla="*/ 0 w 1025237"/>
                  <a:gd name="connsiteY0" fmla="*/ 725978 h 725978"/>
                  <a:gd name="connsiteX1" fmla="*/ 149629 w 1025237"/>
                  <a:gd name="connsiteY1" fmla="*/ 620683 h 725978"/>
                  <a:gd name="connsiteX2" fmla="*/ 404553 w 1025237"/>
                  <a:gd name="connsiteY2" fmla="*/ 471054 h 725978"/>
                  <a:gd name="connsiteX3" fmla="*/ 543099 w 1025237"/>
                  <a:gd name="connsiteY3" fmla="*/ 387927 h 725978"/>
                  <a:gd name="connsiteX4" fmla="*/ 692728 w 1025237"/>
                  <a:gd name="connsiteY4" fmla="*/ 266007 h 725978"/>
                  <a:gd name="connsiteX5" fmla="*/ 858982 w 1025237"/>
                  <a:gd name="connsiteY5" fmla="*/ 138545 h 725978"/>
                  <a:gd name="connsiteX6" fmla="*/ 936568 w 1025237"/>
                  <a:gd name="connsiteY6" fmla="*/ 83127 h 725978"/>
                  <a:gd name="connsiteX7" fmla="*/ 1025237 w 1025237"/>
                  <a:gd name="connsiteY7" fmla="*/ 0 h 725978"/>
                  <a:gd name="connsiteX0" fmla="*/ 0 w 1025237"/>
                  <a:gd name="connsiteY0" fmla="*/ 725978 h 725978"/>
                  <a:gd name="connsiteX1" fmla="*/ 149629 w 1025237"/>
                  <a:gd name="connsiteY1" fmla="*/ 620683 h 725978"/>
                  <a:gd name="connsiteX2" fmla="*/ 404553 w 1025237"/>
                  <a:gd name="connsiteY2" fmla="*/ 471054 h 725978"/>
                  <a:gd name="connsiteX3" fmla="*/ 543099 w 1025237"/>
                  <a:gd name="connsiteY3" fmla="*/ 387927 h 725978"/>
                  <a:gd name="connsiteX4" fmla="*/ 692728 w 1025237"/>
                  <a:gd name="connsiteY4" fmla="*/ 266007 h 725978"/>
                  <a:gd name="connsiteX5" fmla="*/ 858982 w 1025237"/>
                  <a:gd name="connsiteY5" fmla="*/ 138545 h 725978"/>
                  <a:gd name="connsiteX6" fmla="*/ 936568 w 1025237"/>
                  <a:gd name="connsiteY6" fmla="*/ 83127 h 725978"/>
                  <a:gd name="connsiteX7" fmla="*/ 1025237 w 1025237"/>
                  <a:gd name="connsiteY7" fmla="*/ 0 h 725978"/>
                  <a:gd name="connsiteX0" fmla="*/ 0 w 1025237"/>
                  <a:gd name="connsiteY0" fmla="*/ 725978 h 725978"/>
                  <a:gd name="connsiteX1" fmla="*/ 149629 w 1025237"/>
                  <a:gd name="connsiteY1" fmla="*/ 620683 h 725978"/>
                  <a:gd name="connsiteX2" fmla="*/ 404553 w 1025237"/>
                  <a:gd name="connsiteY2" fmla="*/ 471054 h 725978"/>
                  <a:gd name="connsiteX3" fmla="*/ 543099 w 1025237"/>
                  <a:gd name="connsiteY3" fmla="*/ 387927 h 725978"/>
                  <a:gd name="connsiteX4" fmla="*/ 692728 w 1025237"/>
                  <a:gd name="connsiteY4" fmla="*/ 266007 h 725978"/>
                  <a:gd name="connsiteX5" fmla="*/ 858982 w 1025237"/>
                  <a:gd name="connsiteY5" fmla="*/ 138545 h 725978"/>
                  <a:gd name="connsiteX6" fmla="*/ 936568 w 1025237"/>
                  <a:gd name="connsiteY6" fmla="*/ 83127 h 725978"/>
                  <a:gd name="connsiteX7" fmla="*/ 1025237 w 1025237"/>
                  <a:gd name="connsiteY7" fmla="*/ 0 h 725978"/>
                  <a:gd name="connsiteX0" fmla="*/ 0 w 1025237"/>
                  <a:gd name="connsiteY0" fmla="*/ 725978 h 725978"/>
                  <a:gd name="connsiteX1" fmla="*/ 149629 w 1025237"/>
                  <a:gd name="connsiteY1" fmla="*/ 620683 h 725978"/>
                  <a:gd name="connsiteX2" fmla="*/ 404553 w 1025237"/>
                  <a:gd name="connsiteY2" fmla="*/ 471054 h 725978"/>
                  <a:gd name="connsiteX3" fmla="*/ 543099 w 1025237"/>
                  <a:gd name="connsiteY3" fmla="*/ 387927 h 725978"/>
                  <a:gd name="connsiteX4" fmla="*/ 692728 w 1025237"/>
                  <a:gd name="connsiteY4" fmla="*/ 266007 h 725978"/>
                  <a:gd name="connsiteX5" fmla="*/ 858982 w 1025237"/>
                  <a:gd name="connsiteY5" fmla="*/ 138545 h 725978"/>
                  <a:gd name="connsiteX6" fmla="*/ 936568 w 1025237"/>
                  <a:gd name="connsiteY6" fmla="*/ 83127 h 725978"/>
                  <a:gd name="connsiteX7" fmla="*/ 1025237 w 1025237"/>
                  <a:gd name="connsiteY7" fmla="*/ 0 h 725978"/>
                  <a:gd name="connsiteX0" fmla="*/ 0 w 1025237"/>
                  <a:gd name="connsiteY0" fmla="*/ 725978 h 725978"/>
                  <a:gd name="connsiteX1" fmla="*/ 149629 w 1025237"/>
                  <a:gd name="connsiteY1" fmla="*/ 620683 h 725978"/>
                  <a:gd name="connsiteX2" fmla="*/ 404553 w 1025237"/>
                  <a:gd name="connsiteY2" fmla="*/ 471054 h 725978"/>
                  <a:gd name="connsiteX3" fmla="*/ 543099 w 1025237"/>
                  <a:gd name="connsiteY3" fmla="*/ 387927 h 725978"/>
                  <a:gd name="connsiteX4" fmla="*/ 692728 w 1025237"/>
                  <a:gd name="connsiteY4" fmla="*/ 266007 h 725978"/>
                  <a:gd name="connsiteX5" fmla="*/ 858982 w 1025237"/>
                  <a:gd name="connsiteY5" fmla="*/ 138545 h 725978"/>
                  <a:gd name="connsiteX6" fmla="*/ 936568 w 1025237"/>
                  <a:gd name="connsiteY6" fmla="*/ 83127 h 725978"/>
                  <a:gd name="connsiteX7" fmla="*/ 1025237 w 1025237"/>
                  <a:gd name="connsiteY7" fmla="*/ 0 h 725978"/>
                  <a:gd name="connsiteX0" fmla="*/ 0 w 1025237"/>
                  <a:gd name="connsiteY0" fmla="*/ 725978 h 725978"/>
                  <a:gd name="connsiteX1" fmla="*/ 149629 w 1025237"/>
                  <a:gd name="connsiteY1" fmla="*/ 620683 h 725978"/>
                  <a:gd name="connsiteX2" fmla="*/ 404553 w 1025237"/>
                  <a:gd name="connsiteY2" fmla="*/ 471054 h 725978"/>
                  <a:gd name="connsiteX3" fmla="*/ 543099 w 1025237"/>
                  <a:gd name="connsiteY3" fmla="*/ 387927 h 725978"/>
                  <a:gd name="connsiteX4" fmla="*/ 692728 w 1025237"/>
                  <a:gd name="connsiteY4" fmla="*/ 266007 h 725978"/>
                  <a:gd name="connsiteX5" fmla="*/ 858982 w 1025237"/>
                  <a:gd name="connsiteY5" fmla="*/ 138545 h 725978"/>
                  <a:gd name="connsiteX6" fmla="*/ 936568 w 1025237"/>
                  <a:gd name="connsiteY6" fmla="*/ 83127 h 725978"/>
                  <a:gd name="connsiteX7" fmla="*/ 1025237 w 1025237"/>
                  <a:gd name="connsiteY7" fmla="*/ 0 h 725978"/>
                  <a:gd name="connsiteX0" fmla="*/ 0 w 1025237"/>
                  <a:gd name="connsiteY0" fmla="*/ 725978 h 725978"/>
                  <a:gd name="connsiteX1" fmla="*/ 149629 w 1025237"/>
                  <a:gd name="connsiteY1" fmla="*/ 620683 h 725978"/>
                  <a:gd name="connsiteX2" fmla="*/ 404553 w 1025237"/>
                  <a:gd name="connsiteY2" fmla="*/ 471054 h 725978"/>
                  <a:gd name="connsiteX3" fmla="*/ 543099 w 1025237"/>
                  <a:gd name="connsiteY3" fmla="*/ 387927 h 725978"/>
                  <a:gd name="connsiteX4" fmla="*/ 692728 w 1025237"/>
                  <a:gd name="connsiteY4" fmla="*/ 266007 h 725978"/>
                  <a:gd name="connsiteX5" fmla="*/ 858982 w 1025237"/>
                  <a:gd name="connsiteY5" fmla="*/ 138545 h 725978"/>
                  <a:gd name="connsiteX6" fmla="*/ 936568 w 1025237"/>
                  <a:gd name="connsiteY6" fmla="*/ 83127 h 725978"/>
                  <a:gd name="connsiteX7" fmla="*/ 1025237 w 1025237"/>
                  <a:gd name="connsiteY7" fmla="*/ 0 h 72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5237" h="725978">
                    <a:moveTo>
                      <a:pt x="0" y="725978"/>
                    </a:moveTo>
                    <a:cubicBezTo>
                      <a:pt x="49876" y="690880"/>
                      <a:pt x="82204" y="663170"/>
                      <a:pt x="149629" y="620683"/>
                    </a:cubicBezTo>
                    <a:cubicBezTo>
                      <a:pt x="217055" y="578196"/>
                      <a:pt x="338975" y="509847"/>
                      <a:pt x="404553" y="471054"/>
                    </a:cubicBezTo>
                    <a:cubicBezTo>
                      <a:pt x="470131" y="432261"/>
                      <a:pt x="495070" y="422101"/>
                      <a:pt x="543099" y="387927"/>
                    </a:cubicBezTo>
                    <a:cubicBezTo>
                      <a:pt x="591128" y="353753"/>
                      <a:pt x="640081" y="307571"/>
                      <a:pt x="692728" y="266007"/>
                    </a:cubicBezTo>
                    <a:cubicBezTo>
                      <a:pt x="745375" y="224443"/>
                      <a:pt x="818342" y="169025"/>
                      <a:pt x="858982" y="138545"/>
                    </a:cubicBezTo>
                    <a:cubicBezTo>
                      <a:pt x="899622" y="108065"/>
                      <a:pt x="908859" y="106218"/>
                      <a:pt x="936568" y="83127"/>
                    </a:cubicBezTo>
                    <a:cubicBezTo>
                      <a:pt x="964277" y="60036"/>
                      <a:pt x="995681" y="27709"/>
                      <a:pt x="1025237" y="0"/>
                    </a:cubicBezTo>
                  </a:path>
                </a:pathLst>
              </a:custGeom>
              <a:no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Freeform 17"/>
              <p:cNvSpPr/>
              <p:nvPr/>
            </p:nvSpPr>
            <p:spPr>
              <a:xfrm>
                <a:off x="3945775" y="160713"/>
                <a:ext cx="532014" cy="864523"/>
              </a:xfrm>
              <a:custGeom>
                <a:avLst/>
                <a:gdLst>
                  <a:gd name="connsiteX0" fmla="*/ 0 w 532014"/>
                  <a:gd name="connsiteY0" fmla="*/ 864523 h 864523"/>
                  <a:gd name="connsiteX1" fmla="*/ 116378 w 532014"/>
                  <a:gd name="connsiteY1" fmla="*/ 665018 h 864523"/>
                  <a:gd name="connsiteX2" fmla="*/ 243840 w 532014"/>
                  <a:gd name="connsiteY2" fmla="*/ 482138 h 864523"/>
                  <a:gd name="connsiteX3" fmla="*/ 365760 w 532014"/>
                  <a:gd name="connsiteY3" fmla="*/ 243840 h 864523"/>
                  <a:gd name="connsiteX4" fmla="*/ 532014 w 532014"/>
                  <a:gd name="connsiteY4" fmla="*/ 0 h 864523"/>
                  <a:gd name="connsiteX0" fmla="*/ 0 w 532014"/>
                  <a:gd name="connsiteY0" fmla="*/ 864523 h 864523"/>
                  <a:gd name="connsiteX1" fmla="*/ 116378 w 532014"/>
                  <a:gd name="connsiteY1" fmla="*/ 665018 h 864523"/>
                  <a:gd name="connsiteX2" fmla="*/ 243840 w 532014"/>
                  <a:gd name="connsiteY2" fmla="*/ 482138 h 864523"/>
                  <a:gd name="connsiteX3" fmla="*/ 365760 w 532014"/>
                  <a:gd name="connsiteY3" fmla="*/ 243840 h 864523"/>
                  <a:gd name="connsiteX4" fmla="*/ 532014 w 532014"/>
                  <a:gd name="connsiteY4" fmla="*/ 0 h 864523"/>
                  <a:gd name="connsiteX0" fmla="*/ 0 w 532014"/>
                  <a:gd name="connsiteY0" fmla="*/ 864523 h 864523"/>
                  <a:gd name="connsiteX1" fmla="*/ 116378 w 532014"/>
                  <a:gd name="connsiteY1" fmla="*/ 665018 h 864523"/>
                  <a:gd name="connsiteX2" fmla="*/ 243840 w 532014"/>
                  <a:gd name="connsiteY2" fmla="*/ 482138 h 864523"/>
                  <a:gd name="connsiteX3" fmla="*/ 365760 w 532014"/>
                  <a:gd name="connsiteY3" fmla="*/ 243840 h 864523"/>
                  <a:gd name="connsiteX4" fmla="*/ 532014 w 532014"/>
                  <a:gd name="connsiteY4" fmla="*/ 0 h 864523"/>
                  <a:gd name="connsiteX0" fmla="*/ 0 w 532014"/>
                  <a:gd name="connsiteY0" fmla="*/ 864523 h 864523"/>
                  <a:gd name="connsiteX1" fmla="*/ 116378 w 532014"/>
                  <a:gd name="connsiteY1" fmla="*/ 665018 h 864523"/>
                  <a:gd name="connsiteX2" fmla="*/ 243840 w 532014"/>
                  <a:gd name="connsiteY2" fmla="*/ 482138 h 864523"/>
                  <a:gd name="connsiteX3" fmla="*/ 365760 w 532014"/>
                  <a:gd name="connsiteY3" fmla="*/ 243840 h 864523"/>
                  <a:gd name="connsiteX4" fmla="*/ 532014 w 532014"/>
                  <a:gd name="connsiteY4" fmla="*/ 0 h 864523"/>
                  <a:gd name="connsiteX0" fmla="*/ 0 w 532014"/>
                  <a:gd name="connsiteY0" fmla="*/ 864523 h 864523"/>
                  <a:gd name="connsiteX1" fmla="*/ 116378 w 532014"/>
                  <a:gd name="connsiteY1" fmla="*/ 665018 h 864523"/>
                  <a:gd name="connsiteX2" fmla="*/ 243840 w 532014"/>
                  <a:gd name="connsiteY2" fmla="*/ 482138 h 864523"/>
                  <a:gd name="connsiteX3" fmla="*/ 365760 w 532014"/>
                  <a:gd name="connsiteY3" fmla="*/ 243840 h 864523"/>
                  <a:gd name="connsiteX4" fmla="*/ 532014 w 532014"/>
                  <a:gd name="connsiteY4" fmla="*/ 0 h 86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014" h="864523">
                    <a:moveTo>
                      <a:pt x="0" y="864523"/>
                    </a:moveTo>
                    <a:cubicBezTo>
                      <a:pt x="38793" y="798021"/>
                      <a:pt x="75738" y="728749"/>
                      <a:pt x="116378" y="665018"/>
                    </a:cubicBezTo>
                    <a:cubicBezTo>
                      <a:pt x="157018" y="601287"/>
                      <a:pt x="202276" y="552334"/>
                      <a:pt x="243840" y="482138"/>
                    </a:cubicBezTo>
                    <a:cubicBezTo>
                      <a:pt x="285404" y="411942"/>
                      <a:pt x="317731" y="324196"/>
                      <a:pt x="365760" y="243840"/>
                    </a:cubicBezTo>
                    <a:cubicBezTo>
                      <a:pt x="413789" y="163484"/>
                      <a:pt x="476596" y="81280"/>
                      <a:pt x="532014" y="0"/>
                    </a:cubicBezTo>
                  </a:path>
                </a:pathLst>
              </a:custGeom>
              <a:noFill/>
              <a:ln w="444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TextBox 18"/>
              <p:cNvSpPr txBox="1"/>
              <p:nvPr/>
            </p:nvSpPr>
            <p:spPr>
              <a:xfrm>
                <a:off x="3923035" y="2345253"/>
                <a:ext cx="538880" cy="324000"/>
              </a:xfrm>
              <a:prstGeom prst="rect">
                <a:avLst/>
              </a:prstGeom>
              <a:solidFill>
                <a:schemeClr val="bg1"/>
              </a:solidFill>
            </p:spPr>
            <p:txBody>
              <a:bodyPr wrap="square" rtlCol="0">
                <a:spAutoFit/>
              </a:bodyPr>
              <a:lstStyle/>
              <a:p>
                <a:r>
                  <a:rPr lang="pt-PT" sz="1400" b="1" dirty="0" smtClean="0"/>
                  <a:t>(a)</a:t>
                </a:r>
                <a:endParaRPr lang="pt-PT" sz="1400" b="1" dirty="0"/>
              </a:p>
            </p:txBody>
          </p:sp>
          <p:sp>
            <p:nvSpPr>
              <p:cNvPr id="20" name="TextBox 19"/>
              <p:cNvSpPr txBox="1"/>
              <p:nvPr/>
            </p:nvSpPr>
            <p:spPr>
              <a:xfrm>
                <a:off x="2815114" y="249106"/>
                <a:ext cx="493973" cy="276999"/>
              </a:xfrm>
              <a:prstGeom prst="rect">
                <a:avLst/>
              </a:prstGeom>
              <a:solidFill>
                <a:schemeClr val="bg1"/>
              </a:solidFill>
            </p:spPr>
            <p:txBody>
              <a:bodyPr wrap="square" rtlCol="0">
                <a:spAutoFit/>
              </a:bodyPr>
              <a:lstStyle/>
              <a:p>
                <a:r>
                  <a:rPr lang="pt-PT" sz="1200" b="1" i="1" dirty="0" smtClean="0"/>
                  <a:t>W</a:t>
                </a:r>
                <a:r>
                  <a:rPr lang="pt-PT" sz="1200" b="1" baseline="-25000" dirty="0" smtClean="0"/>
                  <a:t>c</a:t>
                </a:r>
                <a:endParaRPr lang="pt-PT" sz="1200" b="1" baseline="-25000" dirty="0"/>
              </a:p>
            </p:txBody>
          </p:sp>
          <p:cxnSp>
            <p:nvCxnSpPr>
              <p:cNvPr id="21" name="Straight Arrow Connector 20"/>
              <p:cNvCxnSpPr/>
              <p:nvPr/>
            </p:nvCxnSpPr>
            <p:spPr>
              <a:xfrm>
                <a:off x="3211655" y="420352"/>
                <a:ext cx="1044000" cy="63729"/>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80000" flipH="1" flipV="1">
                <a:off x="2032226" y="352717"/>
                <a:ext cx="775588" cy="8549"/>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53159" y="825731"/>
                <a:ext cx="284233" cy="276999"/>
              </a:xfrm>
              <a:prstGeom prst="rect">
                <a:avLst/>
              </a:prstGeom>
              <a:solidFill>
                <a:schemeClr val="bg1"/>
              </a:solidFill>
            </p:spPr>
            <p:txBody>
              <a:bodyPr wrap="square" rtlCol="0">
                <a:spAutoFit/>
              </a:bodyPr>
              <a:lstStyle/>
              <a:p>
                <a:pPr algn="ctr"/>
                <a:r>
                  <a:rPr lang="pt-PT" sz="1200" b="1" i="1" dirty="0" smtClean="0"/>
                  <a:t>L</a:t>
                </a:r>
                <a:endParaRPr lang="pt-PT" sz="1200" b="1" baseline="-25000" dirty="0"/>
              </a:p>
            </p:txBody>
          </p:sp>
          <p:sp>
            <p:nvSpPr>
              <p:cNvPr id="24" name="TextBox 23"/>
              <p:cNvSpPr txBox="1"/>
              <p:nvPr/>
            </p:nvSpPr>
            <p:spPr>
              <a:xfrm>
                <a:off x="3733655" y="2045616"/>
                <a:ext cx="288000" cy="216000"/>
              </a:xfrm>
              <a:prstGeom prst="rect">
                <a:avLst/>
              </a:prstGeom>
              <a:solidFill>
                <a:schemeClr val="bg1"/>
              </a:solidFill>
            </p:spPr>
            <p:txBody>
              <a:bodyPr wrap="square" rtlCol="0">
                <a:spAutoFit/>
              </a:bodyPr>
              <a:lstStyle/>
              <a:p>
                <a:endParaRPr lang="pt-PT" dirty="0"/>
              </a:p>
            </p:txBody>
          </p:sp>
        </p:grpSp>
        <p:sp>
          <p:nvSpPr>
            <p:cNvPr id="12" name="TextBox 11"/>
            <p:cNvSpPr txBox="1"/>
            <p:nvPr/>
          </p:nvSpPr>
          <p:spPr>
            <a:xfrm>
              <a:off x="2478925" y="1221222"/>
              <a:ext cx="250119" cy="187589"/>
            </a:xfrm>
            <a:prstGeom prst="rect">
              <a:avLst/>
            </a:prstGeom>
            <a:solidFill>
              <a:schemeClr val="bg1"/>
            </a:solidFill>
          </p:spPr>
          <p:txBody>
            <a:bodyPr wrap="square" rtlCol="0">
              <a:spAutoFit/>
            </a:bodyPr>
            <a:lstStyle/>
            <a:p>
              <a:endParaRPr lang="pt-PT" dirty="0"/>
            </a:p>
          </p:txBody>
        </p:sp>
        <p:sp>
          <p:nvSpPr>
            <p:cNvPr id="13" name="TextBox 12"/>
            <p:cNvSpPr txBox="1"/>
            <p:nvPr/>
          </p:nvSpPr>
          <p:spPr>
            <a:xfrm>
              <a:off x="2289805" y="1152565"/>
              <a:ext cx="246847" cy="276999"/>
            </a:xfrm>
            <a:prstGeom prst="rect">
              <a:avLst/>
            </a:prstGeom>
            <a:solidFill>
              <a:schemeClr val="bg1"/>
            </a:solidFill>
          </p:spPr>
          <p:txBody>
            <a:bodyPr wrap="square" rtlCol="0">
              <a:spAutoFit/>
            </a:bodyPr>
            <a:lstStyle/>
            <a:p>
              <a:pPr algn="ctr"/>
              <a:r>
                <a:rPr lang="pt-PT" sz="1200" b="1" i="1" dirty="0" smtClean="0"/>
                <a:t>D</a:t>
              </a:r>
              <a:endParaRPr lang="pt-PT" sz="1200" b="1" baseline="-25000" dirty="0"/>
            </a:p>
          </p:txBody>
        </p:sp>
        <p:cxnSp>
          <p:nvCxnSpPr>
            <p:cNvPr id="14" name="Straight Arrow Connector 13"/>
            <p:cNvCxnSpPr/>
            <p:nvPr/>
          </p:nvCxnSpPr>
          <p:spPr>
            <a:xfrm flipV="1">
              <a:off x="2413228" y="1049711"/>
              <a:ext cx="0" cy="144000"/>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413228" y="1382353"/>
              <a:ext cx="0" cy="144000"/>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p:grpSp>
        <p:nvGrpSpPr>
          <p:cNvPr id="25" name="Group 24"/>
          <p:cNvGrpSpPr>
            <a:grpSpLocks noChangeAspect="1"/>
          </p:cNvGrpSpPr>
          <p:nvPr/>
        </p:nvGrpSpPr>
        <p:grpSpPr>
          <a:xfrm flipH="1">
            <a:off x="4933594" y="4057003"/>
            <a:ext cx="3437713" cy="2160000"/>
            <a:chOff x="4540534" y="96977"/>
            <a:chExt cx="3552303" cy="2232000"/>
          </a:xfrm>
        </p:grpSpPr>
        <p:grpSp>
          <p:nvGrpSpPr>
            <p:cNvPr id="26" name="Group 25"/>
            <p:cNvGrpSpPr>
              <a:grpSpLocks noChangeAspect="1"/>
            </p:cNvGrpSpPr>
            <p:nvPr/>
          </p:nvGrpSpPr>
          <p:grpSpPr>
            <a:xfrm>
              <a:off x="4540534" y="96977"/>
              <a:ext cx="3552303" cy="2232000"/>
              <a:chOff x="4656090" y="96977"/>
              <a:chExt cx="4053011" cy="2546602"/>
            </a:xfrm>
          </p:grpSpPr>
          <p:pic>
            <p:nvPicPr>
              <p:cNvPr id="3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962293" y="519579"/>
                <a:ext cx="3257560" cy="21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Freeform 30"/>
              <p:cNvSpPr/>
              <p:nvPr/>
            </p:nvSpPr>
            <p:spPr>
              <a:xfrm>
                <a:off x="5450510" y="96977"/>
                <a:ext cx="1025237" cy="725978"/>
              </a:xfrm>
              <a:custGeom>
                <a:avLst/>
                <a:gdLst>
                  <a:gd name="connsiteX0" fmla="*/ 0 w 1025237"/>
                  <a:gd name="connsiteY0" fmla="*/ 725978 h 725978"/>
                  <a:gd name="connsiteX1" fmla="*/ 149629 w 1025237"/>
                  <a:gd name="connsiteY1" fmla="*/ 620683 h 725978"/>
                  <a:gd name="connsiteX2" fmla="*/ 404553 w 1025237"/>
                  <a:gd name="connsiteY2" fmla="*/ 471054 h 725978"/>
                  <a:gd name="connsiteX3" fmla="*/ 543099 w 1025237"/>
                  <a:gd name="connsiteY3" fmla="*/ 387927 h 725978"/>
                  <a:gd name="connsiteX4" fmla="*/ 692728 w 1025237"/>
                  <a:gd name="connsiteY4" fmla="*/ 266007 h 725978"/>
                  <a:gd name="connsiteX5" fmla="*/ 858982 w 1025237"/>
                  <a:gd name="connsiteY5" fmla="*/ 138545 h 725978"/>
                  <a:gd name="connsiteX6" fmla="*/ 936568 w 1025237"/>
                  <a:gd name="connsiteY6" fmla="*/ 83127 h 725978"/>
                  <a:gd name="connsiteX7" fmla="*/ 1025237 w 1025237"/>
                  <a:gd name="connsiteY7" fmla="*/ 0 h 725978"/>
                  <a:gd name="connsiteX0" fmla="*/ 0 w 1025237"/>
                  <a:gd name="connsiteY0" fmla="*/ 725978 h 725978"/>
                  <a:gd name="connsiteX1" fmla="*/ 149629 w 1025237"/>
                  <a:gd name="connsiteY1" fmla="*/ 620683 h 725978"/>
                  <a:gd name="connsiteX2" fmla="*/ 404553 w 1025237"/>
                  <a:gd name="connsiteY2" fmla="*/ 471054 h 725978"/>
                  <a:gd name="connsiteX3" fmla="*/ 543099 w 1025237"/>
                  <a:gd name="connsiteY3" fmla="*/ 387927 h 725978"/>
                  <a:gd name="connsiteX4" fmla="*/ 692728 w 1025237"/>
                  <a:gd name="connsiteY4" fmla="*/ 266007 h 725978"/>
                  <a:gd name="connsiteX5" fmla="*/ 858982 w 1025237"/>
                  <a:gd name="connsiteY5" fmla="*/ 138545 h 725978"/>
                  <a:gd name="connsiteX6" fmla="*/ 936568 w 1025237"/>
                  <a:gd name="connsiteY6" fmla="*/ 83127 h 725978"/>
                  <a:gd name="connsiteX7" fmla="*/ 1025237 w 1025237"/>
                  <a:gd name="connsiteY7" fmla="*/ 0 h 725978"/>
                  <a:gd name="connsiteX0" fmla="*/ 0 w 1025237"/>
                  <a:gd name="connsiteY0" fmla="*/ 725978 h 725978"/>
                  <a:gd name="connsiteX1" fmla="*/ 149629 w 1025237"/>
                  <a:gd name="connsiteY1" fmla="*/ 620683 h 725978"/>
                  <a:gd name="connsiteX2" fmla="*/ 404553 w 1025237"/>
                  <a:gd name="connsiteY2" fmla="*/ 471054 h 725978"/>
                  <a:gd name="connsiteX3" fmla="*/ 543099 w 1025237"/>
                  <a:gd name="connsiteY3" fmla="*/ 387927 h 725978"/>
                  <a:gd name="connsiteX4" fmla="*/ 692728 w 1025237"/>
                  <a:gd name="connsiteY4" fmla="*/ 266007 h 725978"/>
                  <a:gd name="connsiteX5" fmla="*/ 858982 w 1025237"/>
                  <a:gd name="connsiteY5" fmla="*/ 138545 h 725978"/>
                  <a:gd name="connsiteX6" fmla="*/ 936568 w 1025237"/>
                  <a:gd name="connsiteY6" fmla="*/ 83127 h 725978"/>
                  <a:gd name="connsiteX7" fmla="*/ 1025237 w 1025237"/>
                  <a:gd name="connsiteY7" fmla="*/ 0 h 725978"/>
                  <a:gd name="connsiteX0" fmla="*/ 0 w 1025237"/>
                  <a:gd name="connsiteY0" fmla="*/ 725978 h 725978"/>
                  <a:gd name="connsiteX1" fmla="*/ 149629 w 1025237"/>
                  <a:gd name="connsiteY1" fmla="*/ 620683 h 725978"/>
                  <a:gd name="connsiteX2" fmla="*/ 404553 w 1025237"/>
                  <a:gd name="connsiteY2" fmla="*/ 471054 h 725978"/>
                  <a:gd name="connsiteX3" fmla="*/ 543099 w 1025237"/>
                  <a:gd name="connsiteY3" fmla="*/ 387927 h 725978"/>
                  <a:gd name="connsiteX4" fmla="*/ 692728 w 1025237"/>
                  <a:gd name="connsiteY4" fmla="*/ 266007 h 725978"/>
                  <a:gd name="connsiteX5" fmla="*/ 858982 w 1025237"/>
                  <a:gd name="connsiteY5" fmla="*/ 138545 h 725978"/>
                  <a:gd name="connsiteX6" fmla="*/ 936568 w 1025237"/>
                  <a:gd name="connsiteY6" fmla="*/ 83127 h 725978"/>
                  <a:gd name="connsiteX7" fmla="*/ 1025237 w 1025237"/>
                  <a:gd name="connsiteY7" fmla="*/ 0 h 725978"/>
                  <a:gd name="connsiteX0" fmla="*/ 0 w 1025237"/>
                  <a:gd name="connsiteY0" fmla="*/ 725978 h 725978"/>
                  <a:gd name="connsiteX1" fmla="*/ 149629 w 1025237"/>
                  <a:gd name="connsiteY1" fmla="*/ 620683 h 725978"/>
                  <a:gd name="connsiteX2" fmla="*/ 404553 w 1025237"/>
                  <a:gd name="connsiteY2" fmla="*/ 471054 h 725978"/>
                  <a:gd name="connsiteX3" fmla="*/ 543099 w 1025237"/>
                  <a:gd name="connsiteY3" fmla="*/ 387927 h 725978"/>
                  <a:gd name="connsiteX4" fmla="*/ 692728 w 1025237"/>
                  <a:gd name="connsiteY4" fmla="*/ 266007 h 725978"/>
                  <a:gd name="connsiteX5" fmla="*/ 858982 w 1025237"/>
                  <a:gd name="connsiteY5" fmla="*/ 138545 h 725978"/>
                  <a:gd name="connsiteX6" fmla="*/ 936568 w 1025237"/>
                  <a:gd name="connsiteY6" fmla="*/ 83127 h 725978"/>
                  <a:gd name="connsiteX7" fmla="*/ 1025237 w 1025237"/>
                  <a:gd name="connsiteY7" fmla="*/ 0 h 725978"/>
                  <a:gd name="connsiteX0" fmla="*/ 0 w 1025237"/>
                  <a:gd name="connsiteY0" fmla="*/ 725978 h 725978"/>
                  <a:gd name="connsiteX1" fmla="*/ 149629 w 1025237"/>
                  <a:gd name="connsiteY1" fmla="*/ 620683 h 725978"/>
                  <a:gd name="connsiteX2" fmla="*/ 404553 w 1025237"/>
                  <a:gd name="connsiteY2" fmla="*/ 471054 h 725978"/>
                  <a:gd name="connsiteX3" fmla="*/ 543099 w 1025237"/>
                  <a:gd name="connsiteY3" fmla="*/ 387927 h 725978"/>
                  <a:gd name="connsiteX4" fmla="*/ 692728 w 1025237"/>
                  <a:gd name="connsiteY4" fmla="*/ 266007 h 725978"/>
                  <a:gd name="connsiteX5" fmla="*/ 858982 w 1025237"/>
                  <a:gd name="connsiteY5" fmla="*/ 138545 h 725978"/>
                  <a:gd name="connsiteX6" fmla="*/ 936568 w 1025237"/>
                  <a:gd name="connsiteY6" fmla="*/ 83127 h 725978"/>
                  <a:gd name="connsiteX7" fmla="*/ 1025237 w 1025237"/>
                  <a:gd name="connsiteY7" fmla="*/ 0 h 725978"/>
                  <a:gd name="connsiteX0" fmla="*/ 0 w 1025237"/>
                  <a:gd name="connsiteY0" fmla="*/ 725978 h 725978"/>
                  <a:gd name="connsiteX1" fmla="*/ 149629 w 1025237"/>
                  <a:gd name="connsiteY1" fmla="*/ 620683 h 725978"/>
                  <a:gd name="connsiteX2" fmla="*/ 404553 w 1025237"/>
                  <a:gd name="connsiteY2" fmla="*/ 471054 h 725978"/>
                  <a:gd name="connsiteX3" fmla="*/ 543099 w 1025237"/>
                  <a:gd name="connsiteY3" fmla="*/ 387927 h 725978"/>
                  <a:gd name="connsiteX4" fmla="*/ 692728 w 1025237"/>
                  <a:gd name="connsiteY4" fmla="*/ 266007 h 725978"/>
                  <a:gd name="connsiteX5" fmla="*/ 858982 w 1025237"/>
                  <a:gd name="connsiteY5" fmla="*/ 138545 h 725978"/>
                  <a:gd name="connsiteX6" fmla="*/ 936568 w 1025237"/>
                  <a:gd name="connsiteY6" fmla="*/ 83127 h 725978"/>
                  <a:gd name="connsiteX7" fmla="*/ 1025237 w 1025237"/>
                  <a:gd name="connsiteY7" fmla="*/ 0 h 725978"/>
                  <a:gd name="connsiteX0" fmla="*/ 0 w 1025237"/>
                  <a:gd name="connsiteY0" fmla="*/ 725978 h 725978"/>
                  <a:gd name="connsiteX1" fmla="*/ 149629 w 1025237"/>
                  <a:gd name="connsiteY1" fmla="*/ 620683 h 725978"/>
                  <a:gd name="connsiteX2" fmla="*/ 404553 w 1025237"/>
                  <a:gd name="connsiteY2" fmla="*/ 471054 h 725978"/>
                  <a:gd name="connsiteX3" fmla="*/ 543099 w 1025237"/>
                  <a:gd name="connsiteY3" fmla="*/ 387927 h 725978"/>
                  <a:gd name="connsiteX4" fmla="*/ 692728 w 1025237"/>
                  <a:gd name="connsiteY4" fmla="*/ 266007 h 725978"/>
                  <a:gd name="connsiteX5" fmla="*/ 858982 w 1025237"/>
                  <a:gd name="connsiteY5" fmla="*/ 138545 h 725978"/>
                  <a:gd name="connsiteX6" fmla="*/ 936568 w 1025237"/>
                  <a:gd name="connsiteY6" fmla="*/ 83127 h 725978"/>
                  <a:gd name="connsiteX7" fmla="*/ 1025237 w 1025237"/>
                  <a:gd name="connsiteY7" fmla="*/ 0 h 72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5237" h="725978">
                    <a:moveTo>
                      <a:pt x="0" y="725978"/>
                    </a:moveTo>
                    <a:cubicBezTo>
                      <a:pt x="49876" y="690880"/>
                      <a:pt x="82204" y="663170"/>
                      <a:pt x="149629" y="620683"/>
                    </a:cubicBezTo>
                    <a:cubicBezTo>
                      <a:pt x="217055" y="578196"/>
                      <a:pt x="338975" y="509847"/>
                      <a:pt x="404553" y="471054"/>
                    </a:cubicBezTo>
                    <a:cubicBezTo>
                      <a:pt x="470131" y="432261"/>
                      <a:pt x="495070" y="422101"/>
                      <a:pt x="543099" y="387927"/>
                    </a:cubicBezTo>
                    <a:cubicBezTo>
                      <a:pt x="591128" y="353753"/>
                      <a:pt x="640081" y="307571"/>
                      <a:pt x="692728" y="266007"/>
                    </a:cubicBezTo>
                    <a:cubicBezTo>
                      <a:pt x="745375" y="224443"/>
                      <a:pt x="818342" y="169025"/>
                      <a:pt x="858982" y="138545"/>
                    </a:cubicBezTo>
                    <a:cubicBezTo>
                      <a:pt x="899622" y="108065"/>
                      <a:pt x="908859" y="106218"/>
                      <a:pt x="936568" y="83127"/>
                    </a:cubicBezTo>
                    <a:cubicBezTo>
                      <a:pt x="964277" y="60036"/>
                      <a:pt x="995681" y="27709"/>
                      <a:pt x="1025237" y="0"/>
                    </a:cubicBezTo>
                  </a:path>
                </a:pathLst>
              </a:custGeom>
              <a:no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2" name="Freeform 31"/>
              <p:cNvSpPr/>
              <p:nvPr/>
            </p:nvSpPr>
            <p:spPr>
              <a:xfrm>
                <a:off x="8177087" y="152395"/>
                <a:ext cx="532014" cy="864523"/>
              </a:xfrm>
              <a:custGeom>
                <a:avLst/>
                <a:gdLst>
                  <a:gd name="connsiteX0" fmla="*/ 0 w 532014"/>
                  <a:gd name="connsiteY0" fmla="*/ 864523 h 864523"/>
                  <a:gd name="connsiteX1" fmla="*/ 116378 w 532014"/>
                  <a:gd name="connsiteY1" fmla="*/ 665018 h 864523"/>
                  <a:gd name="connsiteX2" fmla="*/ 243840 w 532014"/>
                  <a:gd name="connsiteY2" fmla="*/ 482138 h 864523"/>
                  <a:gd name="connsiteX3" fmla="*/ 365760 w 532014"/>
                  <a:gd name="connsiteY3" fmla="*/ 243840 h 864523"/>
                  <a:gd name="connsiteX4" fmla="*/ 532014 w 532014"/>
                  <a:gd name="connsiteY4" fmla="*/ 0 h 864523"/>
                  <a:gd name="connsiteX0" fmla="*/ 0 w 532014"/>
                  <a:gd name="connsiteY0" fmla="*/ 864523 h 864523"/>
                  <a:gd name="connsiteX1" fmla="*/ 116378 w 532014"/>
                  <a:gd name="connsiteY1" fmla="*/ 665018 h 864523"/>
                  <a:gd name="connsiteX2" fmla="*/ 243840 w 532014"/>
                  <a:gd name="connsiteY2" fmla="*/ 482138 h 864523"/>
                  <a:gd name="connsiteX3" fmla="*/ 365760 w 532014"/>
                  <a:gd name="connsiteY3" fmla="*/ 243840 h 864523"/>
                  <a:gd name="connsiteX4" fmla="*/ 532014 w 532014"/>
                  <a:gd name="connsiteY4" fmla="*/ 0 h 864523"/>
                  <a:gd name="connsiteX0" fmla="*/ 0 w 532014"/>
                  <a:gd name="connsiteY0" fmla="*/ 864523 h 864523"/>
                  <a:gd name="connsiteX1" fmla="*/ 116378 w 532014"/>
                  <a:gd name="connsiteY1" fmla="*/ 665018 h 864523"/>
                  <a:gd name="connsiteX2" fmla="*/ 243840 w 532014"/>
                  <a:gd name="connsiteY2" fmla="*/ 482138 h 864523"/>
                  <a:gd name="connsiteX3" fmla="*/ 365760 w 532014"/>
                  <a:gd name="connsiteY3" fmla="*/ 243840 h 864523"/>
                  <a:gd name="connsiteX4" fmla="*/ 532014 w 532014"/>
                  <a:gd name="connsiteY4" fmla="*/ 0 h 864523"/>
                  <a:gd name="connsiteX0" fmla="*/ 0 w 532014"/>
                  <a:gd name="connsiteY0" fmla="*/ 864523 h 864523"/>
                  <a:gd name="connsiteX1" fmla="*/ 116378 w 532014"/>
                  <a:gd name="connsiteY1" fmla="*/ 665018 h 864523"/>
                  <a:gd name="connsiteX2" fmla="*/ 243840 w 532014"/>
                  <a:gd name="connsiteY2" fmla="*/ 482138 h 864523"/>
                  <a:gd name="connsiteX3" fmla="*/ 365760 w 532014"/>
                  <a:gd name="connsiteY3" fmla="*/ 243840 h 864523"/>
                  <a:gd name="connsiteX4" fmla="*/ 532014 w 532014"/>
                  <a:gd name="connsiteY4" fmla="*/ 0 h 864523"/>
                  <a:gd name="connsiteX0" fmla="*/ 0 w 532014"/>
                  <a:gd name="connsiteY0" fmla="*/ 864523 h 864523"/>
                  <a:gd name="connsiteX1" fmla="*/ 116378 w 532014"/>
                  <a:gd name="connsiteY1" fmla="*/ 665018 h 864523"/>
                  <a:gd name="connsiteX2" fmla="*/ 243840 w 532014"/>
                  <a:gd name="connsiteY2" fmla="*/ 482138 h 864523"/>
                  <a:gd name="connsiteX3" fmla="*/ 365760 w 532014"/>
                  <a:gd name="connsiteY3" fmla="*/ 243840 h 864523"/>
                  <a:gd name="connsiteX4" fmla="*/ 532014 w 532014"/>
                  <a:gd name="connsiteY4" fmla="*/ 0 h 86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014" h="864523">
                    <a:moveTo>
                      <a:pt x="0" y="864523"/>
                    </a:moveTo>
                    <a:cubicBezTo>
                      <a:pt x="38793" y="798021"/>
                      <a:pt x="75738" y="728749"/>
                      <a:pt x="116378" y="665018"/>
                    </a:cubicBezTo>
                    <a:cubicBezTo>
                      <a:pt x="157018" y="601287"/>
                      <a:pt x="202276" y="552334"/>
                      <a:pt x="243840" y="482138"/>
                    </a:cubicBezTo>
                    <a:cubicBezTo>
                      <a:pt x="285404" y="411942"/>
                      <a:pt x="317731" y="324196"/>
                      <a:pt x="365760" y="243840"/>
                    </a:cubicBezTo>
                    <a:cubicBezTo>
                      <a:pt x="413789" y="163484"/>
                      <a:pt x="476596" y="81280"/>
                      <a:pt x="532014" y="0"/>
                    </a:cubicBezTo>
                  </a:path>
                </a:pathLst>
              </a:custGeom>
              <a:noFill/>
              <a:ln w="444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3" name="TextBox 32"/>
              <p:cNvSpPr txBox="1"/>
              <p:nvPr/>
            </p:nvSpPr>
            <p:spPr>
              <a:xfrm>
                <a:off x="7129690" y="229636"/>
                <a:ext cx="492891" cy="276999"/>
              </a:xfrm>
              <a:prstGeom prst="rect">
                <a:avLst/>
              </a:prstGeom>
              <a:solidFill>
                <a:schemeClr val="bg1"/>
              </a:solidFill>
            </p:spPr>
            <p:txBody>
              <a:bodyPr wrap="square" rtlCol="0">
                <a:spAutoFit/>
              </a:bodyPr>
              <a:lstStyle/>
              <a:p>
                <a:r>
                  <a:rPr lang="pt-PT" sz="1200" b="1" i="1" dirty="0" smtClean="0"/>
                  <a:t>W</a:t>
                </a:r>
                <a:r>
                  <a:rPr lang="pt-PT" sz="1200" b="1" baseline="-25000" dirty="0" smtClean="0"/>
                  <a:t>c</a:t>
                </a:r>
                <a:endParaRPr lang="pt-PT" sz="1200" b="1" baseline="-25000" dirty="0"/>
              </a:p>
            </p:txBody>
          </p:sp>
          <p:cxnSp>
            <p:nvCxnSpPr>
              <p:cNvPr id="34" name="Straight Arrow Connector 33"/>
              <p:cNvCxnSpPr/>
              <p:nvPr/>
            </p:nvCxnSpPr>
            <p:spPr>
              <a:xfrm>
                <a:off x="7461552" y="389732"/>
                <a:ext cx="1044000" cy="63729"/>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80000" flipH="1" flipV="1">
                <a:off x="6228490" y="335418"/>
                <a:ext cx="900000" cy="8549"/>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935451" y="502952"/>
                <a:ext cx="328594" cy="205371"/>
              </a:xfrm>
              <a:prstGeom prst="rect">
                <a:avLst/>
              </a:prstGeom>
              <a:solidFill>
                <a:schemeClr val="bg1"/>
              </a:solidFill>
            </p:spPr>
            <p:txBody>
              <a:bodyPr wrap="square" lIns="0" tIns="0" rIns="0" bIns="0" rtlCol="0">
                <a:spAutoFit/>
              </a:bodyPr>
              <a:lstStyle/>
              <a:p>
                <a:pPr algn="ctr"/>
                <a:r>
                  <a:rPr lang="pt-PT" sz="1200" b="1" i="1" dirty="0" smtClean="0"/>
                  <a:t>W</a:t>
                </a:r>
                <a:endParaRPr lang="pt-PT" sz="1200" b="1" baseline="-25000" dirty="0"/>
              </a:p>
            </p:txBody>
          </p:sp>
          <p:sp>
            <p:nvSpPr>
              <p:cNvPr id="37" name="TextBox 36"/>
              <p:cNvSpPr txBox="1"/>
              <p:nvPr/>
            </p:nvSpPr>
            <p:spPr>
              <a:xfrm>
                <a:off x="4656090" y="2378457"/>
                <a:ext cx="287520" cy="215443"/>
              </a:xfrm>
              <a:prstGeom prst="rect">
                <a:avLst/>
              </a:prstGeom>
              <a:solidFill>
                <a:schemeClr val="bg1"/>
              </a:solidFill>
            </p:spPr>
            <p:txBody>
              <a:bodyPr wrap="square" lIns="0" tIns="0" rIns="0" bIns="0" rtlCol="0">
                <a:spAutoFit/>
              </a:bodyPr>
              <a:lstStyle/>
              <a:p>
                <a:r>
                  <a:rPr lang="pt-PT" sz="1400" b="1" dirty="0" smtClean="0"/>
                  <a:t>(b)</a:t>
                </a:r>
                <a:endParaRPr lang="pt-PT" sz="1400" b="1" dirty="0"/>
              </a:p>
            </p:txBody>
          </p:sp>
          <p:sp>
            <p:nvSpPr>
              <p:cNvPr id="38" name="TextBox 37"/>
              <p:cNvSpPr txBox="1"/>
              <p:nvPr/>
            </p:nvSpPr>
            <p:spPr>
              <a:xfrm>
                <a:off x="5962047" y="671596"/>
                <a:ext cx="108000" cy="144000"/>
              </a:xfrm>
              <a:prstGeom prst="rect">
                <a:avLst/>
              </a:prstGeom>
              <a:solidFill>
                <a:schemeClr val="bg1"/>
              </a:solidFill>
            </p:spPr>
            <p:txBody>
              <a:bodyPr wrap="square" rtlCol="0">
                <a:spAutoFit/>
              </a:bodyPr>
              <a:lstStyle/>
              <a:p>
                <a:endParaRPr lang="pt-PT" dirty="0"/>
              </a:p>
            </p:txBody>
          </p:sp>
          <p:sp>
            <p:nvSpPr>
              <p:cNvPr id="39" name="TextBox 38"/>
              <p:cNvSpPr txBox="1"/>
              <p:nvPr/>
            </p:nvSpPr>
            <p:spPr>
              <a:xfrm>
                <a:off x="5926011" y="663079"/>
                <a:ext cx="180000" cy="180000"/>
              </a:xfrm>
              <a:prstGeom prst="rect">
                <a:avLst/>
              </a:prstGeom>
              <a:noFill/>
            </p:spPr>
            <p:txBody>
              <a:bodyPr wrap="square" lIns="0" tIns="0" rIns="0" bIns="0" rtlCol="0">
                <a:spAutoFit/>
              </a:bodyPr>
              <a:lstStyle/>
              <a:p>
                <a:pPr algn="ctr"/>
                <a:r>
                  <a:rPr lang="pt-PT" sz="1200" b="1" dirty="0" smtClean="0"/>
                  <a:t>B</a:t>
                </a:r>
                <a:endParaRPr lang="pt-PT" sz="1200" b="1" dirty="0"/>
              </a:p>
            </p:txBody>
          </p:sp>
          <p:sp>
            <p:nvSpPr>
              <p:cNvPr id="40" name="TextBox 39"/>
              <p:cNvSpPr txBox="1"/>
              <p:nvPr/>
            </p:nvSpPr>
            <p:spPr>
              <a:xfrm>
                <a:off x="4865428" y="793602"/>
                <a:ext cx="288000" cy="216000"/>
              </a:xfrm>
              <a:prstGeom prst="rect">
                <a:avLst/>
              </a:prstGeom>
              <a:solidFill>
                <a:schemeClr val="bg1"/>
              </a:solidFill>
            </p:spPr>
            <p:txBody>
              <a:bodyPr wrap="square" rtlCol="0">
                <a:spAutoFit/>
              </a:bodyPr>
              <a:lstStyle/>
              <a:p>
                <a:endParaRPr lang="pt-PT" dirty="0"/>
              </a:p>
            </p:txBody>
          </p:sp>
        </p:grpSp>
        <p:sp>
          <p:nvSpPr>
            <p:cNvPr id="27" name="TextBox 26"/>
            <p:cNvSpPr txBox="1"/>
            <p:nvPr/>
          </p:nvSpPr>
          <p:spPr>
            <a:xfrm>
              <a:off x="6404811" y="784344"/>
              <a:ext cx="250119" cy="187589"/>
            </a:xfrm>
            <a:prstGeom prst="rect">
              <a:avLst/>
            </a:prstGeom>
            <a:solidFill>
              <a:schemeClr val="bg1"/>
            </a:solidFill>
          </p:spPr>
          <p:txBody>
            <a:bodyPr wrap="square" rtlCol="0">
              <a:spAutoFit/>
            </a:bodyPr>
            <a:lstStyle/>
            <a:p>
              <a:endParaRPr lang="pt-PT" dirty="0"/>
            </a:p>
          </p:txBody>
        </p:sp>
        <p:sp>
          <p:nvSpPr>
            <p:cNvPr id="28" name="TextBox 27"/>
            <p:cNvSpPr txBox="1"/>
            <p:nvPr/>
          </p:nvSpPr>
          <p:spPr>
            <a:xfrm>
              <a:off x="6291493" y="761453"/>
              <a:ext cx="246847" cy="184666"/>
            </a:xfrm>
            <a:prstGeom prst="rect">
              <a:avLst/>
            </a:prstGeom>
            <a:solidFill>
              <a:schemeClr val="bg1"/>
            </a:solidFill>
          </p:spPr>
          <p:txBody>
            <a:bodyPr wrap="square" lIns="0" tIns="0" rIns="0" bIns="0" rtlCol="0">
              <a:spAutoFit/>
            </a:bodyPr>
            <a:lstStyle/>
            <a:p>
              <a:pPr algn="ctr"/>
              <a:r>
                <a:rPr lang="pt-PT" sz="1200" b="1" i="1" dirty="0" smtClean="0"/>
                <a:t>D</a:t>
              </a:r>
              <a:endParaRPr lang="pt-PT" sz="1200" b="1" baseline="-25000" dirty="0"/>
            </a:p>
          </p:txBody>
        </p:sp>
        <p:cxnSp>
          <p:nvCxnSpPr>
            <p:cNvPr id="29" name="Straight Connector 28"/>
            <p:cNvCxnSpPr/>
            <p:nvPr/>
          </p:nvCxnSpPr>
          <p:spPr>
            <a:xfrm>
              <a:off x="6311151" y="707542"/>
              <a:ext cx="0" cy="288000"/>
            </a:xfrm>
            <a:prstGeom prst="line">
              <a:avLst/>
            </a:prstGeom>
            <a:ln w="127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52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5400000">
            <a:off x="2402614" y="440205"/>
            <a:ext cx="4320000" cy="6335971"/>
          </a:xfrm>
          <a:prstGeom prst="rect">
            <a:avLst/>
          </a:prstGeom>
        </p:spPr>
      </p:pic>
      <p:sp>
        <p:nvSpPr>
          <p:cNvPr id="3" name="Rectangle 2"/>
          <p:cNvSpPr/>
          <p:nvPr/>
        </p:nvSpPr>
        <p:spPr>
          <a:xfrm>
            <a:off x="147760" y="89211"/>
            <a:ext cx="8830777" cy="830997"/>
          </a:xfrm>
          <a:prstGeom prst="rect">
            <a:avLst/>
          </a:prstGeom>
          <a:solidFill>
            <a:srgbClr val="FFFFCC"/>
          </a:solidFill>
        </p:spPr>
        <p:txBody>
          <a:bodyPr wrap="square">
            <a:spAutoFit/>
          </a:bodyPr>
          <a:lstStyle/>
          <a:p>
            <a:pPr algn="just"/>
            <a:r>
              <a:rPr lang="pt-PT" dirty="0" smtClean="0"/>
              <a:t>Para além daqueles componentes, a estrutura tem de incluir paredes de protecção e de isolamento impermeável, para protecção contra a erosão local, como exemplificado na Fig.13.15, para um descarregador de queda.</a:t>
            </a:r>
            <a:endParaRPr lang="pt-PT" dirty="0"/>
          </a:p>
        </p:txBody>
      </p:sp>
      <p:sp>
        <p:nvSpPr>
          <p:cNvPr id="38" name="Rectangle 37"/>
          <p:cNvSpPr/>
          <p:nvPr/>
        </p:nvSpPr>
        <p:spPr>
          <a:xfrm>
            <a:off x="1121719" y="5934029"/>
            <a:ext cx="7020000" cy="540000"/>
          </a:xfrm>
          <a:prstGeom prst="rect">
            <a:avLst/>
          </a:prstGeom>
          <a:solidFill>
            <a:srgbClr val="FFFFCC"/>
          </a:solidFill>
        </p:spPr>
        <p:txBody>
          <a:bodyPr wrap="square">
            <a:spAutoFit/>
          </a:bodyPr>
          <a:lstStyle/>
          <a:p>
            <a:pPr algn="just"/>
            <a:r>
              <a:rPr lang="pt-PT" sz="1400" b="1" dirty="0" smtClean="0"/>
              <a:t>Figura 13.15</a:t>
            </a:r>
            <a:r>
              <a:rPr lang="pt-PT" sz="1400" dirty="0" smtClean="0"/>
              <a:t> Componentes estruturais de descarregador de queda </a:t>
            </a:r>
            <a:r>
              <a:rPr lang="pt-PT" sz="1400" dirty="0"/>
              <a:t>com </a:t>
            </a:r>
            <a:r>
              <a:rPr lang="pt-PT" sz="1400" dirty="0" smtClean="0"/>
              <a:t>entrada recta (</a:t>
            </a:r>
            <a:r>
              <a:rPr lang="pt-PT" sz="1200" dirty="0" smtClean="0"/>
              <a:t>Fonte: </a:t>
            </a:r>
            <a:r>
              <a:rPr lang="pt-PT" sz="1200" dirty="0" err="1"/>
              <a:t>Huffman</a:t>
            </a:r>
            <a:r>
              <a:rPr lang="pt-PT" sz="1200" dirty="0"/>
              <a:t> </a:t>
            </a:r>
            <a:r>
              <a:rPr lang="pt-PT" sz="1200" i="1" dirty="0" err="1"/>
              <a:t>et</a:t>
            </a:r>
            <a:r>
              <a:rPr lang="pt-PT" sz="1200" i="1" dirty="0"/>
              <a:t> al</a:t>
            </a:r>
            <a:r>
              <a:rPr lang="pt-PT" sz="1200" dirty="0"/>
              <a:t>., 2011</a:t>
            </a:r>
            <a:r>
              <a:rPr lang="pt-PT" sz="1400" dirty="0"/>
              <a:t>)</a:t>
            </a:r>
          </a:p>
        </p:txBody>
      </p:sp>
    </p:spTree>
    <p:extLst>
      <p:ext uri="{BB962C8B-B14F-4D97-AF65-F5344CB8AC3E}">
        <p14:creationId xmlns:p14="http://schemas.microsoft.com/office/powerpoint/2010/main" val="255550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p:cNvSpPr txBox="1"/>
              <p:nvPr/>
            </p:nvSpPr>
            <p:spPr>
              <a:xfrm>
                <a:off x="3896502" y="4204658"/>
                <a:ext cx="1360181" cy="35387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b="0" i="1" smtClean="0">
                          <a:latin typeface="Cambria Math"/>
                        </a:rPr>
                        <m:t>𝑞</m:t>
                      </m:r>
                      <m:r>
                        <a:rPr lang="pt-PT" b="0" i="1" smtClean="0">
                          <a:latin typeface="Cambria Math"/>
                        </a:rPr>
                        <m:t>=</m:t>
                      </m:r>
                      <m:sSub>
                        <m:sSubPr>
                          <m:ctrlPr>
                            <a:rPr lang="pt-PT" i="1">
                              <a:latin typeface="Cambria Math"/>
                            </a:rPr>
                          </m:ctrlPr>
                        </m:sSubPr>
                        <m:e>
                          <m:r>
                            <a:rPr lang="pt-PT" i="1">
                              <a:latin typeface="Cambria Math"/>
                            </a:rPr>
                            <m:t>𝐶</m:t>
                          </m:r>
                        </m:e>
                        <m:sub>
                          <m:r>
                            <a:rPr lang="pt-PT" i="1">
                              <a:latin typeface="Cambria Math"/>
                            </a:rPr>
                            <m:t>1</m:t>
                          </m:r>
                        </m:sub>
                      </m:sSub>
                      <m:r>
                        <a:rPr lang="pt-PT" b="0" i="1" smtClean="0">
                          <a:latin typeface="Cambria Math"/>
                        </a:rPr>
                        <m:t>𝐿</m:t>
                      </m:r>
                      <m:sSup>
                        <m:sSupPr>
                          <m:ctrlPr>
                            <a:rPr lang="pt-PT" b="0" i="1" smtClean="0">
                              <a:latin typeface="Cambria Math"/>
                            </a:rPr>
                          </m:ctrlPr>
                        </m:sSupPr>
                        <m:e>
                          <m:r>
                            <a:rPr lang="pt-PT" b="0" i="1" smtClean="0">
                              <a:latin typeface="Cambria Math"/>
                            </a:rPr>
                            <m:t>𝐻</m:t>
                          </m:r>
                        </m:e>
                        <m:sup>
                          <m:f>
                            <m:fPr>
                              <m:type m:val="lin"/>
                              <m:ctrlPr>
                                <a:rPr lang="pt-PT" b="0" i="1" smtClean="0">
                                  <a:latin typeface="Cambria Math"/>
                                </a:rPr>
                              </m:ctrlPr>
                            </m:fPr>
                            <m:num>
                              <m:r>
                                <a:rPr lang="pt-PT" b="0" i="1" smtClean="0">
                                  <a:latin typeface="Cambria Math"/>
                                </a:rPr>
                                <m:t>3</m:t>
                              </m:r>
                            </m:num>
                            <m:den>
                              <m:r>
                                <a:rPr lang="pt-PT" b="0" i="1" smtClean="0">
                                  <a:latin typeface="Cambria Math"/>
                                </a:rPr>
                                <m:t>2</m:t>
                              </m:r>
                            </m:den>
                          </m:f>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3896502" y="4204658"/>
                <a:ext cx="1360181" cy="353879"/>
              </a:xfrm>
              <a:prstGeom prst="rect">
                <a:avLst/>
              </a:prstGeom>
              <a:blipFill rotWithShape="1">
                <a:blip r:embed="rId2"/>
                <a:stretch>
                  <a:fillRect t="-67241" r="-20179" b="-87931"/>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63418" y="2809570"/>
                <a:ext cx="8820325" cy="1077218"/>
              </a:xfrm>
              <a:prstGeom prst="rect">
                <a:avLst/>
              </a:prstGeom>
              <a:solidFill>
                <a:srgbClr val="FFFFCC"/>
              </a:solidFill>
            </p:spPr>
            <p:txBody>
              <a:bodyPr wrap="square">
                <a:spAutoFit/>
              </a:bodyPr>
              <a:lstStyle/>
              <a:p>
                <a:pPr algn="just"/>
                <a:r>
                  <a:rPr lang="pt-PT" dirty="0"/>
                  <a:t>e</a:t>
                </a:r>
                <a:r>
                  <a:rPr lang="pt-PT" dirty="0" smtClean="0"/>
                  <a:t>m que </a:t>
                </a:r>
                <a:r>
                  <a:rPr lang="pt-PT" i="1" dirty="0" smtClean="0"/>
                  <a:t>q</a:t>
                </a:r>
                <a:r>
                  <a:rPr lang="pt-PT" dirty="0" smtClean="0"/>
                  <a:t> é o caudal (m</a:t>
                </a:r>
                <a:r>
                  <a:rPr lang="pt-PT" baseline="30000" dirty="0" smtClean="0"/>
                  <a:t>3</a:t>
                </a:r>
                <a:r>
                  <a:rPr lang="pt-PT" dirty="0" smtClean="0"/>
                  <a:t>/s), </a:t>
                </a:r>
                <a:r>
                  <a:rPr lang="pt-PT" dirty="0" smtClean="0">
                    <a:latin typeface="Symbol" panose="05050102010706020507" pitchFamily="18" charset="2"/>
                  </a:rPr>
                  <a:t>m</a:t>
                </a:r>
                <a:r>
                  <a:rPr lang="pt-PT" dirty="0" smtClean="0"/>
                  <a:t> o coeficiente de vazão (tabelado e sujeito a diversas correcções), </a:t>
                </a:r>
                <a:r>
                  <a:rPr lang="pt-PT" i="1" dirty="0" smtClean="0"/>
                  <a:t>L</a:t>
                </a:r>
                <a:r>
                  <a:rPr lang="pt-PT" dirty="0" smtClean="0"/>
                  <a:t> é o comprimento da crista do descarregador (m) (</a:t>
                </a:r>
                <a14:m>
                  <m:oMath xmlns:m="http://schemas.openxmlformats.org/officeDocument/2006/math">
                    <m:r>
                      <a:rPr lang="pt-PT" b="0" i="1" smtClean="0">
                        <a:latin typeface="Cambria Math"/>
                      </a:rPr>
                      <m:t>𝐿</m:t>
                    </m:r>
                    <m:r>
                      <a:rPr lang="pt-PT" b="0" i="1" smtClean="0">
                        <a:latin typeface="Cambria Math"/>
                      </a:rPr>
                      <m:t>=</m:t>
                    </m:r>
                    <m:r>
                      <a:rPr lang="pt-PT" b="0" i="1" smtClean="0">
                        <a:latin typeface="Cambria Math"/>
                      </a:rPr>
                      <m:t>𝑊</m:t>
                    </m:r>
                    <m:r>
                      <a:rPr lang="pt-PT" b="0" i="1" smtClean="0">
                        <a:latin typeface="Cambria Math"/>
                      </a:rPr>
                      <m:t>+2</m:t>
                    </m:r>
                    <m:r>
                      <a:rPr lang="pt-PT" b="0" i="1" smtClean="0">
                        <a:latin typeface="Cambria Math"/>
                      </a:rPr>
                      <m:t>𝐵</m:t>
                    </m:r>
                  </m:oMath>
                </a14:m>
                <a:r>
                  <a:rPr lang="pt-PT" dirty="0" smtClean="0"/>
                  <a:t> no caso de entrada em caixa – Fig. 13.14) e </a:t>
                </a:r>
                <a:r>
                  <a:rPr lang="pt-PT" i="1" dirty="0" smtClean="0"/>
                  <a:t>H</a:t>
                </a:r>
                <a:r>
                  <a:rPr lang="pt-PT" dirty="0" smtClean="0"/>
                  <a:t> a carga acima da base do descarregador (m) (aproximada pela altura de água </a:t>
                </a:r>
                <a:r>
                  <a:rPr lang="pt-PT" i="1" dirty="0" smtClean="0"/>
                  <a:t>h</a:t>
                </a:r>
                <a:r>
                  <a:rPr lang="pt-PT" dirty="0" smtClean="0"/>
                  <a:t> se a velocidade de chegada for desprezável).</a:t>
                </a:r>
              </a:p>
            </p:txBody>
          </p:sp>
        </mc:Choice>
        <mc:Fallback xmlns="">
          <p:sp>
            <p:nvSpPr>
              <p:cNvPr id="7" name="Rectangle 6"/>
              <p:cNvSpPr>
                <a:spLocks noRot="1" noChangeAspect="1" noMove="1" noResize="1" noEditPoints="1" noAdjustHandles="1" noChangeArrowheads="1" noChangeShapeType="1" noTextEdit="1"/>
              </p:cNvSpPr>
              <p:nvPr/>
            </p:nvSpPr>
            <p:spPr>
              <a:xfrm>
                <a:off x="163418" y="2809570"/>
                <a:ext cx="8820325" cy="1077218"/>
              </a:xfrm>
              <a:prstGeom prst="rect">
                <a:avLst/>
              </a:prstGeom>
              <a:blipFill rotWithShape="1">
                <a:blip r:embed="rId3"/>
                <a:stretch>
                  <a:fillRect l="-415" t="-2260" r="-346" b="-6215"/>
                </a:stretch>
              </a:blipFill>
            </p:spPr>
            <p:txBody>
              <a:bodyPr/>
              <a:lstStyle/>
              <a:p>
                <a:r>
                  <a:rPr lang="pt-PT">
                    <a:noFill/>
                  </a:rPr>
                  <a:t> </a:t>
                </a:r>
              </a:p>
            </p:txBody>
          </p:sp>
        </mc:Fallback>
      </mc:AlternateContent>
      <p:sp>
        <p:nvSpPr>
          <p:cNvPr id="8" name="Rectangle 7"/>
          <p:cNvSpPr/>
          <p:nvPr/>
        </p:nvSpPr>
        <p:spPr>
          <a:xfrm>
            <a:off x="166342" y="1882004"/>
            <a:ext cx="8832922" cy="584775"/>
          </a:xfrm>
          <a:prstGeom prst="rect">
            <a:avLst/>
          </a:prstGeom>
          <a:solidFill>
            <a:srgbClr val="FFFFCC"/>
          </a:solidFill>
        </p:spPr>
        <p:txBody>
          <a:bodyPr wrap="square">
            <a:spAutoFit/>
          </a:bodyPr>
          <a:lstStyle/>
          <a:p>
            <a:pPr algn="just"/>
            <a:r>
              <a:rPr lang="pt-PT" dirty="0" smtClean="0"/>
              <a:t>Quando funciona como </a:t>
            </a:r>
            <a:r>
              <a:rPr lang="pt-PT" b="1" dirty="0" smtClean="0"/>
              <a:t>descarregador livre, </a:t>
            </a:r>
            <a:r>
              <a:rPr lang="pt-PT" dirty="0" smtClean="0"/>
              <a:t>com </a:t>
            </a:r>
            <a:r>
              <a:rPr lang="pt-PT" dirty="0"/>
              <a:t>o escoamento controlado pela </a:t>
            </a:r>
            <a:r>
              <a:rPr lang="pt-PT" u="sng" dirty="0"/>
              <a:t>crista do </a:t>
            </a:r>
            <a:r>
              <a:rPr lang="pt-PT" u="sng" dirty="0" smtClean="0"/>
              <a:t>descarregador</a:t>
            </a:r>
            <a:r>
              <a:rPr lang="pt-PT" dirty="0" smtClean="0"/>
              <a:t>, a curva de vazão é:</a:t>
            </a:r>
          </a:p>
        </p:txBody>
      </p:sp>
      <mc:AlternateContent xmlns:mc="http://schemas.openxmlformats.org/markup-compatibility/2006" xmlns:a14="http://schemas.microsoft.com/office/drawing/2010/main">
        <mc:Choice Requires="a14">
          <p:sp>
            <p:nvSpPr>
              <p:cNvPr id="10" name="TextBox 9"/>
              <p:cNvSpPr txBox="1"/>
              <p:nvPr/>
            </p:nvSpPr>
            <p:spPr>
              <a:xfrm>
                <a:off x="3686553" y="2399839"/>
                <a:ext cx="1757341" cy="39049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b="0" i="1" smtClean="0">
                          <a:latin typeface="Cambria Math"/>
                        </a:rPr>
                        <m:t>𝑞</m:t>
                      </m:r>
                      <m:r>
                        <a:rPr lang="pt-PT" b="0" i="1" smtClean="0">
                          <a:latin typeface="Cambria Math"/>
                        </a:rPr>
                        <m:t>=</m:t>
                      </m:r>
                      <m:sSub>
                        <m:sSubPr>
                          <m:ctrlPr>
                            <a:rPr lang="pt-PT" b="0" i="1" smtClean="0">
                              <a:latin typeface="Cambria Math"/>
                            </a:rPr>
                          </m:ctrlPr>
                        </m:sSubPr>
                        <m:e>
                          <m:r>
                            <a:rPr lang="pt-PT" b="0" i="1" smtClean="0">
                              <a:latin typeface="Cambria Math"/>
                              <a:ea typeface="Cambria Math"/>
                            </a:rPr>
                            <m:t>𝜇</m:t>
                          </m:r>
                        </m:e>
                        <m:sub>
                          <m:r>
                            <a:rPr lang="pt-PT" b="0" i="1" smtClean="0">
                              <a:latin typeface="Cambria Math"/>
                            </a:rPr>
                            <m:t>1</m:t>
                          </m:r>
                        </m:sub>
                      </m:sSub>
                      <m:r>
                        <a:rPr lang="pt-PT" b="0" i="1" smtClean="0">
                          <a:latin typeface="Cambria Math"/>
                        </a:rPr>
                        <m:t>𝐿</m:t>
                      </m:r>
                      <m:rad>
                        <m:radPr>
                          <m:degHide m:val="on"/>
                          <m:ctrlPr>
                            <a:rPr lang="pt-PT" b="0" i="1" smtClean="0">
                              <a:latin typeface="Cambria Math"/>
                              <a:ea typeface="Cambria Math"/>
                            </a:rPr>
                          </m:ctrlPr>
                        </m:radPr>
                        <m:deg/>
                        <m:e>
                          <m:r>
                            <a:rPr lang="pt-PT" b="0" i="1" smtClean="0">
                              <a:latin typeface="Cambria Math"/>
                              <a:ea typeface="Cambria Math"/>
                            </a:rPr>
                            <m:t>2</m:t>
                          </m:r>
                          <m:r>
                            <a:rPr lang="pt-PT" b="0" i="1" smtClean="0">
                              <a:latin typeface="Cambria Math"/>
                              <a:ea typeface="Cambria Math"/>
                            </a:rPr>
                            <m:t>𝑔</m:t>
                          </m:r>
                        </m:e>
                      </m:rad>
                      <m:sSup>
                        <m:sSupPr>
                          <m:ctrlPr>
                            <a:rPr lang="pt-PT" b="0" i="1" smtClean="0">
                              <a:latin typeface="Cambria Math"/>
                            </a:rPr>
                          </m:ctrlPr>
                        </m:sSupPr>
                        <m:e>
                          <m:r>
                            <a:rPr lang="pt-PT" b="0" i="1" smtClean="0">
                              <a:latin typeface="Cambria Math"/>
                            </a:rPr>
                            <m:t>𝐻</m:t>
                          </m:r>
                        </m:e>
                        <m:sup>
                          <m:f>
                            <m:fPr>
                              <m:type m:val="lin"/>
                              <m:ctrlPr>
                                <a:rPr lang="pt-PT" b="0" i="1" smtClean="0">
                                  <a:latin typeface="Cambria Math"/>
                                </a:rPr>
                              </m:ctrlPr>
                            </m:fPr>
                            <m:num>
                              <m:r>
                                <a:rPr lang="pt-PT" b="0" i="1" smtClean="0">
                                  <a:latin typeface="Cambria Math"/>
                                </a:rPr>
                                <m:t>3</m:t>
                              </m:r>
                            </m:num>
                            <m:den>
                              <m:r>
                                <a:rPr lang="pt-PT" b="0" i="1" smtClean="0">
                                  <a:latin typeface="Cambria Math"/>
                                </a:rPr>
                                <m:t>2</m:t>
                              </m:r>
                            </m:den>
                          </m:f>
                        </m:sup>
                      </m:sSup>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3686553" y="2399839"/>
                <a:ext cx="1757341" cy="390492"/>
              </a:xfrm>
              <a:prstGeom prst="rect">
                <a:avLst/>
              </a:prstGeom>
              <a:blipFill rotWithShape="1">
                <a:blip r:embed="rId4"/>
                <a:stretch>
                  <a:fillRect t="-56250" r="-15278" b="-75000"/>
                </a:stretch>
              </a:blipFill>
            </p:spPr>
            <p:txBody>
              <a:bodyPr/>
              <a:lstStyle/>
              <a:p>
                <a:r>
                  <a:rPr lang="pt-PT">
                    <a:noFill/>
                  </a:rPr>
                  <a:t> </a:t>
                </a:r>
              </a:p>
            </p:txBody>
          </p:sp>
        </mc:Fallback>
      </mc:AlternateContent>
      <p:sp>
        <p:nvSpPr>
          <p:cNvPr id="11" name="Rectangle 10"/>
          <p:cNvSpPr/>
          <p:nvPr/>
        </p:nvSpPr>
        <p:spPr>
          <a:xfrm>
            <a:off x="188366" y="4554755"/>
            <a:ext cx="8820325" cy="584775"/>
          </a:xfrm>
          <a:prstGeom prst="rect">
            <a:avLst/>
          </a:prstGeom>
          <a:solidFill>
            <a:srgbClr val="FFFFCC"/>
          </a:solidFill>
        </p:spPr>
        <p:txBody>
          <a:bodyPr wrap="square">
            <a:spAutoFit/>
          </a:bodyPr>
          <a:lstStyle/>
          <a:p>
            <a:pPr algn="just"/>
            <a:r>
              <a:rPr lang="pt-PT" dirty="0" err="1" smtClean="0"/>
              <a:t>Huffman</a:t>
            </a:r>
            <a:r>
              <a:rPr lang="pt-PT" dirty="0" smtClean="0"/>
              <a:t> </a:t>
            </a:r>
            <a:r>
              <a:rPr lang="pt-PT" i="1" dirty="0" err="1" smtClean="0"/>
              <a:t>et</a:t>
            </a:r>
            <a:r>
              <a:rPr lang="pt-PT" i="1" dirty="0" smtClean="0"/>
              <a:t> al. </a:t>
            </a:r>
            <a:r>
              <a:rPr lang="pt-PT" dirty="0" smtClean="0"/>
              <a:t>(2011) indicam que </a:t>
            </a:r>
            <a:r>
              <a:rPr lang="pt-PT" i="1" dirty="0" smtClean="0"/>
              <a:t>C</a:t>
            </a:r>
            <a:r>
              <a:rPr lang="pt-PT" baseline="-25000" dirty="0" smtClean="0"/>
              <a:t>1</a:t>
            </a:r>
            <a:r>
              <a:rPr lang="pt-PT" dirty="0" smtClean="0"/>
              <a:t> = 1,8 m</a:t>
            </a:r>
            <a:r>
              <a:rPr lang="pt-PT" baseline="30000" dirty="0" smtClean="0"/>
              <a:t>1/2</a:t>
            </a:r>
            <a:r>
              <a:rPr lang="pt-PT" dirty="0" smtClean="0"/>
              <a:t>/s, com uma precisão de 20 %, quando (ver Fig. 13.5):</a:t>
            </a:r>
          </a:p>
        </p:txBody>
      </p:sp>
      <mc:AlternateContent xmlns:mc="http://schemas.openxmlformats.org/markup-compatibility/2006" xmlns:a14="http://schemas.microsoft.com/office/drawing/2010/main">
        <mc:Choice Requires="a14">
          <p:sp>
            <p:nvSpPr>
              <p:cNvPr id="12" name="Rectangle 11"/>
              <p:cNvSpPr/>
              <p:nvPr/>
            </p:nvSpPr>
            <p:spPr>
              <a:xfrm>
                <a:off x="144562" y="3864395"/>
                <a:ext cx="8820325" cy="390492"/>
              </a:xfrm>
              <a:prstGeom prst="rect">
                <a:avLst/>
              </a:prstGeom>
              <a:solidFill>
                <a:srgbClr val="FFFFCC"/>
              </a:solidFill>
            </p:spPr>
            <p:txBody>
              <a:bodyPr wrap="square">
                <a:spAutoFit/>
              </a:bodyPr>
              <a:lstStyle/>
              <a:p>
                <a:pPr algn="just"/>
                <a:r>
                  <a:rPr lang="pt-PT" dirty="0" smtClean="0"/>
                  <a:t>Há autores que fazem </a:t>
                </a:r>
                <a14:m>
                  <m:oMath xmlns:m="http://schemas.openxmlformats.org/officeDocument/2006/math">
                    <m:sSub>
                      <m:sSubPr>
                        <m:ctrlPr>
                          <a:rPr lang="pt-PT" b="0" i="1" smtClean="0">
                            <a:latin typeface="Cambria Math"/>
                          </a:rPr>
                        </m:ctrlPr>
                      </m:sSubPr>
                      <m:e>
                        <m:r>
                          <a:rPr lang="pt-PT" b="0" i="1" smtClean="0">
                            <a:latin typeface="Cambria Math"/>
                          </a:rPr>
                          <m:t>𝐶</m:t>
                        </m:r>
                      </m:e>
                      <m:sub>
                        <m:r>
                          <a:rPr lang="pt-PT" b="0" i="1" smtClean="0">
                            <a:latin typeface="Cambria Math"/>
                          </a:rPr>
                          <m:t>1</m:t>
                        </m:r>
                      </m:sub>
                    </m:sSub>
                    <m:r>
                      <a:rPr lang="pt-PT" b="0" i="1" smtClean="0">
                        <a:latin typeface="Cambria Math"/>
                      </a:rPr>
                      <m:t>=</m:t>
                    </m:r>
                    <m:sSub>
                      <m:sSubPr>
                        <m:ctrlPr>
                          <a:rPr lang="pt-PT" i="1">
                            <a:latin typeface="Cambria Math"/>
                          </a:rPr>
                        </m:ctrlPr>
                      </m:sSubPr>
                      <m:e>
                        <m:r>
                          <a:rPr lang="pt-PT" i="1">
                            <a:latin typeface="Cambria Math"/>
                            <a:ea typeface="Cambria Math"/>
                          </a:rPr>
                          <m:t>𝜇</m:t>
                        </m:r>
                      </m:e>
                      <m:sub>
                        <m:r>
                          <a:rPr lang="pt-PT" i="1">
                            <a:latin typeface="Cambria Math"/>
                          </a:rPr>
                          <m:t>1</m:t>
                        </m:r>
                      </m:sub>
                    </m:sSub>
                    <m:rad>
                      <m:radPr>
                        <m:degHide m:val="on"/>
                        <m:ctrlPr>
                          <a:rPr lang="pt-PT" b="0" i="1" smtClean="0">
                            <a:latin typeface="Cambria Math"/>
                            <a:ea typeface="Cambria Math"/>
                          </a:rPr>
                        </m:ctrlPr>
                      </m:radPr>
                      <m:deg/>
                      <m:e>
                        <m:r>
                          <a:rPr lang="pt-PT" b="0" i="1" smtClean="0">
                            <a:latin typeface="Cambria Math"/>
                            <a:ea typeface="Cambria Math"/>
                          </a:rPr>
                          <m:t>2</m:t>
                        </m:r>
                        <m:r>
                          <a:rPr lang="pt-PT" b="0" i="1" smtClean="0">
                            <a:latin typeface="Cambria Math"/>
                            <a:ea typeface="Cambria Math"/>
                          </a:rPr>
                          <m:t>𝑔</m:t>
                        </m:r>
                      </m:e>
                    </m:rad>
                  </m:oMath>
                </a14:m>
                <a:r>
                  <a:rPr lang="pt-PT" dirty="0" smtClean="0"/>
                  <a:t>, ficando a curva de vazão:</a:t>
                </a:r>
              </a:p>
            </p:txBody>
          </p:sp>
        </mc:Choice>
        <mc:Fallback xmlns="">
          <p:sp>
            <p:nvSpPr>
              <p:cNvPr id="12" name="Rectangle 11"/>
              <p:cNvSpPr>
                <a:spLocks noRot="1" noChangeAspect="1" noMove="1" noResize="1" noEditPoints="1" noAdjustHandles="1" noChangeArrowheads="1" noChangeShapeType="1" noTextEdit="1"/>
              </p:cNvSpPr>
              <p:nvPr/>
            </p:nvSpPr>
            <p:spPr>
              <a:xfrm>
                <a:off x="144562" y="3864395"/>
                <a:ext cx="8820325" cy="390492"/>
              </a:xfrm>
              <a:prstGeom prst="rect">
                <a:avLst/>
              </a:prstGeom>
              <a:blipFill rotWithShape="1">
                <a:blip r:embed="rId5"/>
                <a:stretch>
                  <a:fillRect l="-415" b="-15625"/>
                </a:stretch>
              </a:blipFill>
            </p:spPr>
            <p:txBody>
              <a:bodyPr/>
              <a:lstStyle/>
              <a:p>
                <a:r>
                  <a:rPr lang="pt-PT">
                    <a:noFill/>
                  </a:rPr>
                  <a:t> </a:t>
                </a:r>
              </a:p>
            </p:txBody>
          </p:sp>
        </mc:Fallback>
      </mc:AlternateContent>
      <p:sp>
        <p:nvSpPr>
          <p:cNvPr id="13" name="Rectangle 12"/>
          <p:cNvSpPr/>
          <p:nvPr/>
        </p:nvSpPr>
        <p:spPr>
          <a:xfrm>
            <a:off x="160259" y="166970"/>
            <a:ext cx="8832922" cy="338554"/>
          </a:xfrm>
          <a:prstGeom prst="rect">
            <a:avLst/>
          </a:prstGeom>
          <a:solidFill>
            <a:srgbClr val="FFFFCC"/>
          </a:solidFill>
        </p:spPr>
        <p:txBody>
          <a:bodyPr wrap="square">
            <a:spAutoFit/>
          </a:bodyPr>
          <a:lstStyle/>
          <a:p>
            <a:pPr algn="just"/>
            <a:r>
              <a:rPr lang="pt-PT" dirty="0" smtClean="0"/>
              <a:t>Este descarregador pode funcionar de </a:t>
            </a:r>
            <a:r>
              <a:rPr lang="pt-PT" b="1" dirty="0" smtClean="0"/>
              <a:t>três formas </a:t>
            </a:r>
            <a:r>
              <a:rPr lang="pt-PT" dirty="0" smtClean="0"/>
              <a:t>diferentes:</a:t>
            </a:r>
          </a:p>
        </p:txBody>
      </p:sp>
      <p:sp>
        <p:nvSpPr>
          <p:cNvPr id="17" name="Rectangle 16"/>
          <p:cNvSpPr/>
          <p:nvPr/>
        </p:nvSpPr>
        <p:spPr>
          <a:xfrm>
            <a:off x="134785" y="473477"/>
            <a:ext cx="8832922"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Como </a:t>
            </a:r>
            <a:r>
              <a:rPr lang="pt-PT" b="1" dirty="0" smtClean="0"/>
              <a:t>descarregador livre</a:t>
            </a:r>
            <a:r>
              <a:rPr lang="pt-PT" dirty="0" smtClean="0"/>
              <a:t>, com o escoamento controlado pela </a:t>
            </a:r>
            <a:r>
              <a:rPr lang="pt-PT" u="sng" dirty="0" smtClean="0"/>
              <a:t>crista do descarregador</a:t>
            </a:r>
            <a:r>
              <a:rPr lang="pt-PT" dirty="0" smtClean="0"/>
              <a:t>;</a:t>
            </a:r>
          </a:p>
        </p:txBody>
      </p:sp>
      <p:sp>
        <p:nvSpPr>
          <p:cNvPr id="18" name="Rectangle 17"/>
          <p:cNvSpPr/>
          <p:nvPr/>
        </p:nvSpPr>
        <p:spPr>
          <a:xfrm>
            <a:off x="142115" y="781562"/>
            <a:ext cx="8832922" cy="584775"/>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como </a:t>
            </a:r>
            <a:r>
              <a:rPr lang="pt-PT" b="1" dirty="0"/>
              <a:t>descarregador livre</a:t>
            </a:r>
            <a:r>
              <a:rPr lang="pt-PT" dirty="0"/>
              <a:t>, </a:t>
            </a:r>
            <a:r>
              <a:rPr lang="pt-PT" dirty="0" smtClean="0"/>
              <a:t>com o escoamento controlado pelas </a:t>
            </a:r>
            <a:r>
              <a:rPr lang="pt-PT" u="sng" dirty="0" smtClean="0"/>
              <a:t>paredes na saída da caixa </a:t>
            </a:r>
            <a:r>
              <a:rPr lang="pt-PT" dirty="0" smtClean="0"/>
              <a:t>para a bacia de dissipação, </a:t>
            </a:r>
            <a:r>
              <a:rPr lang="pt-PT" dirty="0"/>
              <a:t>quando a caixa </a:t>
            </a:r>
            <a:r>
              <a:rPr lang="pt-PT" dirty="0" smtClean="0"/>
              <a:t>já está </a:t>
            </a:r>
            <a:r>
              <a:rPr lang="pt-PT" dirty="0"/>
              <a:t>cheia e</a:t>
            </a:r>
            <a:endParaRPr lang="pt-PT" dirty="0" smtClean="0"/>
          </a:p>
        </p:txBody>
      </p:sp>
      <p:sp>
        <p:nvSpPr>
          <p:cNvPr id="19" name="Rectangle 18"/>
          <p:cNvSpPr/>
          <p:nvPr/>
        </p:nvSpPr>
        <p:spPr>
          <a:xfrm>
            <a:off x="134785" y="1317606"/>
            <a:ext cx="8832922"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b="1" dirty="0" smtClean="0"/>
              <a:t>submerso</a:t>
            </a:r>
            <a:r>
              <a:rPr lang="pt-PT" dirty="0" smtClean="0"/>
              <a:t>, quando o regolfo de jusante atinge ou ultrapassa a crista do descarregador.</a:t>
            </a:r>
          </a:p>
        </p:txBody>
      </p:sp>
      <mc:AlternateContent xmlns:mc="http://schemas.openxmlformats.org/markup-compatibility/2006">
        <mc:Choice xmlns:a14="http://schemas.microsoft.com/office/drawing/2010/main" Requires="a14">
          <p:sp>
            <p:nvSpPr>
              <p:cNvPr id="20" name="Rectangle 19"/>
              <p:cNvSpPr/>
              <p:nvPr/>
            </p:nvSpPr>
            <p:spPr>
              <a:xfrm>
                <a:off x="154200" y="5108730"/>
                <a:ext cx="8810898" cy="441788"/>
              </a:xfrm>
              <a:prstGeom prst="rect">
                <a:avLst/>
              </a:prstGeom>
              <a:solidFill>
                <a:srgbClr val="FFFFCC"/>
              </a:solidFill>
            </p:spPr>
            <p:txBody>
              <a:bodyPr wrap="square">
                <a:spAutoFit/>
              </a:bodyPr>
              <a:lstStyle/>
              <a:p>
                <a:pPr marL="285750" indent="-285750" algn="just">
                  <a:buFont typeface="Arial" panose="020B0604020202020204" pitchFamily="34" charset="0"/>
                  <a:buChar char="•"/>
                </a:pPr>
                <a14:m>
                  <m:oMath xmlns:m="http://schemas.openxmlformats.org/officeDocument/2006/math">
                    <m:f>
                      <m:fPr>
                        <m:ctrlPr>
                          <a:rPr lang="pt-PT" i="1" smtClean="0">
                            <a:latin typeface="Cambria Math"/>
                          </a:rPr>
                        </m:ctrlPr>
                      </m:fPr>
                      <m:num>
                        <m:r>
                          <a:rPr lang="pt-PT" b="0" i="1" smtClean="0">
                            <a:latin typeface="Cambria Math"/>
                          </a:rPr>
                          <m:t>𝐻</m:t>
                        </m:r>
                      </m:num>
                      <m:den>
                        <m:r>
                          <a:rPr lang="pt-PT" b="0" i="1" smtClean="0">
                            <a:latin typeface="Cambria Math"/>
                          </a:rPr>
                          <m:t>𝑊</m:t>
                        </m:r>
                      </m:den>
                    </m:f>
                    <m:r>
                      <a:rPr lang="pt-PT" i="1" smtClean="0">
                        <a:latin typeface="Cambria Math"/>
                        <a:ea typeface="Cambria Math"/>
                      </a:rPr>
                      <m:t>≥</m:t>
                    </m:r>
                    <m:r>
                      <a:rPr lang="pt-PT" b="0" i="1" smtClean="0">
                        <a:latin typeface="Cambria Math"/>
                        <a:ea typeface="Cambria Math"/>
                      </a:rPr>
                      <m:t>0,2</m:t>
                    </m:r>
                  </m:oMath>
                </a14:m>
                <a:r>
                  <a:rPr lang="pt-PT" dirty="0" smtClean="0"/>
                  <a:t> e </a:t>
                </a:r>
                <a14:m>
                  <m:oMath xmlns:m="http://schemas.openxmlformats.org/officeDocument/2006/math">
                    <m:f>
                      <m:fPr>
                        <m:ctrlPr>
                          <a:rPr lang="pt-PT" i="1">
                            <a:latin typeface="Cambria Math"/>
                          </a:rPr>
                        </m:ctrlPr>
                      </m:fPr>
                      <m:num>
                        <m:sSub>
                          <m:sSubPr>
                            <m:ctrlPr>
                              <a:rPr lang="pt-PT" i="1">
                                <a:latin typeface="Cambria Math"/>
                              </a:rPr>
                            </m:ctrlPr>
                          </m:sSubPr>
                          <m:e>
                            <m:r>
                              <a:rPr lang="pt-PT" i="1">
                                <a:latin typeface="Cambria Math"/>
                              </a:rPr>
                              <m:t>𝑊</m:t>
                            </m:r>
                          </m:e>
                          <m:sub>
                            <m:r>
                              <a:rPr lang="pt-PT" i="1">
                                <a:latin typeface="Cambria Math"/>
                              </a:rPr>
                              <m:t>𝑐</m:t>
                            </m:r>
                          </m:sub>
                        </m:sSub>
                      </m:num>
                      <m:den>
                        <m:r>
                          <a:rPr lang="pt-PT" i="1">
                            <a:latin typeface="Cambria Math"/>
                          </a:rPr>
                          <m:t>𝐿</m:t>
                        </m:r>
                      </m:den>
                    </m:f>
                    <m:r>
                      <a:rPr lang="pt-PT" i="1">
                        <a:latin typeface="Cambria Math"/>
                      </a:rPr>
                      <m:t>&gt;1,5</m:t>
                    </m:r>
                  </m:oMath>
                </a14:m>
                <a:r>
                  <a:rPr lang="pt-PT" dirty="0" smtClean="0"/>
                  <a:t> (em que </a:t>
                </a:r>
                <a:r>
                  <a:rPr lang="pt-PT" i="1" dirty="0" smtClean="0"/>
                  <a:t>W</a:t>
                </a:r>
                <a:r>
                  <a:rPr lang="pt-PT" i="1" baseline="-25000" dirty="0" smtClean="0"/>
                  <a:t>c</a:t>
                </a:r>
                <a:r>
                  <a:rPr lang="pt-PT" dirty="0" smtClean="0"/>
                  <a:t> é a largura do canal de montante),</a:t>
                </a:r>
                <a:endParaRPr lang="pt-PT" dirty="0" smtClean="0"/>
              </a:p>
            </p:txBody>
          </p:sp>
        </mc:Choice>
        <mc:Fallback>
          <p:sp>
            <p:nvSpPr>
              <p:cNvPr id="20" name="Rectangle 19"/>
              <p:cNvSpPr>
                <a:spLocks noRot="1" noChangeAspect="1" noMove="1" noResize="1" noEditPoints="1" noAdjustHandles="1" noChangeArrowheads="1" noChangeShapeType="1" noTextEdit="1"/>
              </p:cNvSpPr>
              <p:nvPr/>
            </p:nvSpPr>
            <p:spPr>
              <a:xfrm>
                <a:off x="154200" y="5108730"/>
                <a:ext cx="8810898" cy="441788"/>
              </a:xfrm>
              <a:prstGeom prst="rect">
                <a:avLst/>
              </a:prstGeom>
              <a:blipFill rotWithShape="1">
                <a:blip r:embed="rId6"/>
                <a:stretch>
                  <a:fillRect l="-207" b="-4110"/>
                </a:stretch>
              </a:blipFill>
            </p:spPr>
            <p:txBody>
              <a:bodyPr/>
              <a:lstStyle/>
              <a:p>
                <a:r>
                  <a:rPr lang="pt-PT">
                    <a:noFill/>
                  </a:rPr>
                  <a:t> </a:t>
                </a:r>
              </a:p>
            </p:txBody>
          </p:sp>
        </mc:Fallback>
      </mc:AlternateContent>
      <p:sp>
        <p:nvSpPr>
          <p:cNvPr id="21" name="Rectangle 20"/>
          <p:cNvSpPr/>
          <p:nvPr/>
        </p:nvSpPr>
        <p:spPr>
          <a:xfrm>
            <a:off x="144261" y="5534379"/>
            <a:ext cx="8810898"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Não existam diques ou outros obstáculos a uma distância da crista de 3</a:t>
            </a:r>
            <a:r>
              <a:rPr lang="pt-PT" i="1" dirty="0" smtClean="0"/>
              <a:t>H</a:t>
            </a:r>
            <a:r>
              <a:rPr lang="pt-PT" dirty="0" smtClean="0"/>
              <a:t>.</a:t>
            </a:r>
          </a:p>
        </p:txBody>
      </p:sp>
      <p:sp>
        <p:nvSpPr>
          <p:cNvPr id="22" name="Rectangle 21"/>
          <p:cNvSpPr/>
          <p:nvPr/>
        </p:nvSpPr>
        <p:spPr>
          <a:xfrm>
            <a:off x="144724" y="5843118"/>
            <a:ext cx="8810898"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Indicam </a:t>
            </a:r>
            <a:r>
              <a:rPr lang="pt-PT" dirty="0"/>
              <a:t>também que é um valor aceitável para descarregador com entrada recta</a:t>
            </a:r>
            <a:r>
              <a:rPr lang="pt-PT" dirty="0" smtClean="0"/>
              <a:t>.</a:t>
            </a:r>
            <a:endParaRPr lang="pt-PT" dirty="0"/>
          </a:p>
        </p:txBody>
      </p:sp>
      <p:sp>
        <p:nvSpPr>
          <p:cNvPr id="15" name="Rectangle 14"/>
          <p:cNvSpPr/>
          <p:nvPr/>
        </p:nvSpPr>
        <p:spPr>
          <a:xfrm>
            <a:off x="7912654" y="2451777"/>
            <a:ext cx="1080000" cy="338554"/>
          </a:xfrm>
          <a:prstGeom prst="rect">
            <a:avLst/>
          </a:prstGeom>
          <a:solidFill>
            <a:srgbClr val="FFFFCC"/>
          </a:solidFill>
        </p:spPr>
        <p:txBody>
          <a:bodyPr wrap="square">
            <a:spAutoFit/>
          </a:bodyPr>
          <a:lstStyle/>
          <a:p>
            <a:pPr algn="just"/>
            <a:r>
              <a:rPr lang="pt-PT" dirty="0" err="1" smtClean="0"/>
              <a:t>Eq</a:t>
            </a:r>
            <a:r>
              <a:rPr lang="pt-PT" dirty="0" smtClean="0"/>
              <a:t>. (13.1)</a:t>
            </a:r>
          </a:p>
        </p:txBody>
      </p:sp>
      <p:sp>
        <p:nvSpPr>
          <p:cNvPr id="16" name="Rectangle 15"/>
          <p:cNvSpPr/>
          <p:nvPr/>
        </p:nvSpPr>
        <p:spPr>
          <a:xfrm>
            <a:off x="7906389" y="4254887"/>
            <a:ext cx="1080000" cy="338554"/>
          </a:xfrm>
          <a:prstGeom prst="rect">
            <a:avLst/>
          </a:prstGeom>
          <a:solidFill>
            <a:srgbClr val="FFFFCC"/>
          </a:solidFill>
        </p:spPr>
        <p:txBody>
          <a:bodyPr wrap="square">
            <a:spAutoFit/>
          </a:bodyPr>
          <a:lstStyle/>
          <a:p>
            <a:pPr algn="just"/>
            <a:r>
              <a:rPr lang="pt-PT" dirty="0" err="1" smtClean="0"/>
              <a:t>Eq</a:t>
            </a:r>
            <a:r>
              <a:rPr lang="pt-PT" dirty="0" smtClean="0"/>
              <a:t>. (13.2)</a:t>
            </a:r>
          </a:p>
        </p:txBody>
      </p:sp>
    </p:spTree>
    <p:extLst>
      <p:ext uri="{BB962C8B-B14F-4D97-AF65-F5344CB8AC3E}">
        <p14:creationId xmlns:p14="http://schemas.microsoft.com/office/powerpoint/2010/main" val="249698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par>
                          <p:cTn id="38" fill="hold">
                            <p:stCondLst>
                              <p:cond delay="0"/>
                            </p:stCondLst>
                            <p:childTnLst>
                              <p:par>
                                <p:cTn id="39" presetID="10"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3" grpId="0" animBg="1"/>
      <p:bldP spid="17" grpId="0" animBg="1"/>
      <p:bldP spid="18" grpId="0" animBg="1"/>
      <p:bldP spid="19" grpId="0" animBg="1"/>
      <p:bldP spid="20" grpId="0" animBg="1"/>
      <p:bldP spid="21" grpId="0" animBg="1"/>
      <p:bldP spid="22" grpId="0" animBg="1"/>
      <p:bldP spid="15"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60259" y="2122825"/>
            <a:ext cx="8832922" cy="830997"/>
          </a:xfrm>
          <a:prstGeom prst="rect">
            <a:avLst/>
          </a:prstGeom>
          <a:solidFill>
            <a:srgbClr val="FFFFCC"/>
          </a:solidFill>
        </p:spPr>
        <p:txBody>
          <a:bodyPr wrap="square">
            <a:spAutoFit/>
          </a:bodyPr>
          <a:lstStyle/>
          <a:p>
            <a:pPr algn="just"/>
            <a:r>
              <a:rPr lang="pt-PT" dirty="0" err="1" smtClean="0"/>
              <a:t>Blaisdell</a:t>
            </a:r>
            <a:r>
              <a:rPr lang="pt-PT" dirty="0" smtClean="0"/>
              <a:t> </a:t>
            </a:r>
            <a:r>
              <a:rPr lang="pt-PT" dirty="0"/>
              <a:t>e </a:t>
            </a:r>
            <a:r>
              <a:rPr lang="pt-PT" dirty="0" err="1"/>
              <a:t>Donnelly</a:t>
            </a:r>
            <a:r>
              <a:rPr lang="pt-PT" dirty="0"/>
              <a:t> (</a:t>
            </a:r>
            <a:r>
              <a:rPr lang="pt-PT" dirty="0" smtClean="0"/>
              <a:t>1966) fornecem também o conjunto de factores de correcção a utilizar para estimar </a:t>
            </a:r>
            <a:r>
              <a:rPr lang="pt-PT" i="1" dirty="0" smtClean="0"/>
              <a:t>C</a:t>
            </a:r>
            <a:r>
              <a:rPr lang="pt-PT" baseline="-25000" dirty="0" smtClean="0"/>
              <a:t>1</a:t>
            </a:r>
            <a:r>
              <a:rPr lang="pt-PT" dirty="0" smtClean="0"/>
              <a:t> (com uma precisão de 7 %) e </a:t>
            </a:r>
            <a:r>
              <a:rPr lang="pt-PT" i="1" dirty="0" smtClean="0"/>
              <a:t>C</a:t>
            </a:r>
            <a:r>
              <a:rPr lang="pt-PT" baseline="-25000" dirty="0" smtClean="0"/>
              <a:t>2</a:t>
            </a:r>
            <a:r>
              <a:rPr lang="pt-PT" dirty="0" smtClean="0"/>
              <a:t> e </a:t>
            </a:r>
            <a:r>
              <a:rPr lang="pt-PT" i="1" dirty="0" smtClean="0"/>
              <a:t>H</a:t>
            </a:r>
            <a:r>
              <a:rPr lang="pt-PT" baseline="-25000" dirty="0" smtClean="0"/>
              <a:t>o2</a:t>
            </a:r>
            <a:r>
              <a:rPr lang="pt-PT" dirty="0" smtClean="0"/>
              <a:t> (precisão de 10 %), sendo a curva de vazão do descarregador, quando funciona livre, exemplificada na figura 13.16.</a:t>
            </a:r>
          </a:p>
        </p:txBody>
      </p:sp>
      <p:sp>
        <p:nvSpPr>
          <p:cNvPr id="14" name="Rectangle 13"/>
          <p:cNvSpPr/>
          <p:nvPr/>
        </p:nvSpPr>
        <p:spPr>
          <a:xfrm>
            <a:off x="141405" y="78757"/>
            <a:ext cx="8832922" cy="584775"/>
          </a:xfrm>
          <a:prstGeom prst="rect">
            <a:avLst/>
          </a:prstGeom>
          <a:solidFill>
            <a:srgbClr val="FFFFCC"/>
          </a:solidFill>
        </p:spPr>
        <p:txBody>
          <a:bodyPr wrap="square">
            <a:spAutoFit/>
          </a:bodyPr>
          <a:lstStyle/>
          <a:p>
            <a:pPr algn="just"/>
            <a:r>
              <a:rPr lang="pt-PT" dirty="0"/>
              <a:t>Quando funciona como </a:t>
            </a:r>
            <a:r>
              <a:rPr lang="pt-PT" b="1" dirty="0"/>
              <a:t>descarregador livre, </a:t>
            </a:r>
            <a:r>
              <a:rPr lang="pt-PT" dirty="0"/>
              <a:t>com o escoamento controlado pelas </a:t>
            </a:r>
            <a:r>
              <a:rPr lang="pt-PT" u="sng" dirty="0"/>
              <a:t>paredes na saída da </a:t>
            </a:r>
            <a:r>
              <a:rPr lang="pt-PT" u="sng" dirty="0" smtClean="0"/>
              <a:t>caixa</a:t>
            </a:r>
            <a:r>
              <a:rPr lang="pt-PT" dirty="0" smtClean="0"/>
              <a:t>, a curva de vazão é:</a:t>
            </a:r>
          </a:p>
        </p:txBody>
      </p:sp>
      <mc:AlternateContent xmlns:mc="http://schemas.openxmlformats.org/markup-compatibility/2006" xmlns:a14="http://schemas.microsoft.com/office/drawing/2010/main">
        <mc:Choice Requires="a14">
          <p:sp>
            <p:nvSpPr>
              <p:cNvPr id="15" name="TextBox 14"/>
              <p:cNvSpPr txBox="1"/>
              <p:nvPr/>
            </p:nvSpPr>
            <p:spPr>
              <a:xfrm>
                <a:off x="3331759" y="578435"/>
                <a:ext cx="2513830" cy="39049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b="0" i="1" smtClean="0">
                          <a:latin typeface="Cambria Math"/>
                        </a:rPr>
                        <m:t>𝑞</m:t>
                      </m:r>
                      <m:r>
                        <a:rPr lang="pt-PT" b="0" i="1" smtClean="0">
                          <a:latin typeface="Cambria Math"/>
                        </a:rPr>
                        <m:t>=</m:t>
                      </m:r>
                      <m:sSub>
                        <m:sSubPr>
                          <m:ctrlPr>
                            <a:rPr lang="pt-PT" b="0" i="1" smtClean="0">
                              <a:latin typeface="Cambria Math"/>
                            </a:rPr>
                          </m:ctrlPr>
                        </m:sSubPr>
                        <m:e>
                          <m:r>
                            <a:rPr lang="pt-PT" b="0" i="1" smtClean="0">
                              <a:latin typeface="Cambria Math"/>
                              <a:ea typeface="Cambria Math"/>
                            </a:rPr>
                            <m:t>𝜇</m:t>
                          </m:r>
                        </m:e>
                        <m:sub>
                          <m:r>
                            <a:rPr lang="pt-PT" b="0" i="1" smtClean="0">
                              <a:latin typeface="Cambria Math"/>
                            </a:rPr>
                            <m:t>2</m:t>
                          </m:r>
                        </m:sub>
                      </m:sSub>
                      <m:r>
                        <a:rPr lang="pt-PT" b="0" i="1" smtClean="0">
                          <a:latin typeface="Cambria Math"/>
                        </a:rPr>
                        <m:t>𝐿</m:t>
                      </m:r>
                      <m:rad>
                        <m:radPr>
                          <m:degHide m:val="on"/>
                          <m:ctrlPr>
                            <a:rPr lang="pt-PT" b="0" i="1" smtClean="0">
                              <a:latin typeface="Cambria Math"/>
                              <a:ea typeface="Cambria Math"/>
                            </a:rPr>
                          </m:ctrlPr>
                        </m:radPr>
                        <m:deg/>
                        <m:e>
                          <m:r>
                            <a:rPr lang="pt-PT" b="0" i="1" smtClean="0">
                              <a:latin typeface="Cambria Math"/>
                              <a:ea typeface="Cambria Math"/>
                            </a:rPr>
                            <m:t>2</m:t>
                          </m:r>
                          <m:r>
                            <a:rPr lang="pt-PT" b="0" i="1" smtClean="0">
                              <a:latin typeface="Cambria Math"/>
                              <a:ea typeface="Cambria Math"/>
                            </a:rPr>
                            <m:t>𝑔</m:t>
                          </m:r>
                        </m:e>
                      </m:rad>
                      <m:sSup>
                        <m:sSupPr>
                          <m:ctrlPr>
                            <a:rPr lang="pt-PT" b="0" i="1" smtClean="0">
                              <a:latin typeface="Cambria Math"/>
                              <a:ea typeface="Cambria Math"/>
                            </a:rPr>
                          </m:ctrlPr>
                        </m:sSupPr>
                        <m:e>
                          <m:d>
                            <m:dPr>
                              <m:ctrlPr>
                                <a:rPr lang="pt-PT" b="0" i="1" smtClean="0">
                                  <a:latin typeface="Cambria Math"/>
                                  <a:ea typeface="Cambria Math"/>
                                </a:rPr>
                              </m:ctrlPr>
                            </m:dPr>
                            <m:e>
                              <m:r>
                                <a:rPr lang="pt-PT" b="0" i="1" smtClean="0">
                                  <a:latin typeface="Cambria Math"/>
                                  <a:ea typeface="Cambria Math"/>
                                </a:rPr>
                                <m:t>𝐻</m:t>
                              </m:r>
                              <m:r>
                                <a:rPr lang="pt-PT" b="0" i="1" smtClean="0">
                                  <a:latin typeface="Cambria Math"/>
                                  <a:ea typeface="Cambria Math"/>
                                </a:rPr>
                                <m:t>−</m:t>
                              </m:r>
                              <m:sSub>
                                <m:sSubPr>
                                  <m:ctrlPr>
                                    <a:rPr lang="pt-PT" b="0" i="1" smtClean="0">
                                      <a:latin typeface="Cambria Math"/>
                                      <a:ea typeface="Cambria Math"/>
                                    </a:rPr>
                                  </m:ctrlPr>
                                </m:sSubPr>
                                <m:e>
                                  <m:r>
                                    <a:rPr lang="pt-PT" b="0" i="1" smtClean="0">
                                      <a:latin typeface="Cambria Math"/>
                                      <a:ea typeface="Cambria Math"/>
                                    </a:rPr>
                                    <m:t>𝐻</m:t>
                                  </m:r>
                                </m:e>
                                <m:sub>
                                  <m:r>
                                    <a:rPr lang="pt-PT" b="0" i="1" smtClean="0">
                                      <a:latin typeface="Cambria Math"/>
                                      <a:ea typeface="Cambria Math"/>
                                    </a:rPr>
                                    <m:t>𝑂</m:t>
                                  </m:r>
                                  <m:r>
                                    <a:rPr lang="pt-PT" b="0" i="1" smtClean="0">
                                      <a:latin typeface="Cambria Math"/>
                                      <a:ea typeface="Cambria Math"/>
                                    </a:rPr>
                                    <m:t>2</m:t>
                                  </m:r>
                                </m:sub>
                              </m:sSub>
                            </m:e>
                          </m:d>
                        </m:e>
                        <m:sup>
                          <m:f>
                            <m:fPr>
                              <m:type m:val="lin"/>
                              <m:ctrlPr>
                                <a:rPr lang="pt-PT" b="0" i="1" smtClean="0">
                                  <a:latin typeface="Cambria Math"/>
                                  <a:ea typeface="Cambria Math"/>
                                </a:rPr>
                              </m:ctrlPr>
                            </m:fPr>
                            <m:num>
                              <m:r>
                                <a:rPr lang="pt-PT" b="0" i="1" smtClean="0">
                                  <a:latin typeface="Cambria Math"/>
                                  <a:ea typeface="Cambria Math"/>
                                </a:rPr>
                                <m:t>3</m:t>
                              </m:r>
                            </m:num>
                            <m:den>
                              <m:r>
                                <a:rPr lang="pt-PT" b="0" i="1" smtClean="0">
                                  <a:latin typeface="Cambria Math"/>
                                  <a:ea typeface="Cambria Math"/>
                                </a:rPr>
                                <m:t>2</m:t>
                              </m:r>
                            </m:den>
                          </m:f>
                        </m:sup>
                      </m:sSup>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3331759" y="578435"/>
                <a:ext cx="2513830" cy="390492"/>
              </a:xfrm>
              <a:prstGeom prst="rect">
                <a:avLst/>
              </a:prstGeom>
              <a:blipFill rotWithShape="1">
                <a:blip r:embed="rId2"/>
                <a:stretch>
                  <a:fillRect t="-56250" r="-10680" b="-75000"/>
                </a:stretch>
              </a:blipFill>
            </p:spPr>
            <p:txBody>
              <a:bodyPr/>
              <a:lstStyle/>
              <a:p>
                <a:r>
                  <a:rPr lang="pt-PT">
                    <a:noFill/>
                  </a:rPr>
                  <a:t> </a:t>
                </a:r>
              </a:p>
            </p:txBody>
          </p:sp>
        </mc:Fallback>
      </mc:AlternateContent>
      <p:sp>
        <p:nvSpPr>
          <p:cNvPr id="16" name="Rectangle 15"/>
          <p:cNvSpPr/>
          <p:nvPr/>
        </p:nvSpPr>
        <p:spPr>
          <a:xfrm>
            <a:off x="141405" y="973113"/>
            <a:ext cx="8832922" cy="338554"/>
          </a:xfrm>
          <a:prstGeom prst="rect">
            <a:avLst/>
          </a:prstGeom>
          <a:solidFill>
            <a:srgbClr val="FFFFCC"/>
          </a:solidFill>
        </p:spPr>
        <p:txBody>
          <a:bodyPr wrap="square">
            <a:spAutoFit/>
          </a:bodyPr>
          <a:lstStyle/>
          <a:p>
            <a:pPr algn="just"/>
            <a:r>
              <a:rPr lang="pt-PT" dirty="0"/>
              <a:t>e</a:t>
            </a:r>
            <a:r>
              <a:rPr lang="pt-PT" dirty="0" smtClean="0"/>
              <a:t>m que </a:t>
            </a:r>
            <a:r>
              <a:rPr lang="pt-PT" i="1" dirty="0" smtClean="0"/>
              <a:t>H</a:t>
            </a:r>
            <a:r>
              <a:rPr lang="pt-PT" baseline="-25000" dirty="0" smtClean="0"/>
              <a:t>o2</a:t>
            </a:r>
            <a:r>
              <a:rPr lang="pt-PT" dirty="0" smtClean="0"/>
              <a:t> é um factor de correcção da carga </a:t>
            </a:r>
            <a:r>
              <a:rPr lang="pt-PT" i="1" dirty="0" smtClean="0"/>
              <a:t>H</a:t>
            </a:r>
            <a:r>
              <a:rPr lang="pt-PT" dirty="0" smtClean="0"/>
              <a:t>, função de </a:t>
            </a:r>
            <a:r>
              <a:rPr lang="pt-PT" i="1" dirty="0" smtClean="0"/>
              <a:t>D</a:t>
            </a:r>
            <a:r>
              <a:rPr lang="pt-PT" dirty="0" smtClean="0"/>
              <a:t> e </a:t>
            </a:r>
            <a:r>
              <a:rPr lang="pt-PT" i="1" dirty="0" smtClean="0"/>
              <a:t>W</a:t>
            </a:r>
            <a:r>
              <a:rPr lang="pt-PT" dirty="0" smtClean="0"/>
              <a:t>.</a:t>
            </a:r>
          </a:p>
        </p:txBody>
      </p:sp>
      <p:sp>
        <p:nvSpPr>
          <p:cNvPr id="17" name="Rectangle 16"/>
          <p:cNvSpPr/>
          <p:nvPr/>
        </p:nvSpPr>
        <p:spPr>
          <a:xfrm>
            <a:off x="1213585" y="6322483"/>
            <a:ext cx="6697961" cy="523220"/>
          </a:xfrm>
          <a:prstGeom prst="rect">
            <a:avLst/>
          </a:prstGeom>
          <a:solidFill>
            <a:srgbClr val="FFFFCC"/>
          </a:solidFill>
        </p:spPr>
        <p:txBody>
          <a:bodyPr wrap="square">
            <a:spAutoFit/>
          </a:bodyPr>
          <a:lstStyle/>
          <a:p>
            <a:pPr algn="just"/>
            <a:r>
              <a:rPr lang="pt-PT" sz="1400" b="1" dirty="0" smtClean="0"/>
              <a:t>Figura 13.16</a:t>
            </a:r>
            <a:r>
              <a:rPr lang="pt-PT" sz="1400" dirty="0" smtClean="0"/>
              <a:t> Curva de vazão de descarregador de queda com entrada em caixa </a:t>
            </a:r>
            <a:r>
              <a:rPr lang="pt-PT" sz="1400" dirty="0"/>
              <a:t>(</a:t>
            </a:r>
            <a:r>
              <a:rPr lang="pt-PT" sz="1200" dirty="0" smtClean="0"/>
              <a:t>Fonte: </a:t>
            </a:r>
            <a:r>
              <a:rPr lang="pt-PT" sz="1200" dirty="0" err="1"/>
              <a:t>Huffman</a:t>
            </a:r>
            <a:r>
              <a:rPr lang="pt-PT" sz="1200" dirty="0"/>
              <a:t> </a:t>
            </a:r>
            <a:r>
              <a:rPr lang="pt-PT" sz="1200" i="1" dirty="0" err="1"/>
              <a:t>et</a:t>
            </a:r>
            <a:r>
              <a:rPr lang="pt-PT" sz="1200" i="1" dirty="0"/>
              <a:t> al</a:t>
            </a:r>
            <a:r>
              <a:rPr lang="pt-PT" sz="1200" dirty="0"/>
              <a:t>., 2011</a:t>
            </a:r>
            <a:r>
              <a:rPr lang="pt-PT" sz="1400" dirty="0"/>
              <a:t>)</a:t>
            </a:r>
          </a:p>
        </p:txBody>
      </p:sp>
      <p:grpSp>
        <p:nvGrpSpPr>
          <p:cNvPr id="22" name="Group 21"/>
          <p:cNvGrpSpPr/>
          <p:nvPr/>
        </p:nvGrpSpPr>
        <p:grpSpPr>
          <a:xfrm>
            <a:off x="1772053" y="3030918"/>
            <a:ext cx="5602780" cy="3162281"/>
            <a:chOff x="1772053" y="2597276"/>
            <a:chExt cx="5602780" cy="3162281"/>
          </a:xfrm>
        </p:grpSpPr>
        <p:grpSp>
          <p:nvGrpSpPr>
            <p:cNvPr id="5" name="Group 4"/>
            <p:cNvGrpSpPr/>
            <p:nvPr/>
          </p:nvGrpSpPr>
          <p:grpSpPr>
            <a:xfrm>
              <a:off x="1772053" y="2597276"/>
              <a:ext cx="5602780" cy="3162281"/>
              <a:chOff x="1473883" y="2537642"/>
              <a:chExt cx="5602780" cy="3162281"/>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68507" y="1437485"/>
                <a:ext cx="2808000" cy="5008313"/>
              </a:xfrm>
              <a:prstGeom prst="rect">
                <a:avLst/>
              </a:prstGeom>
            </p:spPr>
          </p:pic>
          <p:sp>
            <p:nvSpPr>
              <p:cNvPr id="3" name="TextBox 2"/>
              <p:cNvSpPr txBox="1"/>
              <p:nvPr/>
            </p:nvSpPr>
            <p:spPr>
              <a:xfrm>
                <a:off x="3797175" y="5392146"/>
                <a:ext cx="1332000" cy="307777"/>
              </a:xfrm>
              <a:prstGeom prst="rect">
                <a:avLst/>
              </a:prstGeom>
              <a:noFill/>
            </p:spPr>
            <p:txBody>
              <a:bodyPr wrap="square" rtlCol="0">
                <a:spAutoFit/>
              </a:bodyPr>
              <a:lstStyle/>
              <a:p>
                <a:pPr algn="ctr"/>
                <a:r>
                  <a:rPr lang="pt-PT" sz="1400" dirty="0" smtClean="0"/>
                  <a:t>Caudal (m</a:t>
                </a:r>
                <a:r>
                  <a:rPr lang="pt-PT" sz="1400" baseline="-25000" dirty="0" smtClean="0"/>
                  <a:t>3</a:t>
                </a:r>
                <a:r>
                  <a:rPr lang="pt-PT" sz="1400" dirty="0" smtClean="0"/>
                  <a:t>/s)</a:t>
                </a:r>
                <a:endParaRPr lang="pt-PT" sz="1400" dirty="0"/>
              </a:p>
            </p:txBody>
          </p:sp>
          <p:sp>
            <p:nvSpPr>
              <p:cNvPr id="18" name="TextBox 17"/>
              <p:cNvSpPr txBox="1"/>
              <p:nvPr/>
            </p:nvSpPr>
            <p:spPr>
              <a:xfrm rot="16200000">
                <a:off x="421493" y="3675412"/>
                <a:ext cx="2628000" cy="523220"/>
              </a:xfrm>
              <a:prstGeom prst="rect">
                <a:avLst/>
              </a:prstGeom>
              <a:noFill/>
            </p:spPr>
            <p:txBody>
              <a:bodyPr wrap="square" rtlCol="0">
                <a:spAutoFit/>
              </a:bodyPr>
              <a:lstStyle/>
              <a:p>
                <a:pPr algn="just"/>
                <a:r>
                  <a:rPr lang="pt-PT" sz="1400" dirty="0" smtClean="0"/>
                  <a:t>Altura do escoamento acima da crista do descarregador (m)</a:t>
                </a:r>
                <a:endParaRPr lang="pt-PT" sz="1400" dirty="0"/>
              </a:p>
            </p:txBody>
          </p:sp>
        </p:grpSp>
        <p:sp>
          <p:nvSpPr>
            <p:cNvPr id="19" name="TextBox 18"/>
            <p:cNvSpPr txBox="1"/>
            <p:nvPr/>
          </p:nvSpPr>
          <p:spPr>
            <a:xfrm rot="-1740000">
              <a:off x="2944241" y="3984097"/>
              <a:ext cx="1630648" cy="169277"/>
            </a:xfrm>
            <a:prstGeom prst="rect">
              <a:avLst/>
            </a:prstGeom>
            <a:solidFill>
              <a:schemeClr val="bg1"/>
            </a:solidFill>
          </p:spPr>
          <p:txBody>
            <a:bodyPr wrap="square" lIns="0" tIns="0" rIns="0" bIns="0" rtlCol="0">
              <a:spAutoFit/>
            </a:bodyPr>
            <a:lstStyle/>
            <a:p>
              <a:pPr algn="ctr"/>
              <a:r>
                <a:rPr lang="pt-PT" sz="1100" b="1" dirty="0" smtClean="0"/>
                <a:t>Controlo pela crista</a:t>
              </a:r>
              <a:endParaRPr lang="pt-PT" sz="1100" b="1" dirty="0"/>
            </a:p>
          </p:txBody>
        </p:sp>
        <p:sp>
          <p:nvSpPr>
            <p:cNvPr id="20" name="TextBox 19"/>
            <p:cNvSpPr txBox="1"/>
            <p:nvPr/>
          </p:nvSpPr>
          <p:spPr>
            <a:xfrm rot="-2820000">
              <a:off x="3410703" y="4307845"/>
              <a:ext cx="1764000" cy="261610"/>
            </a:xfrm>
            <a:prstGeom prst="rect">
              <a:avLst/>
            </a:prstGeom>
            <a:solidFill>
              <a:schemeClr val="bg1"/>
            </a:solidFill>
          </p:spPr>
          <p:txBody>
            <a:bodyPr wrap="square" rtlCol="0">
              <a:spAutoFit/>
            </a:bodyPr>
            <a:lstStyle/>
            <a:p>
              <a:pPr algn="ctr"/>
              <a:r>
                <a:rPr lang="pt-PT" sz="1100" b="1" dirty="0" smtClean="0"/>
                <a:t>Controlo pelas paredes</a:t>
              </a:r>
              <a:endParaRPr lang="pt-PT" sz="1100" b="1" dirty="0"/>
            </a:p>
          </p:txBody>
        </p:sp>
        <p:sp>
          <p:nvSpPr>
            <p:cNvPr id="21" name="TextBox 20"/>
            <p:cNvSpPr txBox="1"/>
            <p:nvPr/>
          </p:nvSpPr>
          <p:spPr>
            <a:xfrm rot="-2820000">
              <a:off x="3306095" y="4592576"/>
              <a:ext cx="1260000" cy="108000"/>
            </a:xfrm>
            <a:prstGeom prst="rect">
              <a:avLst/>
            </a:prstGeom>
            <a:solidFill>
              <a:schemeClr val="bg1"/>
            </a:solidFill>
          </p:spPr>
          <p:txBody>
            <a:bodyPr wrap="square" rtlCol="0">
              <a:spAutoFit/>
            </a:bodyPr>
            <a:lstStyle/>
            <a:p>
              <a:endParaRPr lang="pt-PT" dirty="0"/>
            </a:p>
          </p:txBody>
        </p:sp>
      </p:grpSp>
      <p:sp>
        <p:nvSpPr>
          <p:cNvPr id="23" name="Rectangle 22"/>
          <p:cNvSpPr/>
          <p:nvPr/>
        </p:nvSpPr>
        <p:spPr>
          <a:xfrm>
            <a:off x="166342" y="1354092"/>
            <a:ext cx="8832922" cy="584775"/>
          </a:xfrm>
          <a:prstGeom prst="rect">
            <a:avLst/>
          </a:prstGeom>
          <a:solidFill>
            <a:srgbClr val="FFFFCC"/>
          </a:solidFill>
        </p:spPr>
        <p:txBody>
          <a:bodyPr wrap="square">
            <a:spAutoFit/>
          </a:bodyPr>
          <a:lstStyle/>
          <a:p>
            <a:pPr algn="just"/>
            <a:r>
              <a:rPr lang="pt-PT" dirty="0" smtClean="0"/>
              <a:t>Quando funciona </a:t>
            </a:r>
            <a:r>
              <a:rPr lang="pt-PT" b="1" dirty="0" smtClean="0"/>
              <a:t>submerso, </a:t>
            </a:r>
            <a:r>
              <a:rPr lang="pt-PT" dirty="0" smtClean="0"/>
              <a:t>a sua capacidade fica reduzida, sendo o seu cálculo mais complexo, como apresentado em </a:t>
            </a:r>
            <a:r>
              <a:rPr lang="pt-PT" dirty="0" err="1"/>
              <a:t>Blaisdell</a:t>
            </a:r>
            <a:r>
              <a:rPr lang="pt-PT" dirty="0"/>
              <a:t> e </a:t>
            </a:r>
            <a:r>
              <a:rPr lang="pt-PT" dirty="0" err="1"/>
              <a:t>Donnelly</a:t>
            </a:r>
            <a:r>
              <a:rPr lang="pt-PT" dirty="0"/>
              <a:t> (1966</a:t>
            </a:r>
            <a:r>
              <a:rPr lang="pt-PT" dirty="0" smtClean="0"/>
              <a:t>).</a:t>
            </a:r>
          </a:p>
        </p:txBody>
      </p:sp>
      <p:sp>
        <p:nvSpPr>
          <p:cNvPr id="24" name="Rectangle 23"/>
          <p:cNvSpPr/>
          <p:nvPr/>
        </p:nvSpPr>
        <p:spPr>
          <a:xfrm>
            <a:off x="7912652" y="617437"/>
            <a:ext cx="1080000" cy="338554"/>
          </a:xfrm>
          <a:prstGeom prst="rect">
            <a:avLst/>
          </a:prstGeom>
          <a:solidFill>
            <a:srgbClr val="FFFFCC"/>
          </a:solidFill>
        </p:spPr>
        <p:txBody>
          <a:bodyPr wrap="square">
            <a:spAutoFit/>
          </a:bodyPr>
          <a:lstStyle/>
          <a:p>
            <a:pPr algn="just"/>
            <a:r>
              <a:rPr lang="pt-PT" dirty="0" err="1" smtClean="0"/>
              <a:t>Eq</a:t>
            </a:r>
            <a:r>
              <a:rPr lang="pt-PT" dirty="0" smtClean="0"/>
              <a:t>. (13.3)</a:t>
            </a:r>
          </a:p>
        </p:txBody>
      </p:sp>
    </p:spTree>
    <p:extLst>
      <p:ext uri="{BB962C8B-B14F-4D97-AF65-F5344CB8AC3E}">
        <p14:creationId xmlns:p14="http://schemas.microsoft.com/office/powerpoint/2010/main" val="218392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23" grpId="0" animBg="1"/>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705" y="41057"/>
            <a:ext cx="8832922" cy="1077218"/>
          </a:xfrm>
          <a:prstGeom prst="rect">
            <a:avLst/>
          </a:prstGeom>
          <a:solidFill>
            <a:srgbClr val="FFFFCC"/>
          </a:solidFill>
        </p:spPr>
        <p:txBody>
          <a:bodyPr wrap="square">
            <a:spAutoFit/>
          </a:bodyPr>
          <a:lstStyle/>
          <a:p>
            <a:pPr algn="just"/>
            <a:r>
              <a:rPr lang="pt-PT" dirty="0" smtClean="0"/>
              <a:t>A </a:t>
            </a:r>
            <a:r>
              <a:rPr lang="pt-PT" b="1" dirty="0" smtClean="0"/>
              <a:t>energia</a:t>
            </a:r>
            <a:r>
              <a:rPr lang="pt-PT" dirty="0" smtClean="0"/>
              <a:t> ganha pela água durante a queda tem de ser </a:t>
            </a:r>
            <a:r>
              <a:rPr lang="pt-PT" b="1" dirty="0" smtClean="0"/>
              <a:t>dissipada</a:t>
            </a:r>
            <a:r>
              <a:rPr lang="pt-PT" dirty="0" smtClean="0"/>
              <a:t> ou convertida em energia potencial antes de o escoamento sair da estrutura, através de uma </a:t>
            </a:r>
            <a:r>
              <a:rPr lang="pt-PT" b="1" dirty="0" smtClean="0">
                <a:solidFill>
                  <a:srgbClr val="0000FF"/>
                </a:solidFill>
              </a:rPr>
              <a:t>bacia de dissipação </a:t>
            </a:r>
            <a:r>
              <a:rPr lang="pt-PT" dirty="0" smtClean="0"/>
              <a:t>com ressalto hidráulico, com soleira simples em avental ou, para as maiores estruturas,  como apresentado na Fig. 13.17, cujos detalhes de cálculo estão em </a:t>
            </a:r>
            <a:r>
              <a:rPr lang="pt-PT" dirty="0" err="1" smtClean="0"/>
              <a:t>Blaisdell</a:t>
            </a:r>
            <a:r>
              <a:rPr lang="pt-PT" dirty="0" smtClean="0"/>
              <a:t> </a:t>
            </a:r>
            <a:r>
              <a:rPr lang="pt-PT" dirty="0"/>
              <a:t>e </a:t>
            </a:r>
            <a:r>
              <a:rPr lang="pt-PT" dirty="0" err="1"/>
              <a:t>Donnelly</a:t>
            </a:r>
            <a:r>
              <a:rPr lang="pt-PT" dirty="0"/>
              <a:t> (1966</a:t>
            </a:r>
            <a:r>
              <a:rPr lang="pt-PT" dirty="0" smtClean="0"/>
              <a:t>).</a:t>
            </a:r>
          </a:p>
        </p:txBody>
      </p:sp>
      <p:sp>
        <p:nvSpPr>
          <p:cNvPr id="10" name="Rectangle 9"/>
          <p:cNvSpPr/>
          <p:nvPr/>
        </p:nvSpPr>
        <p:spPr>
          <a:xfrm>
            <a:off x="859690" y="6522894"/>
            <a:ext cx="7416000" cy="307777"/>
          </a:xfrm>
          <a:prstGeom prst="rect">
            <a:avLst/>
          </a:prstGeom>
          <a:solidFill>
            <a:srgbClr val="FFFFCC"/>
          </a:solidFill>
        </p:spPr>
        <p:txBody>
          <a:bodyPr wrap="square">
            <a:spAutoFit/>
          </a:bodyPr>
          <a:lstStyle/>
          <a:p>
            <a:pPr algn="just"/>
            <a:r>
              <a:rPr lang="pt-PT" sz="1400" b="1" dirty="0" smtClean="0"/>
              <a:t>Figura 13.17</a:t>
            </a:r>
            <a:r>
              <a:rPr lang="pt-PT" sz="1400" dirty="0" smtClean="0"/>
              <a:t> Descarregador de queda com entrada em caixa </a:t>
            </a:r>
            <a:r>
              <a:rPr lang="pt-PT" sz="1400" dirty="0"/>
              <a:t>(</a:t>
            </a:r>
            <a:r>
              <a:rPr lang="pt-PT" sz="1200" dirty="0" smtClean="0"/>
              <a:t>Fonte: </a:t>
            </a:r>
            <a:r>
              <a:rPr lang="pt-PT" sz="1200" dirty="0" err="1" smtClean="0"/>
              <a:t>Blaisdell</a:t>
            </a:r>
            <a:r>
              <a:rPr lang="pt-PT" sz="1200" dirty="0" smtClean="0"/>
              <a:t> e </a:t>
            </a:r>
            <a:r>
              <a:rPr lang="pt-PT" sz="1200" dirty="0" err="1" smtClean="0"/>
              <a:t>Donnelly</a:t>
            </a:r>
            <a:r>
              <a:rPr lang="pt-PT" sz="1200" dirty="0" smtClean="0"/>
              <a:t>, 1966</a:t>
            </a:r>
            <a:r>
              <a:rPr lang="pt-PT" sz="1400" dirty="0" smtClean="0"/>
              <a:t>)</a:t>
            </a:r>
            <a:endParaRPr lang="pt-PT" sz="1400" dirty="0"/>
          </a:p>
        </p:txBody>
      </p:sp>
      <p:grpSp>
        <p:nvGrpSpPr>
          <p:cNvPr id="34" name="Group 33"/>
          <p:cNvGrpSpPr>
            <a:grpSpLocks noChangeAspect="1"/>
          </p:cNvGrpSpPr>
          <p:nvPr/>
        </p:nvGrpSpPr>
        <p:grpSpPr>
          <a:xfrm>
            <a:off x="2322447" y="1245486"/>
            <a:ext cx="4500000" cy="5124837"/>
            <a:chOff x="2143334" y="934280"/>
            <a:chExt cx="4860000" cy="5534827"/>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334" y="934280"/>
              <a:ext cx="4860000" cy="5167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117828" y="1271245"/>
              <a:ext cx="349920" cy="246221"/>
            </a:xfrm>
            <a:prstGeom prst="rect">
              <a:avLst/>
            </a:prstGeom>
            <a:solidFill>
              <a:schemeClr val="bg1"/>
            </a:solidFill>
          </p:spPr>
          <p:txBody>
            <a:bodyPr wrap="square" lIns="0" tIns="0" rIns="0" bIns="0" rtlCol="0">
              <a:spAutoFit/>
            </a:bodyPr>
            <a:lstStyle/>
            <a:p>
              <a:r>
                <a:rPr lang="pt-PT" sz="800" b="1" spc="-100" dirty="0" smtClean="0"/>
                <a:t>Base do dique</a:t>
              </a:r>
              <a:endParaRPr lang="pt-PT" sz="800" b="1" spc="-100" dirty="0"/>
            </a:p>
          </p:txBody>
        </p:sp>
        <p:sp>
          <p:nvSpPr>
            <p:cNvPr id="12" name="TextBox 11"/>
            <p:cNvSpPr txBox="1"/>
            <p:nvPr/>
          </p:nvSpPr>
          <p:spPr>
            <a:xfrm>
              <a:off x="3505206" y="2914713"/>
              <a:ext cx="816480" cy="123111"/>
            </a:xfrm>
            <a:prstGeom prst="rect">
              <a:avLst/>
            </a:prstGeom>
            <a:solidFill>
              <a:schemeClr val="bg1"/>
            </a:solidFill>
          </p:spPr>
          <p:txBody>
            <a:bodyPr wrap="square" lIns="0" tIns="0" rIns="0" bIns="0" rtlCol="0">
              <a:spAutoFit/>
            </a:bodyPr>
            <a:lstStyle/>
            <a:p>
              <a:r>
                <a:rPr lang="pt-PT" sz="800" b="1" spc="-100" dirty="0" smtClean="0"/>
                <a:t>Parede de montante</a:t>
              </a:r>
              <a:endParaRPr lang="pt-PT" sz="800" b="1" spc="-100" dirty="0"/>
            </a:p>
          </p:txBody>
        </p:sp>
        <p:sp>
          <p:nvSpPr>
            <p:cNvPr id="13" name="TextBox 12"/>
            <p:cNvSpPr txBox="1"/>
            <p:nvPr/>
          </p:nvSpPr>
          <p:spPr>
            <a:xfrm>
              <a:off x="4924399" y="2157166"/>
              <a:ext cx="816480" cy="123111"/>
            </a:xfrm>
            <a:prstGeom prst="rect">
              <a:avLst/>
            </a:prstGeom>
            <a:solidFill>
              <a:schemeClr val="bg1"/>
            </a:solidFill>
          </p:spPr>
          <p:txBody>
            <a:bodyPr wrap="square" lIns="0" tIns="0" rIns="0" bIns="0" rtlCol="0">
              <a:spAutoFit/>
            </a:bodyPr>
            <a:lstStyle/>
            <a:p>
              <a:r>
                <a:rPr lang="pt-PT" sz="800" b="1" spc="-100" dirty="0" smtClean="0"/>
                <a:t>Sulcos longitudinais</a:t>
              </a:r>
              <a:endParaRPr lang="pt-PT" sz="800" b="1" spc="-100" dirty="0"/>
            </a:p>
          </p:txBody>
        </p:sp>
        <p:sp>
          <p:nvSpPr>
            <p:cNvPr id="14" name="TextBox 13"/>
            <p:cNvSpPr txBox="1"/>
            <p:nvPr/>
          </p:nvSpPr>
          <p:spPr>
            <a:xfrm>
              <a:off x="5138595" y="2671435"/>
              <a:ext cx="660960" cy="108000"/>
            </a:xfrm>
            <a:prstGeom prst="rect">
              <a:avLst/>
            </a:prstGeom>
            <a:solidFill>
              <a:schemeClr val="bg1"/>
            </a:solidFill>
          </p:spPr>
          <p:txBody>
            <a:bodyPr wrap="square" lIns="0" tIns="0" rIns="0" bIns="0" rtlCol="0">
              <a:spAutoFit/>
            </a:bodyPr>
            <a:lstStyle/>
            <a:p>
              <a:r>
                <a:rPr lang="pt-PT" sz="800" b="1" spc="-100" dirty="0" smtClean="0"/>
                <a:t>Sulco de jusante</a:t>
              </a:r>
              <a:endParaRPr lang="pt-PT" sz="800" b="1" spc="-100" dirty="0"/>
            </a:p>
          </p:txBody>
        </p:sp>
        <p:sp>
          <p:nvSpPr>
            <p:cNvPr id="15" name="TextBox 14"/>
            <p:cNvSpPr txBox="1"/>
            <p:nvPr/>
          </p:nvSpPr>
          <p:spPr>
            <a:xfrm>
              <a:off x="5246595" y="3279441"/>
              <a:ext cx="540000" cy="123111"/>
            </a:xfrm>
            <a:prstGeom prst="rect">
              <a:avLst/>
            </a:prstGeom>
            <a:solidFill>
              <a:schemeClr val="bg1"/>
            </a:solidFill>
          </p:spPr>
          <p:txBody>
            <a:bodyPr wrap="square" lIns="0" tIns="0" rIns="0" bIns="0" rtlCol="0">
              <a:spAutoFit/>
            </a:bodyPr>
            <a:lstStyle/>
            <a:p>
              <a:r>
                <a:rPr lang="pt-PT" sz="800" b="1" spc="-100" dirty="0" smtClean="0"/>
                <a:t>Alargamento</a:t>
              </a:r>
              <a:endParaRPr lang="pt-PT" sz="800" b="1" spc="-100" dirty="0"/>
            </a:p>
          </p:txBody>
        </p:sp>
        <p:cxnSp>
          <p:nvCxnSpPr>
            <p:cNvPr id="17" name="Straight Connector 16"/>
            <p:cNvCxnSpPr/>
            <p:nvPr/>
          </p:nvCxnSpPr>
          <p:spPr>
            <a:xfrm>
              <a:off x="3157999" y="1398814"/>
              <a:ext cx="32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741995" y="2989648"/>
              <a:ext cx="252000" cy="72000"/>
            </a:xfrm>
            <a:prstGeom prst="rect">
              <a:avLst/>
            </a:prstGeom>
            <a:solidFill>
              <a:schemeClr val="bg1"/>
            </a:solidFill>
          </p:spPr>
          <p:txBody>
            <a:bodyPr wrap="square" rtlCol="0">
              <a:spAutoFit/>
            </a:bodyPr>
            <a:lstStyle/>
            <a:p>
              <a:endParaRPr lang="pt-PT" dirty="0"/>
            </a:p>
          </p:txBody>
        </p:sp>
        <p:sp>
          <p:nvSpPr>
            <p:cNvPr id="19" name="Freeform 18"/>
            <p:cNvSpPr/>
            <p:nvPr/>
          </p:nvSpPr>
          <p:spPr>
            <a:xfrm>
              <a:off x="5727266" y="3028671"/>
              <a:ext cx="133612" cy="312234"/>
            </a:xfrm>
            <a:custGeom>
              <a:avLst/>
              <a:gdLst>
                <a:gd name="connsiteX0" fmla="*/ 62447 w 129354"/>
                <a:gd name="connsiteY0" fmla="*/ 312234 h 312234"/>
                <a:gd name="connsiteX1" fmla="*/ 124894 w 129354"/>
                <a:gd name="connsiteY1" fmla="*/ 200722 h 312234"/>
                <a:gd name="connsiteX2" fmla="*/ 129354 w 129354"/>
                <a:gd name="connsiteY2" fmla="*/ 66908 h 312234"/>
                <a:gd name="connsiteX3" fmla="*/ 89210 w 129354"/>
                <a:gd name="connsiteY3" fmla="*/ 13382 h 312234"/>
                <a:gd name="connsiteX4" fmla="*/ 0 w 129354"/>
                <a:gd name="connsiteY4" fmla="*/ 0 h 312234"/>
                <a:gd name="connsiteX0" fmla="*/ 62447 w 129354"/>
                <a:gd name="connsiteY0" fmla="*/ 312234 h 312234"/>
                <a:gd name="connsiteX1" fmla="*/ 124894 w 129354"/>
                <a:gd name="connsiteY1" fmla="*/ 200722 h 312234"/>
                <a:gd name="connsiteX2" fmla="*/ 129354 w 129354"/>
                <a:gd name="connsiteY2" fmla="*/ 66908 h 312234"/>
                <a:gd name="connsiteX3" fmla="*/ 89210 w 129354"/>
                <a:gd name="connsiteY3" fmla="*/ 13382 h 312234"/>
                <a:gd name="connsiteX4" fmla="*/ 0 w 129354"/>
                <a:gd name="connsiteY4" fmla="*/ 0 h 312234"/>
                <a:gd name="connsiteX0" fmla="*/ 62447 w 129354"/>
                <a:gd name="connsiteY0" fmla="*/ 312234 h 312234"/>
                <a:gd name="connsiteX1" fmla="*/ 124894 w 129354"/>
                <a:gd name="connsiteY1" fmla="*/ 200722 h 312234"/>
                <a:gd name="connsiteX2" fmla="*/ 129354 w 129354"/>
                <a:gd name="connsiteY2" fmla="*/ 66908 h 312234"/>
                <a:gd name="connsiteX3" fmla="*/ 89210 w 129354"/>
                <a:gd name="connsiteY3" fmla="*/ 13382 h 312234"/>
                <a:gd name="connsiteX4" fmla="*/ 0 w 129354"/>
                <a:gd name="connsiteY4" fmla="*/ 0 h 312234"/>
                <a:gd name="connsiteX0" fmla="*/ 62447 w 133612"/>
                <a:gd name="connsiteY0" fmla="*/ 312234 h 312234"/>
                <a:gd name="connsiteX1" fmla="*/ 124894 w 133612"/>
                <a:gd name="connsiteY1" fmla="*/ 200722 h 312234"/>
                <a:gd name="connsiteX2" fmla="*/ 129354 w 133612"/>
                <a:gd name="connsiteY2" fmla="*/ 66908 h 312234"/>
                <a:gd name="connsiteX3" fmla="*/ 89210 w 133612"/>
                <a:gd name="connsiteY3" fmla="*/ 13382 h 312234"/>
                <a:gd name="connsiteX4" fmla="*/ 0 w 133612"/>
                <a:gd name="connsiteY4" fmla="*/ 0 h 312234"/>
                <a:gd name="connsiteX0" fmla="*/ 62447 w 133612"/>
                <a:gd name="connsiteY0" fmla="*/ 312234 h 312234"/>
                <a:gd name="connsiteX1" fmla="*/ 124894 w 133612"/>
                <a:gd name="connsiteY1" fmla="*/ 200722 h 312234"/>
                <a:gd name="connsiteX2" fmla="*/ 129354 w 133612"/>
                <a:gd name="connsiteY2" fmla="*/ 66908 h 312234"/>
                <a:gd name="connsiteX3" fmla="*/ 89210 w 133612"/>
                <a:gd name="connsiteY3" fmla="*/ 13382 h 312234"/>
                <a:gd name="connsiteX4" fmla="*/ 0 w 133612"/>
                <a:gd name="connsiteY4" fmla="*/ 0 h 31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12" h="312234">
                  <a:moveTo>
                    <a:pt x="62447" y="312234"/>
                  </a:moveTo>
                  <a:cubicBezTo>
                    <a:pt x="83263" y="275063"/>
                    <a:pt x="113743" y="241610"/>
                    <a:pt x="124894" y="200722"/>
                  </a:cubicBezTo>
                  <a:cubicBezTo>
                    <a:pt x="136045" y="159834"/>
                    <a:pt x="135301" y="98131"/>
                    <a:pt x="129354" y="66908"/>
                  </a:cubicBezTo>
                  <a:cubicBezTo>
                    <a:pt x="123407" y="35685"/>
                    <a:pt x="110769" y="24533"/>
                    <a:pt x="89210" y="13382"/>
                  </a:cubicBezTo>
                  <a:cubicBezTo>
                    <a:pt x="67651" y="2231"/>
                    <a:pt x="29737" y="4461"/>
                    <a:pt x="0" y="0"/>
                  </a:cubicBezTo>
                </a:path>
              </a:pathLst>
            </a:custGeom>
            <a:noFill/>
            <a:ln w="9525">
              <a:solidFill>
                <a:schemeClr val="tx1"/>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 name="TextBox 19"/>
            <p:cNvSpPr txBox="1"/>
            <p:nvPr/>
          </p:nvSpPr>
          <p:spPr>
            <a:xfrm>
              <a:off x="4219542" y="3934149"/>
              <a:ext cx="699840" cy="276999"/>
            </a:xfrm>
            <a:prstGeom prst="rect">
              <a:avLst/>
            </a:prstGeom>
            <a:solidFill>
              <a:schemeClr val="bg1"/>
            </a:solidFill>
          </p:spPr>
          <p:txBody>
            <a:bodyPr wrap="square" rtlCol="0">
              <a:spAutoFit/>
            </a:bodyPr>
            <a:lstStyle/>
            <a:p>
              <a:r>
                <a:rPr lang="pt-PT" sz="1200" b="1" dirty="0" smtClean="0"/>
                <a:t>Planta</a:t>
              </a:r>
              <a:endParaRPr lang="pt-PT" sz="1200" b="1" dirty="0"/>
            </a:p>
          </p:txBody>
        </p:sp>
        <p:sp>
          <p:nvSpPr>
            <p:cNvPr id="21" name="TextBox 20"/>
            <p:cNvSpPr txBox="1"/>
            <p:nvPr/>
          </p:nvSpPr>
          <p:spPr>
            <a:xfrm>
              <a:off x="5300755" y="3656201"/>
              <a:ext cx="144000" cy="108000"/>
            </a:xfrm>
            <a:prstGeom prst="rect">
              <a:avLst/>
            </a:prstGeom>
            <a:solidFill>
              <a:schemeClr val="bg1"/>
            </a:solidFill>
          </p:spPr>
          <p:txBody>
            <a:bodyPr wrap="square" rtlCol="0">
              <a:spAutoFit/>
            </a:bodyPr>
            <a:lstStyle/>
            <a:p>
              <a:endParaRPr lang="pt-PT" dirty="0"/>
            </a:p>
          </p:txBody>
        </p:sp>
        <p:sp>
          <p:nvSpPr>
            <p:cNvPr id="22" name="TextBox 21"/>
            <p:cNvSpPr txBox="1"/>
            <p:nvPr/>
          </p:nvSpPr>
          <p:spPr>
            <a:xfrm>
              <a:off x="3145948" y="6217107"/>
              <a:ext cx="2838240" cy="252000"/>
            </a:xfrm>
            <a:prstGeom prst="rect">
              <a:avLst/>
            </a:prstGeom>
            <a:solidFill>
              <a:schemeClr val="bg1"/>
            </a:solidFill>
          </p:spPr>
          <p:txBody>
            <a:bodyPr wrap="square" rtlCol="0">
              <a:spAutoFit/>
            </a:bodyPr>
            <a:lstStyle/>
            <a:p>
              <a:r>
                <a:rPr lang="pt-PT" sz="1200" b="1" dirty="0" smtClean="0"/>
                <a:t>Corte longitudinal no eixo central</a:t>
              </a:r>
              <a:endParaRPr lang="pt-PT" sz="1200" b="1" dirty="0"/>
            </a:p>
          </p:txBody>
        </p:sp>
        <p:sp>
          <p:nvSpPr>
            <p:cNvPr id="23" name="TextBox 22"/>
            <p:cNvSpPr txBox="1"/>
            <p:nvPr/>
          </p:nvSpPr>
          <p:spPr>
            <a:xfrm>
              <a:off x="2403758" y="4610438"/>
              <a:ext cx="1127520" cy="108000"/>
            </a:xfrm>
            <a:prstGeom prst="rect">
              <a:avLst/>
            </a:prstGeom>
            <a:solidFill>
              <a:schemeClr val="bg1"/>
            </a:solidFill>
          </p:spPr>
          <p:txBody>
            <a:bodyPr wrap="square" lIns="144000" tIns="0" rIns="0" bIns="0" rtlCol="0">
              <a:spAutoFit/>
            </a:bodyPr>
            <a:lstStyle/>
            <a:p>
              <a:r>
                <a:rPr lang="pt-PT" sz="800" b="1" spc="-100" dirty="0" smtClean="0"/>
                <a:t>Escoamento submerso</a:t>
              </a:r>
              <a:endParaRPr lang="pt-PT" sz="800" b="1" spc="-100" dirty="0"/>
            </a:p>
          </p:txBody>
        </p:sp>
        <p:sp>
          <p:nvSpPr>
            <p:cNvPr id="24" name="TextBox 23"/>
            <p:cNvSpPr txBox="1"/>
            <p:nvPr/>
          </p:nvSpPr>
          <p:spPr>
            <a:xfrm>
              <a:off x="2389258" y="4774886"/>
              <a:ext cx="622080" cy="107722"/>
            </a:xfrm>
            <a:prstGeom prst="rect">
              <a:avLst/>
            </a:prstGeom>
            <a:solidFill>
              <a:schemeClr val="bg1"/>
            </a:solidFill>
          </p:spPr>
          <p:txBody>
            <a:bodyPr wrap="square" lIns="0" tIns="0" rIns="0" bIns="0" rtlCol="0">
              <a:spAutoFit/>
            </a:bodyPr>
            <a:lstStyle/>
            <a:p>
              <a:r>
                <a:rPr lang="pt-PT" sz="700" b="1" spc="-100" dirty="0" smtClean="0"/>
                <a:t>Escoamento livre</a:t>
              </a:r>
              <a:endParaRPr lang="pt-PT" sz="700" b="1" spc="-100" dirty="0"/>
            </a:p>
          </p:txBody>
        </p:sp>
        <p:cxnSp>
          <p:nvCxnSpPr>
            <p:cNvPr id="26" name="Straight Connector 25"/>
            <p:cNvCxnSpPr/>
            <p:nvPr/>
          </p:nvCxnSpPr>
          <p:spPr>
            <a:xfrm>
              <a:off x="3037592" y="4435142"/>
              <a:ext cx="0" cy="50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198903" y="5876878"/>
              <a:ext cx="777600" cy="144000"/>
            </a:xfrm>
            <a:prstGeom prst="rect">
              <a:avLst/>
            </a:prstGeom>
            <a:solidFill>
              <a:schemeClr val="bg1"/>
            </a:solidFill>
          </p:spPr>
          <p:txBody>
            <a:bodyPr wrap="square" lIns="0" tIns="0" rIns="0" bIns="0" rtlCol="0">
              <a:spAutoFit/>
            </a:bodyPr>
            <a:lstStyle/>
            <a:p>
              <a:r>
                <a:rPr lang="pt-PT" sz="800" b="1" spc="-100" dirty="0" smtClean="0"/>
                <a:t>Parede encastrada</a:t>
              </a:r>
              <a:endParaRPr lang="pt-PT" sz="800" b="1" spc="-100" dirty="0"/>
            </a:p>
          </p:txBody>
        </p:sp>
        <p:sp>
          <p:nvSpPr>
            <p:cNvPr id="28" name="Freeform 27"/>
            <p:cNvSpPr/>
            <p:nvPr/>
          </p:nvSpPr>
          <p:spPr>
            <a:xfrm>
              <a:off x="2177358" y="4897925"/>
              <a:ext cx="4775703" cy="488915"/>
            </a:xfrm>
            <a:custGeom>
              <a:avLst/>
              <a:gdLst>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887"/>
                <a:gd name="connsiteX1" fmla="*/ 538682 w 4775703"/>
                <a:gd name="connsiteY1" fmla="*/ 0 h 488887"/>
                <a:gd name="connsiteX2" fmla="*/ 679010 w 4775703"/>
                <a:gd name="connsiteY2" fmla="*/ 18107 h 488887"/>
                <a:gd name="connsiteX3" fmla="*/ 819339 w 4775703"/>
                <a:gd name="connsiteY3" fmla="*/ 49794 h 488887"/>
                <a:gd name="connsiteX4" fmla="*/ 977775 w 4775703"/>
                <a:gd name="connsiteY4" fmla="*/ 117695 h 488887"/>
                <a:gd name="connsiteX5" fmla="*/ 1068309 w 4775703"/>
                <a:gd name="connsiteY5" fmla="*/ 190123 h 488887"/>
                <a:gd name="connsiteX6" fmla="*/ 1140737 w 4775703"/>
                <a:gd name="connsiteY6" fmla="*/ 271604 h 488887"/>
                <a:gd name="connsiteX7" fmla="*/ 1176951 w 4775703"/>
                <a:gd name="connsiteY7" fmla="*/ 334978 h 488887"/>
                <a:gd name="connsiteX8" fmla="*/ 1213165 w 4775703"/>
                <a:gd name="connsiteY8" fmla="*/ 416459 h 488887"/>
                <a:gd name="connsiteX9" fmla="*/ 1317280 w 4775703"/>
                <a:gd name="connsiteY9" fmla="*/ 470780 h 488887"/>
                <a:gd name="connsiteX10" fmla="*/ 1434975 w 4775703"/>
                <a:gd name="connsiteY10" fmla="*/ 479833 h 488887"/>
                <a:gd name="connsiteX11" fmla="*/ 1516456 w 4775703"/>
                <a:gd name="connsiteY11" fmla="*/ 470780 h 488887"/>
                <a:gd name="connsiteX12" fmla="*/ 1620571 w 4775703"/>
                <a:gd name="connsiteY12" fmla="*/ 452673 h 488887"/>
                <a:gd name="connsiteX13" fmla="*/ 1711105 w 4775703"/>
                <a:gd name="connsiteY13" fmla="*/ 443620 h 488887"/>
                <a:gd name="connsiteX14" fmla="*/ 1806167 w 4775703"/>
                <a:gd name="connsiteY14" fmla="*/ 457200 h 488887"/>
                <a:gd name="connsiteX15" fmla="*/ 1941969 w 4775703"/>
                <a:gd name="connsiteY15" fmla="*/ 479833 h 488887"/>
                <a:gd name="connsiteX16" fmla="*/ 2023450 w 4775703"/>
                <a:gd name="connsiteY16" fmla="*/ 488887 h 488887"/>
                <a:gd name="connsiteX17" fmla="*/ 2118511 w 4775703"/>
                <a:gd name="connsiteY17" fmla="*/ 479833 h 488887"/>
                <a:gd name="connsiteX18" fmla="*/ 2213573 w 4775703"/>
                <a:gd name="connsiteY18" fmla="*/ 461726 h 488887"/>
                <a:gd name="connsiteX19" fmla="*/ 2299581 w 4775703"/>
                <a:gd name="connsiteY19" fmla="*/ 452673 h 488887"/>
                <a:gd name="connsiteX20" fmla="*/ 2376535 w 4775703"/>
                <a:gd name="connsiteY20" fmla="*/ 434566 h 488887"/>
                <a:gd name="connsiteX21" fmla="*/ 2453490 w 4775703"/>
                <a:gd name="connsiteY21" fmla="*/ 439093 h 488887"/>
                <a:gd name="connsiteX22" fmla="*/ 2544024 w 4775703"/>
                <a:gd name="connsiteY22" fmla="*/ 443620 h 488887"/>
                <a:gd name="connsiteX23" fmla="*/ 2670773 w 4775703"/>
                <a:gd name="connsiteY23" fmla="*/ 461726 h 488887"/>
                <a:gd name="connsiteX24" fmla="*/ 2802048 w 4775703"/>
                <a:gd name="connsiteY24" fmla="*/ 479833 h 488887"/>
                <a:gd name="connsiteX25" fmla="*/ 2906163 w 4775703"/>
                <a:gd name="connsiteY25" fmla="*/ 461726 h 488887"/>
                <a:gd name="connsiteX26" fmla="*/ 3028385 w 4775703"/>
                <a:gd name="connsiteY26" fmla="*/ 434566 h 488887"/>
                <a:gd name="connsiteX27" fmla="*/ 3109866 w 4775703"/>
                <a:gd name="connsiteY27" fmla="*/ 434566 h 488887"/>
                <a:gd name="connsiteX28" fmla="*/ 3318095 w 4775703"/>
                <a:gd name="connsiteY28" fmla="*/ 466253 h 488887"/>
                <a:gd name="connsiteX29" fmla="*/ 3521798 w 4775703"/>
                <a:gd name="connsiteY29" fmla="*/ 488887 h 488887"/>
                <a:gd name="connsiteX30" fmla="*/ 3598753 w 4775703"/>
                <a:gd name="connsiteY30" fmla="*/ 461726 h 488887"/>
                <a:gd name="connsiteX31" fmla="*/ 3779822 w 4775703"/>
                <a:gd name="connsiteY31" fmla="*/ 434566 h 488887"/>
                <a:gd name="connsiteX32" fmla="*/ 3888464 w 4775703"/>
                <a:gd name="connsiteY32" fmla="*/ 420986 h 488887"/>
                <a:gd name="connsiteX33" fmla="*/ 4042373 w 4775703"/>
                <a:gd name="connsiteY33" fmla="*/ 416459 h 488887"/>
                <a:gd name="connsiteX34" fmla="*/ 4775703 w 4775703"/>
                <a:gd name="connsiteY34" fmla="*/ 420986 h 488887"/>
                <a:gd name="connsiteX0" fmla="*/ 0 w 4775703"/>
                <a:gd name="connsiteY0" fmla="*/ 0 h 488915"/>
                <a:gd name="connsiteX1" fmla="*/ 538682 w 4775703"/>
                <a:gd name="connsiteY1" fmla="*/ 0 h 488915"/>
                <a:gd name="connsiteX2" fmla="*/ 679010 w 4775703"/>
                <a:gd name="connsiteY2" fmla="*/ 18107 h 488915"/>
                <a:gd name="connsiteX3" fmla="*/ 819339 w 4775703"/>
                <a:gd name="connsiteY3" fmla="*/ 49794 h 488915"/>
                <a:gd name="connsiteX4" fmla="*/ 977775 w 4775703"/>
                <a:gd name="connsiteY4" fmla="*/ 117695 h 488915"/>
                <a:gd name="connsiteX5" fmla="*/ 1068309 w 4775703"/>
                <a:gd name="connsiteY5" fmla="*/ 190123 h 488915"/>
                <a:gd name="connsiteX6" fmla="*/ 1140737 w 4775703"/>
                <a:gd name="connsiteY6" fmla="*/ 271604 h 488915"/>
                <a:gd name="connsiteX7" fmla="*/ 1176951 w 4775703"/>
                <a:gd name="connsiteY7" fmla="*/ 334978 h 488915"/>
                <a:gd name="connsiteX8" fmla="*/ 1213165 w 4775703"/>
                <a:gd name="connsiteY8" fmla="*/ 416459 h 488915"/>
                <a:gd name="connsiteX9" fmla="*/ 1317280 w 4775703"/>
                <a:gd name="connsiteY9" fmla="*/ 470780 h 488915"/>
                <a:gd name="connsiteX10" fmla="*/ 1434975 w 4775703"/>
                <a:gd name="connsiteY10" fmla="*/ 479833 h 488915"/>
                <a:gd name="connsiteX11" fmla="*/ 1516456 w 4775703"/>
                <a:gd name="connsiteY11" fmla="*/ 470780 h 488915"/>
                <a:gd name="connsiteX12" fmla="*/ 1620571 w 4775703"/>
                <a:gd name="connsiteY12" fmla="*/ 452673 h 488915"/>
                <a:gd name="connsiteX13" fmla="*/ 1711105 w 4775703"/>
                <a:gd name="connsiteY13" fmla="*/ 443620 h 488915"/>
                <a:gd name="connsiteX14" fmla="*/ 1806167 w 4775703"/>
                <a:gd name="connsiteY14" fmla="*/ 457200 h 488915"/>
                <a:gd name="connsiteX15" fmla="*/ 1941969 w 4775703"/>
                <a:gd name="connsiteY15" fmla="*/ 479833 h 488915"/>
                <a:gd name="connsiteX16" fmla="*/ 2023450 w 4775703"/>
                <a:gd name="connsiteY16" fmla="*/ 488887 h 488915"/>
                <a:gd name="connsiteX17" fmla="*/ 2118511 w 4775703"/>
                <a:gd name="connsiteY17" fmla="*/ 479833 h 488915"/>
                <a:gd name="connsiteX18" fmla="*/ 2213573 w 4775703"/>
                <a:gd name="connsiteY18" fmla="*/ 461726 h 488915"/>
                <a:gd name="connsiteX19" fmla="*/ 2299581 w 4775703"/>
                <a:gd name="connsiteY19" fmla="*/ 452673 h 488915"/>
                <a:gd name="connsiteX20" fmla="*/ 2376535 w 4775703"/>
                <a:gd name="connsiteY20" fmla="*/ 434566 h 488915"/>
                <a:gd name="connsiteX21" fmla="*/ 2453490 w 4775703"/>
                <a:gd name="connsiteY21" fmla="*/ 439093 h 488915"/>
                <a:gd name="connsiteX22" fmla="*/ 2544024 w 4775703"/>
                <a:gd name="connsiteY22" fmla="*/ 443620 h 488915"/>
                <a:gd name="connsiteX23" fmla="*/ 2670773 w 4775703"/>
                <a:gd name="connsiteY23" fmla="*/ 461726 h 488915"/>
                <a:gd name="connsiteX24" fmla="*/ 2802048 w 4775703"/>
                <a:gd name="connsiteY24" fmla="*/ 479833 h 488915"/>
                <a:gd name="connsiteX25" fmla="*/ 2906163 w 4775703"/>
                <a:gd name="connsiteY25" fmla="*/ 461726 h 488915"/>
                <a:gd name="connsiteX26" fmla="*/ 3028385 w 4775703"/>
                <a:gd name="connsiteY26" fmla="*/ 434566 h 488915"/>
                <a:gd name="connsiteX27" fmla="*/ 3109866 w 4775703"/>
                <a:gd name="connsiteY27" fmla="*/ 434566 h 488915"/>
                <a:gd name="connsiteX28" fmla="*/ 3318095 w 4775703"/>
                <a:gd name="connsiteY28" fmla="*/ 466253 h 488915"/>
                <a:gd name="connsiteX29" fmla="*/ 3521798 w 4775703"/>
                <a:gd name="connsiteY29" fmla="*/ 488887 h 488915"/>
                <a:gd name="connsiteX30" fmla="*/ 3598753 w 4775703"/>
                <a:gd name="connsiteY30" fmla="*/ 461726 h 488915"/>
                <a:gd name="connsiteX31" fmla="*/ 3779822 w 4775703"/>
                <a:gd name="connsiteY31" fmla="*/ 434566 h 488915"/>
                <a:gd name="connsiteX32" fmla="*/ 3888464 w 4775703"/>
                <a:gd name="connsiteY32" fmla="*/ 420986 h 488915"/>
                <a:gd name="connsiteX33" fmla="*/ 4042373 w 4775703"/>
                <a:gd name="connsiteY33" fmla="*/ 416459 h 488915"/>
                <a:gd name="connsiteX34" fmla="*/ 4775703 w 4775703"/>
                <a:gd name="connsiteY34" fmla="*/ 420986 h 488915"/>
                <a:gd name="connsiteX0" fmla="*/ 0 w 4775703"/>
                <a:gd name="connsiteY0" fmla="*/ 0 h 488915"/>
                <a:gd name="connsiteX1" fmla="*/ 538682 w 4775703"/>
                <a:gd name="connsiteY1" fmla="*/ 0 h 488915"/>
                <a:gd name="connsiteX2" fmla="*/ 679010 w 4775703"/>
                <a:gd name="connsiteY2" fmla="*/ 18107 h 488915"/>
                <a:gd name="connsiteX3" fmla="*/ 819339 w 4775703"/>
                <a:gd name="connsiteY3" fmla="*/ 49794 h 488915"/>
                <a:gd name="connsiteX4" fmla="*/ 977775 w 4775703"/>
                <a:gd name="connsiteY4" fmla="*/ 117695 h 488915"/>
                <a:gd name="connsiteX5" fmla="*/ 1068309 w 4775703"/>
                <a:gd name="connsiteY5" fmla="*/ 190123 h 488915"/>
                <a:gd name="connsiteX6" fmla="*/ 1140737 w 4775703"/>
                <a:gd name="connsiteY6" fmla="*/ 271604 h 488915"/>
                <a:gd name="connsiteX7" fmla="*/ 1176951 w 4775703"/>
                <a:gd name="connsiteY7" fmla="*/ 334978 h 488915"/>
                <a:gd name="connsiteX8" fmla="*/ 1213165 w 4775703"/>
                <a:gd name="connsiteY8" fmla="*/ 416459 h 488915"/>
                <a:gd name="connsiteX9" fmla="*/ 1317280 w 4775703"/>
                <a:gd name="connsiteY9" fmla="*/ 470780 h 488915"/>
                <a:gd name="connsiteX10" fmla="*/ 1434975 w 4775703"/>
                <a:gd name="connsiteY10" fmla="*/ 479833 h 488915"/>
                <a:gd name="connsiteX11" fmla="*/ 1516456 w 4775703"/>
                <a:gd name="connsiteY11" fmla="*/ 470780 h 488915"/>
                <a:gd name="connsiteX12" fmla="*/ 1620571 w 4775703"/>
                <a:gd name="connsiteY12" fmla="*/ 452673 h 488915"/>
                <a:gd name="connsiteX13" fmla="*/ 1711105 w 4775703"/>
                <a:gd name="connsiteY13" fmla="*/ 443620 h 488915"/>
                <a:gd name="connsiteX14" fmla="*/ 1806167 w 4775703"/>
                <a:gd name="connsiteY14" fmla="*/ 457200 h 488915"/>
                <a:gd name="connsiteX15" fmla="*/ 1941969 w 4775703"/>
                <a:gd name="connsiteY15" fmla="*/ 479833 h 488915"/>
                <a:gd name="connsiteX16" fmla="*/ 2023450 w 4775703"/>
                <a:gd name="connsiteY16" fmla="*/ 488887 h 488915"/>
                <a:gd name="connsiteX17" fmla="*/ 2118511 w 4775703"/>
                <a:gd name="connsiteY17" fmla="*/ 479833 h 488915"/>
                <a:gd name="connsiteX18" fmla="*/ 2213573 w 4775703"/>
                <a:gd name="connsiteY18" fmla="*/ 461726 h 488915"/>
                <a:gd name="connsiteX19" fmla="*/ 2299581 w 4775703"/>
                <a:gd name="connsiteY19" fmla="*/ 452673 h 488915"/>
                <a:gd name="connsiteX20" fmla="*/ 2376535 w 4775703"/>
                <a:gd name="connsiteY20" fmla="*/ 434566 h 488915"/>
                <a:gd name="connsiteX21" fmla="*/ 2453490 w 4775703"/>
                <a:gd name="connsiteY21" fmla="*/ 439093 h 488915"/>
                <a:gd name="connsiteX22" fmla="*/ 2544024 w 4775703"/>
                <a:gd name="connsiteY22" fmla="*/ 443620 h 488915"/>
                <a:gd name="connsiteX23" fmla="*/ 2670773 w 4775703"/>
                <a:gd name="connsiteY23" fmla="*/ 461726 h 488915"/>
                <a:gd name="connsiteX24" fmla="*/ 2802048 w 4775703"/>
                <a:gd name="connsiteY24" fmla="*/ 479833 h 488915"/>
                <a:gd name="connsiteX25" fmla="*/ 2906163 w 4775703"/>
                <a:gd name="connsiteY25" fmla="*/ 461726 h 488915"/>
                <a:gd name="connsiteX26" fmla="*/ 3028385 w 4775703"/>
                <a:gd name="connsiteY26" fmla="*/ 434566 h 488915"/>
                <a:gd name="connsiteX27" fmla="*/ 3109866 w 4775703"/>
                <a:gd name="connsiteY27" fmla="*/ 434566 h 488915"/>
                <a:gd name="connsiteX28" fmla="*/ 3318095 w 4775703"/>
                <a:gd name="connsiteY28" fmla="*/ 466253 h 488915"/>
                <a:gd name="connsiteX29" fmla="*/ 3521798 w 4775703"/>
                <a:gd name="connsiteY29" fmla="*/ 488887 h 488915"/>
                <a:gd name="connsiteX30" fmla="*/ 3598753 w 4775703"/>
                <a:gd name="connsiteY30" fmla="*/ 461726 h 488915"/>
                <a:gd name="connsiteX31" fmla="*/ 3779822 w 4775703"/>
                <a:gd name="connsiteY31" fmla="*/ 434566 h 488915"/>
                <a:gd name="connsiteX32" fmla="*/ 3888464 w 4775703"/>
                <a:gd name="connsiteY32" fmla="*/ 420986 h 488915"/>
                <a:gd name="connsiteX33" fmla="*/ 4042373 w 4775703"/>
                <a:gd name="connsiteY33" fmla="*/ 416459 h 488915"/>
                <a:gd name="connsiteX34" fmla="*/ 4775703 w 4775703"/>
                <a:gd name="connsiteY34" fmla="*/ 420986 h 488915"/>
                <a:gd name="connsiteX0" fmla="*/ 0 w 4775703"/>
                <a:gd name="connsiteY0" fmla="*/ 0 h 488915"/>
                <a:gd name="connsiteX1" fmla="*/ 538682 w 4775703"/>
                <a:gd name="connsiteY1" fmla="*/ 0 h 488915"/>
                <a:gd name="connsiteX2" fmla="*/ 679010 w 4775703"/>
                <a:gd name="connsiteY2" fmla="*/ 18107 h 488915"/>
                <a:gd name="connsiteX3" fmla="*/ 819339 w 4775703"/>
                <a:gd name="connsiteY3" fmla="*/ 49794 h 488915"/>
                <a:gd name="connsiteX4" fmla="*/ 977775 w 4775703"/>
                <a:gd name="connsiteY4" fmla="*/ 117695 h 488915"/>
                <a:gd name="connsiteX5" fmla="*/ 1068309 w 4775703"/>
                <a:gd name="connsiteY5" fmla="*/ 190123 h 488915"/>
                <a:gd name="connsiteX6" fmla="*/ 1140737 w 4775703"/>
                <a:gd name="connsiteY6" fmla="*/ 271604 h 488915"/>
                <a:gd name="connsiteX7" fmla="*/ 1176951 w 4775703"/>
                <a:gd name="connsiteY7" fmla="*/ 334978 h 488915"/>
                <a:gd name="connsiteX8" fmla="*/ 1213165 w 4775703"/>
                <a:gd name="connsiteY8" fmla="*/ 416459 h 488915"/>
                <a:gd name="connsiteX9" fmla="*/ 1317280 w 4775703"/>
                <a:gd name="connsiteY9" fmla="*/ 470780 h 488915"/>
                <a:gd name="connsiteX10" fmla="*/ 1434975 w 4775703"/>
                <a:gd name="connsiteY10" fmla="*/ 479833 h 488915"/>
                <a:gd name="connsiteX11" fmla="*/ 1516456 w 4775703"/>
                <a:gd name="connsiteY11" fmla="*/ 470780 h 488915"/>
                <a:gd name="connsiteX12" fmla="*/ 1620571 w 4775703"/>
                <a:gd name="connsiteY12" fmla="*/ 452673 h 488915"/>
                <a:gd name="connsiteX13" fmla="*/ 1711105 w 4775703"/>
                <a:gd name="connsiteY13" fmla="*/ 443620 h 488915"/>
                <a:gd name="connsiteX14" fmla="*/ 1806167 w 4775703"/>
                <a:gd name="connsiteY14" fmla="*/ 457200 h 488915"/>
                <a:gd name="connsiteX15" fmla="*/ 1941969 w 4775703"/>
                <a:gd name="connsiteY15" fmla="*/ 479833 h 488915"/>
                <a:gd name="connsiteX16" fmla="*/ 2023450 w 4775703"/>
                <a:gd name="connsiteY16" fmla="*/ 488887 h 488915"/>
                <a:gd name="connsiteX17" fmla="*/ 2118511 w 4775703"/>
                <a:gd name="connsiteY17" fmla="*/ 479833 h 488915"/>
                <a:gd name="connsiteX18" fmla="*/ 2213573 w 4775703"/>
                <a:gd name="connsiteY18" fmla="*/ 461726 h 488915"/>
                <a:gd name="connsiteX19" fmla="*/ 2299581 w 4775703"/>
                <a:gd name="connsiteY19" fmla="*/ 452673 h 488915"/>
                <a:gd name="connsiteX20" fmla="*/ 2376535 w 4775703"/>
                <a:gd name="connsiteY20" fmla="*/ 434566 h 488915"/>
                <a:gd name="connsiteX21" fmla="*/ 2453490 w 4775703"/>
                <a:gd name="connsiteY21" fmla="*/ 439093 h 488915"/>
                <a:gd name="connsiteX22" fmla="*/ 2544024 w 4775703"/>
                <a:gd name="connsiteY22" fmla="*/ 443620 h 488915"/>
                <a:gd name="connsiteX23" fmla="*/ 2670773 w 4775703"/>
                <a:gd name="connsiteY23" fmla="*/ 461726 h 488915"/>
                <a:gd name="connsiteX24" fmla="*/ 2802048 w 4775703"/>
                <a:gd name="connsiteY24" fmla="*/ 479833 h 488915"/>
                <a:gd name="connsiteX25" fmla="*/ 2906163 w 4775703"/>
                <a:gd name="connsiteY25" fmla="*/ 461726 h 488915"/>
                <a:gd name="connsiteX26" fmla="*/ 3028385 w 4775703"/>
                <a:gd name="connsiteY26" fmla="*/ 434566 h 488915"/>
                <a:gd name="connsiteX27" fmla="*/ 3109866 w 4775703"/>
                <a:gd name="connsiteY27" fmla="*/ 434566 h 488915"/>
                <a:gd name="connsiteX28" fmla="*/ 3318095 w 4775703"/>
                <a:gd name="connsiteY28" fmla="*/ 466253 h 488915"/>
                <a:gd name="connsiteX29" fmla="*/ 3521798 w 4775703"/>
                <a:gd name="connsiteY29" fmla="*/ 488887 h 488915"/>
                <a:gd name="connsiteX30" fmla="*/ 3598753 w 4775703"/>
                <a:gd name="connsiteY30" fmla="*/ 461726 h 488915"/>
                <a:gd name="connsiteX31" fmla="*/ 3779822 w 4775703"/>
                <a:gd name="connsiteY31" fmla="*/ 434566 h 488915"/>
                <a:gd name="connsiteX32" fmla="*/ 3888464 w 4775703"/>
                <a:gd name="connsiteY32" fmla="*/ 420986 h 488915"/>
                <a:gd name="connsiteX33" fmla="*/ 4042373 w 4775703"/>
                <a:gd name="connsiteY33" fmla="*/ 416459 h 488915"/>
                <a:gd name="connsiteX34" fmla="*/ 4775703 w 4775703"/>
                <a:gd name="connsiteY34" fmla="*/ 420986 h 488915"/>
                <a:gd name="connsiteX0" fmla="*/ 0 w 4775703"/>
                <a:gd name="connsiteY0" fmla="*/ 0 h 488915"/>
                <a:gd name="connsiteX1" fmla="*/ 538682 w 4775703"/>
                <a:gd name="connsiteY1" fmla="*/ 0 h 488915"/>
                <a:gd name="connsiteX2" fmla="*/ 679010 w 4775703"/>
                <a:gd name="connsiteY2" fmla="*/ 18107 h 488915"/>
                <a:gd name="connsiteX3" fmla="*/ 819339 w 4775703"/>
                <a:gd name="connsiteY3" fmla="*/ 49794 h 488915"/>
                <a:gd name="connsiteX4" fmla="*/ 977775 w 4775703"/>
                <a:gd name="connsiteY4" fmla="*/ 117695 h 488915"/>
                <a:gd name="connsiteX5" fmla="*/ 1068309 w 4775703"/>
                <a:gd name="connsiteY5" fmla="*/ 190123 h 488915"/>
                <a:gd name="connsiteX6" fmla="*/ 1140737 w 4775703"/>
                <a:gd name="connsiteY6" fmla="*/ 271604 h 488915"/>
                <a:gd name="connsiteX7" fmla="*/ 1176951 w 4775703"/>
                <a:gd name="connsiteY7" fmla="*/ 334978 h 488915"/>
                <a:gd name="connsiteX8" fmla="*/ 1213165 w 4775703"/>
                <a:gd name="connsiteY8" fmla="*/ 416459 h 488915"/>
                <a:gd name="connsiteX9" fmla="*/ 1317280 w 4775703"/>
                <a:gd name="connsiteY9" fmla="*/ 470780 h 488915"/>
                <a:gd name="connsiteX10" fmla="*/ 1434975 w 4775703"/>
                <a:gd name="connsiteY10" fmla="*/ 479833 h 488915"/>
                <a:gd name="connsiteX11" fmla="*/ 1516456 w 4775703"/>
                <a:gd name="connsiteY11" fmla="*/ 470780 h 488915"/>
                <a:gd name="connsiteX12" fmla="*/ 1620571 w 4775703"/>
                <a:gd name="connsiteY12" fmla="*/ 452673 h 488915"/>
                <a:gd name="connsiteX13" fmla="*/ 1711105 w 4775703"/>
                <a:gd name="connsiteY13" fmla="*/ 443620 h 488915"/>
                <a:gd name="connsiteX14" fmla="*/ 1806167 w 4775703"/>
                <a:gd name="connsiteY14" fmla="*/ 457200 h 488915"/>
                <a:gd name="connsiteX15" fmla="*/ 1941969 w 4775703"/>
                <a:gd name="connsiteY15" fmla="*/ 479833 h 488915"/>
                <a:gd name="connsiteX16" fmla="*/ 2023450 w 4775703"/>
                <a:gd name="connsiteY16" fmla="*/ 488887 h 488915"/>
                <a:gd name="connsiteX17" fmla="*/ 2118511 w 4775703"/>
                <a:gd name="connsiteY17" fmla="*/ 479833 h 488915"/>
                <a:gd name="connsiteX18" fmla="*/ 2213573 w 4775703"/>
                <a:gd name="connsiteY18" fmla="*/ 461726 h 488915"/>
                <a:gd name="connsiteX19" fmla="*/ 2299581 w 4775703"/>
                <a:gd name="connsiteY19" fmla="*/ 452673 h 488915"/>
                <a:gd name="connsiteX20" fmla="*/ 2376535 w 4775703"/>
                <a:gd name="connsiteY20" fmla="*/ 434566 h 488915"/>
                <a:gd name="connsiteX21" fmla="*/ 2453490 w 4775703"/>
                <a:gd name="connsiteY21" fmla="*/ 439093 h 488915"/>
                <a:gd name="connsiteX22" fmla="*/ 2544024 w 4775703"/>
                <a:gd name="connsiteY22" fmla="*/ 443620 h 488915"/>
                <a:gd name="connsiteX23" fmla="*/ 2670773 w 4775703"/>
                <a:gd name="connsiteY23" fmla="*/ 461726 h 488915"/>
                <a:gd name="connsiteX24" fmla="*/ 2802048 w 4775703"/>
                <a:gd name="connsiteY24" fmla="*/ 479833 h 488915"/>
                <a:gd name="connsiteX25" fmla="*/ 2906163 w 4775703"/>
                <a:gd name="connsiteY25" fmla="*/ 461726 h 488915"/>
                <a:gd name="connsiteX26" fmla="*/ 3028385 w 4775703"/>
                <a:gd name="connsiteY26" fmla="*/ 434566 h 488915"/>
                <a:gd name="connsiteX27" fmla="*/ 3109866 w 4775703"/>
                <a:gd name="connsiteY27" fmla="*/ 434566 h 488915"/>
                <a:gd name="connsiteX28" fmla="*/ 3318095 w 4775703"/>
                <a:gd name="connsiteY28" fmla="*/ 466253 h 488915"/>
                <a:gd name="connsiteX29" fmla="*/ 3521798 w 4775703"/>
                <a:gd name="connsiteY29" fmla="*/ 488887 h 488915"/>
                <a:gd name="connsiteX30" fmla="*/ 3598753 w 4775703"/>
                <a:gd name="connsiteY30" fmla="*/ 461726 h 488915"/>
                <a:gd name="connsiteX31" fmla="*/ 3779822 w 4775703"/>
                <a:gd name="connsiteY31" fmla="*/ 434566 h 488915"/>
                <a:gd name="connsiteX32" fmla="*/ 3888464 w 4775703"/>
                <a:gd name="connsiteY32" fmla="*/ 420986 h 488915"/>
                <a:gd name="connsiteX33" fmla="*/ 4042373 w 4775703"/>
                <a:gd name="connsiteY33" fmla="*/ 416459 h 488915"/>
                <a:gd name="connsiteX34" fmla="*/ 4775703 w 4775703"/>
                <a:gd name="connsiteY34" fmla="*/ 420986 h 488915"/>
                <a:gd name="connsiteX0" fmla="*/ 0 w 4775703"/>
                <a:gd name="connsiteY0" fmla="*/ 0 h 488915"/>
                <a:gd name="connsiteX1" fmla="*/ 538682 w 4775703"/>
                <a:gd name="connsiteY1" fmla="*/ 0 h 488915"/>
                <a:gd name="connsiteX2" fmla="*/ 679010 w 4775703"/>
                <a:gd name="connsiteY2" fmla="*/ 18107 h 488915"/>
                <a:gd name="connsiteX3" fmla="*/ 819339 w 4775703"/>
                <a:gd name="connsiteY3" fmla="*/ 49794 h 488915"/>
                <a:gd name="connsiteX4" fmla="*/ 977775 w 4775703"/>
                <a:gd name="connsiteY4" fmla="*/ 117695 h 488915"/>
                <a:gd name="connsiteX5" fmla="*/ 1068309 w 4775703"/>
                <a:gd name="connsiteY5" fmla="*/ 190123 h 488915"/>
                <a:gd name="connsiteX6" fmla="*/ 1140737 w 4775703"/>
                <a:gd name="connsiteY6" fmla="*/ 271604 h 488915"/>
                <a:gd name="connsiteX7" fmla="*/ 1176951 w 4775703"/>
                <a:gd name="connsiteY7" fmla="*/ 334978 h 488915"/>
                <a:gd name="connsiteX8" fmla="*/ 1213165 w 4775703"/>
                <a:gd name="connsiteY8" fmla="*/ 416459 h 488915"/>
                <a:gd name="connsiteX9" fmla="*/ 1317280 w 4775703"/>
                <a:gd name="connsiteY9" fmla="*/ 470780 h 488915"/>
                <a:gd name="connsiteX10" fmla="*/ 1434975 w 4775703"/>
                <a:gd name="connsiteY10" fmla="*/ 479833 h 488915"/>
                <a:gd name="connsiteX11" fmla="*/ 1516456 w 4775703"/>
                <a:gd name="connsiteY11" fmla="*/ 470780 h 488915"/>
                <a:gd name="connsiteX12" fmla="*/ 1620571 w 4775703"/>
                <a:gd name="connsiteY12" fmla="*/ 452673 h 488915"/>
                <a:gd name="connsiteX13" fmla="*/ 1711105 w 4775703"/>
                <a:gd name="connsiteY13" fmla="*/ 443620 h 488915"/>
                <a:gd name="connsiteX14" fmla="*/ 1806167 w 4775703"/>
                <a:gd name="connsiteY14" fmla="*/ 457200 h 488915"/>
                <a:gd name="connsiteX15" fmla="*/ 1941969 w 4775703"/>
                <a:gd name="connsiteY15" fmla="*/ 479833 h 488915"/>
                <a:gd name="connsiteX16" fmla="*/ 2023450 w 4775703"/>
                <a:gd name="connsiteY16" fmla="*/ 488887 h 488915"/>
                <a:gd name="connsiteX17" fmla="*/ 2118511 w 4775703"/>
                <a:gd name="connsiteY17" fmla="*/ 479833 h 488915"/>
                <a:gd name="connsiteX18" fmla="*/ 2213573 w 4775703"/>
                <a:gd name="connsiteY18" fmla="*/ 461726 h 488915"/>
                <a:gd name="connsiteX19" fmla="*/ 2299581 w 4775703"/>
                <a:gd name="connsiteY19" fmla="*/ 452673 h 488915"/>
                <a:gd name="connsiteX20" fmla="*/ 2376535 w 4775703"/>
                <a:gd name="connsiteY20" fmla="*/ 434566 h 488915"/>
                <a:gd name="connsiteX21" fmla="*/ 2453490 w 4775703"/>
                <a:gd name="connsiteY21" fmla="*/ 439093 h 488915"/>
                <a:gd name="connsiteX22" fmla="*/ 2544024 w 4775703"/>
                <a:gd name="connsiteY22" fmla="*/ 443620 h 488915"/>
                <a:gd name="connsiteX23" fmla="*/ 2670773 w 4775703"/>
                <a:gd name="connsiteY23" fmla="*/ 461726 h 488915"/>
                <a:gd name="connsiteX24" fmla="*/ 2802048 w 4775703"/>
                <a:gd name="connsiteY24" fmla="*/ 479833 h 488915"/>
                <a:gd name="connsiteX25" fmla="*/ 2906163 w 4775703"/>
                <a:gd name="connsiteY25" fmla="*/ 461726 h 488915"/>
                <a:gd name="connsiteX26" fmla="*/ 3028385 w 4775703"/>
                <a:gd name="connsiteY26" fmla="*/ 434566 h 488915"/>
                <a:gd name="connsiteX27" fmla="*/ 3109866 w 4775703"/>
                <a:gd name="connsiteY27" fmla="*/ 434566 h 488915"/>
                <a:gd name="connsiteX28" fmla="*/ 3318095 w 4775703"/>
                <a:gd name="connsiteY28" fmla="*/ 466253 h 488915"/>
                <a:gd name="connsiteX29" fmla="*/ 3521798 w 4775703"/>
                <a:gd name="connsiteY29" fmla="*/ 488887 h 488915"/>
                <a:gd name="connsiteX30" fmla="*/ 3598753 w 4775703"/>
                <a:gd name="connsiteY30" fmla="*/ 461726 h 488915"/>
                <a:gd name="connsiteX31" fmla="*/ 3779822 w 4775703"/>
                <a:gd name="connsiteY31" fmla="*/ 434566 h 488915"/>
                <a:gd name="connsiteX32" fmla="*/ 3888464 w 4775703"/>
                <a:gd name="connsiteY32" fmla="*/ 420986 h 488915"/>
                <a:gd name="connsiteX33" fmla="*/ 4042373 w 4775703"/>
                <a:gd name="connsiteY33" fmla="*/ 416459 h 488915"/>
                <a:gd name="connsiteX34" fmla="*/ 4775703 w 4775703"/>
                <a:gd name="connsiteY34" fmla="*/ 420986 h 488915"/>
                <a:gd name="connsiteX0" fmla="*/ 0 w 4775703"/>
                <a:gd name="connsiteY0" fmla="*/ 0 h 488915"/>
                <a:gd name="connsiteX1" fmla="*/ 538682 w 4775703"/>
                <a:gd name="connsiteY1" fmla="*/ 0 h 488915"/>
                <a:gd name="connsiteX2" fmla="*/ 679010 w 4775703"/>
                <a:gd name="connsiteY2" fmla="*/ 18107 h 488915"/>
                <a:gd name="connsiteX3" fmla="*/ 819339 w 4775703"/>
                <a:gd name="connsiteY3" fmla="*/ 49794 h 488915"/>
                <a:gd name="connsiteX4" fmla="*/ 977775 w 4775703"/>
                <a:gd name="connsiteY4" fmla="*/ 117695 h 488915"/>
                <a:gd name="connsiteX5" fmla="*/ 1068309 w 4775703"/>
                <a:gd name="connsiteY5" fmla="*/ 190123 h 488915"/>
                <a:gd name="connsiteX6" fmla="*/ 1140737 w 4775703"/>
                <a:gd name="connsiteY6" fmla="*/ 271604 h 488915"/>
                <a:gd name="connsiteX7" fmla="*/ 1176951 w 4775703"/>
                <a:gd name="connsiteY7" fmla="*/ 334978 h 488915"/>
                <a:gd name="connsiteX8" fmla="*/ 1213165 w 4775703"/>
                <a:gd name="connsiteY8" fmla="*/ 416459 h 488915"/>
                <a:gd name="connsiteX9" fmla="*/ 1294646 w 4775703"/>
                <a:gd name="connsiteY9" fmla="*/ 461727 h 488915"/>
                <a:gd name="connsiteX10" fmla="*/ 1434975 w 4775703"/>
                <a:gd name="connsiteY10" fmla="*/ 479833 h 488915"/>
                <a:gd name="connsiteX11" fmla="*/ 1516456 w 4775703"/>
                <a:gd name="connsiteY11" fmla="*/ 470780 h 488915"/>
                <a:gd name="connsiteX12" fmla="*/ 1620571 w 4775703"/>
                <a:gd name="connsiteY12" fmla="*/ 452673 h 488915"/>
                <a:gd name="connsiteX13" fmla="*/ 1711105 w 4775703"/>
                <a:gd name="connsiteY13" fmla="*/ 443620 h 488915"/>
                <a:gd name="connsiteX14" fmla="*/ 1806167 w 4775703"/>
                <a:gd name="connsiteY14" fmla="*/ 457200 h 488915"/>
                <a:gd name="connsiteX15" fmla="*/ 1941969 w 4775703"/>
                <a:gd name="connsiteY15" fmla="*/ 479833 h 488915"/>
                <a:gd name="connsiteX16" fmla="*/ 2023450 w 4775703"/>
                <a:gd name="connsiteY16" fmla="*/ 488887 h 488915"/>
                <a:gd name="connsiteX17" fmla="*/ 2118511 w 4775703"/>
                <a:gd name="connsiteY17" fmla="*/ 479833 h 488915"/>
                <a:gd name="connsiteX18" fmla="*/ 2213573 w 4775703"/>
                <a:gd name="connsiteY18" fmla="*/ 461726 h 488915"/>
                <a:gd name="connsiteX19" fmla="*/ 2299581 w 4775703"/>
                <a:gd name="connsiteY19" fmla="*/ 452673 h 488915"/>
                <a:gd name="connsiteX20" fmla="*/ 2376535 w 4775703"/>
                <a:gd name="connsiteY20" fmla="*/ 434566 h 488915"/>
                <a:gd name="connsiteX21" fmla="*/ 2453490 w 4775703"/>
                <a:gd name="connsiteY21" fmla="*/ 439093 h 488915"/>
                <a:gd name="connsiteX22" fmla="*/ 2544024 w 4775703"/>
                <a:gd name="connsiteY22" fmla="*/ 443620 h 488915"/>
                <a:gd name="connsiteX23" fmla="*/ 2670773 w 4775703"/>
                <a:gd name="connsiteY23" fmla="*/ 461726 h 488915"/>
                <a:gd name="connsiteX24" fmla="*/ 2802048 w 4775703"/>
                <a:gd name="connsiteY24" fmla="*/ 479833 h 488915"/>
                <a:gd name="connsiteX25" fmla="*/ 2906163 w 4775703"/>
                <a:gd name="connsiteY25" fmla="*/ 461726 h 488915"/>
                <a:gd name="connsiteX26" fmla="*/ 3028385 w 4775703"/>
                <a:gd name="connsiteY26" fmla="*/ 434566 h 488915"/>
                <a:gd name="connsiteX27" fmla="*/ 3109866 w 4775703"/>
                <a:gd name="connsiteY27" fmla="*/ 434566 h 488915"/>
                <a:gd name="connsiteX28" fmla="*/ 3318095 w 4775703"/>
                <a:gd name="connsiteY28" fmla="*/ 466253 h 488915"/>
                <a:gd name="connsiteX29" fmla="*/ 3521798 w 4775703"/>
                <a:gd name="connsiteY29" fmla="*/ 488887 h 488915"/>
                <a:gd name="connsiteX30" fmla="*/ 3598753 w 4775703"/>
                <a:gd name="connsiteY30" fmla="*/ 461726 h 488915"/>
                <a:gd name="connsiteX31" fmla="*/ 3779822 w 4775703"/>
                <a:gd name="connsiteY31" fmla="*/ 434566 h 488915"/>
                <a:gd name="connsiteX32" fmla="*/ 3888464 w 4775703"/>
                <a:gd name="connsiteY32" fmla="*/ 420986 h 488915"/>
                <a:gd name="connsiteX33" fmla="*/ 4042373 w 4775703"/>
                <a:gd name="connsiteY33" fmla="*/ 416459 h 488915"/>
                <a:gd name="connsiteX34" fmla="*/ 4775703 w 4775703"/>
                <a:gd name="connsiteY34" fmla="*/ 420986 h 488915"/>
                <a:gd name="connsiteX0" fmla="*/ 0 w 4775703"/>
                <a:gd name="connsiteY0" fmla="*/ 0 h 488915"/>
                <a:gd name="connsiteX1" fmla="*/ 538682 w 4775703"/>
                <a:gd name="connsiteY1" fmla="*/ 0 h 488915"/>
                <a:gd name="connsiteX2" fmla="*/ 679010 w 4775703"/>
                <a:gd name="connsiteY2" fmla="*/ 18107 h 488915"/>
                <a:gd name="connsiteX3" fmla="*/ 819339 w 4775703"/>
                <a:gd name="connsiteY3" fmla="*/ 49794 h 488915"/>
                <a:gd name="connsiteX4" fmla="*/ 977775 w 4775703"/>
                <a:gd name="connsiteY4" fmla="*/ 117695 h 488915"/>
                <a:gd name="connsiteX5" fmla="*/ 1068309 w 4775703"/>
                <a:gd name="connsiteY5" fmla="*/ 190123 h 488915"/>
                <a:gd name="connsiteX6" fmla="*/ 1140737 w 4775703"/>
                <a:gd name="connsiteY6" fmla="*/ 271604 h 488915"/>
                <a:gd name="connsiteX7" fmla="*/ 1176951 w 4775703"/>
                <a:gd name="connsiteY7" fmla="*/ 334978 h 488915"/>
                <a:gd name="connsiteX8" fmla="*/ 1213165 w 4775703"/>
                <a:gd name="connsiteY8" fmla="*/ 416459 h 488915"/>
                <a:gd name="connsiteX9" fmla="*/ 1294646 w 4775703"/>
                <a:gd name="connsiteY9" fmla="*/ 461727 h 488915"/>
                <a:gd name="connsiteX10" fmla="*/ 1434975 w 4775703"/>
                <a:gd name="connsiteY10" fmla="*/ 479833 h 488915"/>
                <a:gd name="connsiteX11" fmla="*/ 1516456 w 4775703"/>
                <a:gd name="connsiteY11" fmla="*/ 470780 h 488915"/>
                <a:gd name="connsiteX12" fmla="*/ 1620571 w 4775703"/>
                <a:gd name="connsiteY12" fmla="*/ 452673 h 488915"/>
                <a:gd name="connsiteX13" fmla="*/ 1711105 w 4775703"/>
                <a:gd name="connsiteY13" fmla="*/ 443620 h 488915"/>
                <a:gd name="connsiteX14" fmla="*/ 1806167 w 4775703"/>
                <a:gd name="connsiteY14" fmla="*/ 457200 h 488915"/>
                <a:gd name="connsiteX15" fmla="*/ 1941969 w 4775703"/>
                <a:gd name="connsiteY15" fmla="*/ 479833 h 488915"/>
                <a:gd name="connsiteX16" fmla="*/ 2023450 w 4775703"/>
                <a:gd name="connsiteY16" fmla="*/ 488887 h 488915"/>
                <a:gd name="connsiteX17" fmla="*/ 2118511 w 4775703"/>
                <a:gd name="connsiteY17" fmla="*/ 479833 h 488915"/>
                <a:gd name="connsiteX18" fmla="*/ 2213573 w 4775703"/>
                <a:gd name="connsiteY18" fmla="*/ 461726 h 488915"/>
                <a:gd name="connsiteX19" fmla="*/ 2304108 w 4775703"/>
                <a:gd name="connsiteY19" fmla="*/ 448147 h 488915"/>
                <a:gd name="connsiteX20" fmla="*/ 2376535 w 4775703"/>
                <a:gd name="connsiteY20" fmla="*/ 434566 h 488915"/>
                <a:gd name="connsiteX21" fmla="*/ 2453490 w 4775703"/>
                <a:gd name="connsiteY21" fmla="*/ 439093 h 488915"/>
                <a:gd name="connsiteX22" fmla="*/ 2544024 w 4775703"/>
                <a:gd name="connsiteY22" fmla="*/ 443620 h 488915"/>
                <a:gd name="connsiteX23" fmla="*/ 2670773 w 4775703"/>
                <a:gd name="connsiteY23" fmla="*/ 461726 h 488915"/>
                <a:gd name="connsiteX24" fmla="*/ 2802048 w 4775703"/>
                <a:gd name="connsiteY24" fmla="*/ 479833 h 488915"/>
                <a:gd name="connsiteX25" fmla="*/ 2906163 w 4775703"/>
                <a:gd name="connsiteY25" fmla="*/ 461726 h 488915"/>
                <a:gd name="connsiteX26" fmla="*/ 3028385 w 4775703"/>
                <a:gd name="connsiteY26" fmla="*/ 434566 h 488915"/>
                <a:gd name="connsiteX27" fmla="*/ 3109866 w 4775703"/>
                <a:gd name="connsiteY27" fmla="*/ 434566 h 488915"/>
                <a:gd name="connsiteX28" fmla="*/ 3318095 w 4775703"/>
                <a:gd name="connsiteY28" fmla="*/ 466253 h 488915"/>
                <a:gd name="connsiteX29" fmla="*/ 3521798 w 4775703"/>
                <a:gd name="connsiteY29" fmla="*/ 488887 h 488915"/>
                <a:gd name="connsiteX30" fmla="*/ 3598753 w 4775703"/>
                <a:gd name="connsiteY30" fmla="*/ 461726 h 488915"/>
                <a:gd name="connsiteX31" fmla="*/ 3779822 w 4775703"/>
                <a:gd name="connsiteY31" fmla="*/ 434566 h 488915"/>
                <a:gd name="connsiteX32" fmla="*/ 3888464 w 4775703"/>
                <a:gd name="connsiteY32" fmla="*/ 420986 h 488915"/>
                <a:gd name="connsiteX33" fmla="*/ 4042373 w 4775703"/>
                <a:gd name="connsiteY33" fmla="*/ 416459 h 488915"/>
                <a:gd name="connsiteX34" fmla="*/ 4775703 w 4775703"/>
                <a:gd name="connsiteY34" fmla="*/ 420986 h 48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5703" h="488915">
                  <a:moveTo>
                    <a:pt x="0" y="0"/>
                  </a:moveTo>
                  <a:lnTo>
                    <a:pt x="538682" y="0"/>
                  </a:lnTo>
                  <a:cubicBezTo>
                    <a:pt x="651850" y="3018"/>
                    <a:pt x="632234" y="9808"/>
                    <a:pt x="679010" y="18107"/>
                  </a:cubicBezTo>
                  <a:cubicBezTo>
                    <a:pt x="725786" y="26406"/>
                    <a:pt x="769545" y="33196"/>
                    <a:pt x="819339" y="49794"/>
                  </a:cubicBezTo>
                  <a:cubicBezTo>
                    <a:pt x="869133" y="66392"/>
                    <a:pt x="936280" y="94307"/>
                    <a:pt x="977775" y="117695"/>
                  </a:cubicBezTo>
                  <a:cubicBezTo>
                    <a:pt x="1019270" y="141083"/>
                    <a:pt x="1041149" y="164472"/>
                    <a:pt x="1068309" y="190123"/>
                  </a:cubicBezTo>
                  <a:cubicBezTo>
                    <a:pt x="1095469" y="215774"/>
                    <a:pt x="1122630" y="247462"/>
                    <a:pt x="1140737" y="271604"/>
                  </a:cubicBezTo>
                  <a:cubicBezTo>
                    <a:pt x="1158844" y="295747"/>
                    <a:pt x="1164880" y="310836"/>
                    <a:pt x="1176951" y="334978"/>
                  </a:cubicBezTo>
                  <a:cubicBezTo>
                    <a:pt x="1189022" y="359120"/>
                    <a:pt x="1189777" y="393825"/>
                    <a:pt x="1213165" y="416459"/>
                  </a:cubicBezTo>
                  <a:cubicBezTo>
                    <a:pt x="1236553" y="439093"/>
                    <a:pt x="1257678" y="451165"/>
                    <a:pt x="1294646" y="461727"/>
                  </a:cubicBezTo>
                  <a:cubicBezTo>
                    <a:pt x="1331614" y="472289"/>
                    <a:pt x="1401779" y="479833"/>
                    <a:pt x="1434975" y="479833"/>
                  </a:cubicBezTo>
                  <a:cubicBezTo>
                    <a:pt x="1468171" y="479833"/>
                    <a:pt x="1485523" y="475307"/>
                    <a:pt x="1516456" y="470780"/>
                  </a:cubicBezTo>
                  <a:cubicBezTo>
                    <a:pt x="1547389" y="466253"/>
                    <a:pt x="1588130" y="457200"/>
                    <a:pt x="1620571" y="452673"/>
                  </a:cubicBezTo>
                  <a:cubicBezTo>
                    <a:pt x="1653012" y="448146"/>
                    <a:pt x="1680172" y="442866"/>
                    <a:pt x="1711105" y="443620"/>
                  </a:cubicBezTo>
                  <a:cubicBezTo>
                    <a:pt x="1742038" y="444374"/>
                    <a:pt x="1767690" y="451165"/>
                    <a:pt x="1806167" y="457200"/>
                  </a:cubicBezTo>
                  <a:lnTo>
                    <a:pt x="1941969" y="479833"/>
                  </a:lnTo>
                  <a:cubicBezTo>
                    <a:pt x="1978183" y="485114"/>
                    <a:pt x="1994026" y="488887"/>
                    <a:pt x="2023450" y="488887"/>
                  </a:cubicBezTo>
                  <a:cubicBezTo>
                    <a:pt x="2052874" y="488887"/>
                    <a:pt x="2086824" y="484360"/>
                    <a:pt x="2118511" y="479833"/>
                  </a:cubicBezTo>
                  <a:cubicBezTo>
                    <a:pt x="2150198" y="475306"/>
                    <a:pt x="2183395" y="466253"/>
                    <a:pt x="2213573" y="461726"/>
                  </a:cubicBezTo>
                  <a:lnTo>
                    <a:pt x="2304108" y="448147"/>
                  </a:lnTo>
                  <a:cubicBezTo>
                    <a:pt x="2331268" y="443620"/>
                    <a:pt x="2350884" y="436829"/>
                    <a:pt x="2376535" y="434566"/>
                  </a:cubicBezTo>
                  <a:cubicBezTo>
                    <a:pt x="2402186" y="432303"/>
                    <a:pt x="2425575" y="437584"/>
                    <a:pt x="2453490" y="439093"/>
                  </a:cubicBezTo>
                  <a:cubicBezTo>
                    <a:pt x="2481405" y="440602"/>
                    <a:pt x="2507810" y="439848"/>
                    <a:pt x="2544024" y="443620"/>
                  </a:cubicBezTo>
                  <a:cubicBezTo>
                    <a:pt x="2580238" y="447392"/>
                    <a:pt x="2627769" y="455691"/>
                    <a:pt x="2670773" y="461726"/>
                  </a:cubicBezTo>
                  <a:cubicBezTo>
                    <a:pt x="2713777" y="467761"/>
                    <a:pt x="2762816" y="479833"/>
                    <a:pt x="2802048" y="479833"/>
                  </a:cubicBezTo>
                  <a:cubicBezTo>
                    <a:pt x="2841280" y="479833"/>
                    <a:pt x="2868440" y="469271"/>
                    <a:pt x="2906163" y="461726"/>
                  </a:cubicBezTo>
                  <a:cubicBezTo>
                    <a:pt x="2943886" y="454182"/>
                    <a:pt x="2994435" y="439093"/>
                    <a:pt x="3028385" y="434566"/>
                  </a:cubicBezTo>
                  <a:cubicBezTo>
                    <a:pt x="3062336" y="430039"/>
                    <a:pt x="3061581" y="429285"/>
                    <a:pt x="3109866" y="434566"/>
                  </a:cubicBezTo>
                  <a:cubicBezTo>
                    <a:pt x="3158151" y="439847"/>
                    <a:pt x="3249440" y="457199"/>
                    <a:pt x="3318095" y="466253"/>
                  </a:cubicBezTo>
                  <a:cubicBezTo>
                    <a:pt x="3386750" y="475307"/>
                    <a:pt x="3475022" y="489642"/>
                    <a:pt x="3521798" y="488887"/>
                  </a:cubicBezTo>
                  <a:cubicBezTo>
                    <a:pt x="3568574" y="488133"/>
                    <a:pt x="3555749" y="470780"/>
                    <a:pt x="3598753" y="461726"/>
                  </a:cubicBezTo>
                  <a:cubicBezTo>
                    <a:pt x="3641757" y="452673"/>
                    <a:pt x="3731537" y="441356"/>
                    <a:pt x="3779822" y="434566"/>
                  </a:cubicBezTo>
                  <a:cubicBezTo>
                    <a:pt x="3828107" y="427776"/>
                    <a:pt x="3844706" y="424004"/>
                    <a:pt x="3888464" y="420986"/>
                  </a:cubicBezTo>
                  <a:cubicBezTo>
                    <a:pt x="3932222" y="417968"/>
                    <a:pt x="3894500" y="416459"/>
                    <a:pt x="4042373" y="416459"/>
                  </a:cubicBezTo>
                  <a:lnTo>
                    <a:pt x="4775703" y="420986"/>
                  </a:ln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2" name="Freeform 31"/>
            <p:cNvSpPr/>
            <p:nvPr/>
          </p:nvSpPr>
          <p:spPr>
            <a:xfrm>
              <a:off x="2190939" y="4744016"/>
              <a:ext cx="4522206" cy="208230"/>
            </a:xfrm>
            <a:custGeom>
              <a:avLst/>
              <a:gdLst>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2206" h="208230">
                  <a:moveTo>
                    <a:pt x="0" y="0"/>
                  </a:moveTo>
                  <a:lnTo>
                    <a:pt x="1896701" y="0"/>
                  </a:lnTo>
                  <a:lnTo>
                    <a:pt x="1982709" y="4527"/>
                  </a:lnTo>
                  <a:cubicBezTo>
                    <a:pt x="2018168" y="10563"/>
                    <a:pt x="2071734" y="25652"/>
                    <a:pt x="2109457" y="36214"/>
                  </a:cubicBezTo>
                  <a:cubicBezTo>
                    <a:pt x="2147180" y="46776"/>
                    <a:pt x="2174340" y="53566"/>
                    <a:pt x="2209045" y="67901"/>
                  </a:cubicBezTo>
                  <a:cubicBezTo>
                    <a:pt x="2243750" y="82236"/>
                    <a:pt x="2279964" y="107133"/>
                    <a:pt x="2317687" y="122222"/>
                  </a:cubicBezTo>
                  <a:cubicBezTo>
                    <a:pt x="2355410" y="137311"/>
                    <a:pt x="2402186" y="151645"/>
                    <a:pt x="2435382" y="158435"/>
                  </a:cubicBezTo>
                  <a:cubicBezTo>
                    <a:pt x="2468578" y="165225"/>
                    <a:pt x="2481404" y="162208"/>
                    <a:pt x="2516863" y="162962"/>
                  </a:cubicBezTo>
                  <a:cubicBezTo>
                    <a:pt x="2552322" y="163717"/>
                    <a:pt x="2615697" y="162962"/>
                    <a:pt x="2648138" y="162962"/>
                  </a:cubicBezTo>
                  <a:cubicBezTo>
                    <a:pt x="2680579" y="162962"/>
                    <a:pt x="2680579" y="157681"/>
                    <a:pt x="2711512" y="162962"/>
                  </a:cubicBezTo>
                  <a:cubicBezTo>
                    <a:pt x="2742445" y="168243"/>
                    <a:pt x="2800538" y="187859"/>
                    <a:pt x="2833734" y="194649"/>
                  </a:cubicBezTo>
                  <a:cubicBezTo>
                    <a:pt x="2866930" y="201439"/>
                    <a:pt x="2883528" y="205966"/>
                    <a:pt x="2910689" y="203703"/>
                  </a:cubicBezTo>
                  <a:cubicBezTo>
                    <a:pt x="2937850" y="201440"/>
                    <a:pt x="2961992" y="187105"/>
                    <a:pt x="2996697" y="181069"/>
                  </a:cubicBezTo>
                  <a:cubicBezTo>
                    <a:pt x="3031402" y="175033"/>
                    <a:pt x="3078178" y="164471"/>
                    <a:pt x="3118918" y="167489"/>
                  </a:cubicBezTo>
                  <a:cubicBezTo>
                    <a:pt x="3159659" y="170507"/>
                    <a:pt x="3205681" y="192386"/>
                    <a:pt x="3241140" y="199176"/>
                  </a:cubicBezTo>
                  <a:cubicBezTo>
                    <a:pt x="3276599" y="205966"/>
                    <a:pt x="3300742" y="208984"/>
                    <a:pt x="3331675" y="208230"/>
                  </a:cubicBezTo>
                  <a:cubicBezTo>
                    <a:pt x="3362608" y="207476"/>
                    <a:pt x="3398067" y="199930"/>
                    <a:pt x="3426736" y="194649"/>
                  </a:cubicBezTo>
                  <a:cubicBezTo>
                    <a:pt x="3455405" y="189368"/>
                    <a:pt x="3481057" y="180314"/>
                    <a:pt x="3503691" y="176542"/>
                  </a:cubicBezTo>
                  <a:cubicBezTo>
                    <a:pt x="3526325" y="172770"/>
                    <a:pt x="3539150" y="171262"/>
                    <a:pt x="3562538" y="172016"/>
                  </a:cubicBezTo>
                  <a:cubicBezTo>
                    <a:pt x="3585926" y="172770"/>
                    <a:pt x="3613841" y="180315"/>
                    <a:pt x="3644019" y="181069"/>
                  </a:cubicBezTo>
                  <a:cubicBezTo>
                    <a:pt x="3674197" y="181823"/>
                    <a:pt x="3705131" y="178805"/>
                    <a:pt x="3743608" y="176542"/>
                  </a:cubicBezTo>
                  <a:cubicBezTo>
                    <a:pt x="3782085" y="174279"/>
                    <a:pt x="3830370" y="169752"/>
                    <a:pt x="3874883" y="167489"/>
                  </a:cubicBezTo>
                  <a:cubicBezTo>
                    <a:pt x="3919396" y="165226"/>
                    <a:pt x="3902798" y="163717"/>
                    <a:pt x="4010685" y="162962"/>
                  </a:cubicBezTo>
                  <a:lnTo>
                    <a:pt x="4522206" y="162962"/>
                  </a:lnTo>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3" name="Freeform 32"/>
            <p:cNvSpPr/>
            <p:nvPr/>
          </p:nvSpPr>
          <p:spPr>
            <a:xfrm>
              <a:off x="2184894" y="4737971"/>
              <a:ext cx="4522206" cy="208230"/>
            </a:xfrm>
            <a:custGeom>
              <a:avLst/>
              <a:gdLst>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 name="connsiteX0" fmla="*/ 0 w 4522206"/>
                <a:gd name="connsiteY0" fmla="*/ 0 h 208230"/>
                <a:gd name="connsiteX1" fmla="*/ 1896701 w 4522206"/>
                <a:gd name="connsiteY1" fmla="*/ 0 h 208230"/>
                <a:gd name="connsiteX2" fmla="*/ 1982709 w 4522206"/>
                <a:gd name="connsiteY2" fmla="*/ 4527 h 208230"/>
                <a:gd name="connsiteX3" fmla="*/ 2109457 w 4522206"/>
                <a:gd name="connsiteY3" fmla="*/ 36214 h 208230"/>
                <a:gd name="connsiteX4" fmla="*/ 2209045 w 4522206"/>
                <a:gd name="connsiteY4" fmla="*/ 67901 h 208230"/>
                <a:gd name="connsiteX5" fmla="*/ 2317687 w 4522206"/>
                <a:gd name="connsiteY5" fmla="*/ 122222 h 208230"/>
                <a:gd name="connsiteX6" fmla="*/ 2435382 w 4522206"/>
                <a:gd name="connsiteY6" fmla="*/ 158435 h 208230"/>
                <a:gd name="connsiteX7" fmla="*/ 2516863 w 4522206"/>
                <a:gd name="connsiteY7" fmla="*/ 162962 h 208230"/>
                <a:gd name="connsiteX8" fmla="*/ 2648138 w 4522206"/>
                <a:gd name="connsiteY8" fmla="*/ 162962 h 208230"/>
                <a:gd name="connsiteX9" fmla="*/ 2711512 w 4522206"/>
                <a:gd name="connsiteY9" fmla="*/ 162962 h 208230"/>
                <a:gd name="connsiteX10" fmla="*/ 2833734 w 4522206"/>
                <a:gd name="connsiteY10" fmla="*/ 194649 h 208230"/>
                <a:gd name="connsiteX11" fmla="*/ 2910689 w 4522206"/>
                <a:gd name="connsiteY11" fmla="*/ 203703 h 208230"/>
                <a:gd name="connsiteX12" fmla="*/ 2996697 w 4522206"/>
                <a:gd name="connsiteY12" fmla="*/ 181069 h 208230"/>
                <a:gd name="connsiteX13" fmla="*/ 3118918 w 4522206"/>
                <a:gd name="connsiteY13" fmla="*/ 167489 h 208230"/>
                <a:gd name="connsiteX14" fmla="*/ 3241140 w 4522206"/>
                <a:gd name="connsiteY14" fmla="*/ 199176 h 208230"/>
                <a:gd name="connsiteX15" fmla="*/ 3331675 w 4522206"/>
                <a:gd name="connsiteY15" fmla="*/ 208230 h 208230"/>
                <a:gd name="connsiteX16" fmla="*/ 3426736 w 4522206"/>
                <a:gd name="connsiteY16" fmla="*/ 194649 h 208230"/>
                <a:gd name="connsiteX17" fmla="*/ 3503691 w 4522206"/>
                <a:gd name="connsiteY17" fmla="*/ 176542 h 208230"/>
                <a:gd name="connsiteX18" fmla="*/ 3562538 w 4522206"/>
                <a:gd name="connsiteY18" fmla="*/ 172016 h 208230"/>
                <a:gd name="connsiteX19" fmla="*/ 3644019 w 4522206"/>
                <a:gd name="connsiteY19" fmla="*/ 181069 h 208230"/>
                <a:gd name="connsiteX20" fmla="*/ 3743608 w 4522206"/>
                <a:gd name="connsiteY20" fmla="*/ 176542 h 208230"/>
                <a:gd name="connsiteX21" fmla="*/ 3874883 w 4522206"/>
                <a:gd name="connsiteY21" fmla="*/ 167489 h 208230"/>
                <a:gd name="connsiteX22" fmla="*/ 4010685 w 4522206"/>
                <a:gd name="connsiteY22" fmla="*/ 162962 h 208230"/>
                <a:gd name="connsiteX23" fmla="*/ 4522206 w 4522206"/>
                <a:gd name="connsiteY23" fmla="*/ 162962 h 20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2206" h="208230">
                  <a:moveTo>
                    <a:pt x="0" y="0"/>
                  </a:moveTo>
                  <a:lnTo>
                    <a:pt x="1896701" y="0"/>
                  </a:lnTo>
                  <a:lnTo>
                    <a:pt x="1982709" y="4527"/>
                  </a:lnTo>
                  <a:cubicBezTo>
                    <a:pt x="2018168" y="10563"/>
                    <a:pt x="2071734" y="25652"/>
                    <a:pt x="2109457" y="36214"/>
                  </a:cubicBezTo>
                  <a:cubicBezTo>
                    <a:pt x="2147180" y="46776"/>
                    <a:pt x="2174340" y="53566"/>
                    <a:pt x="2209045" y="67901"/>
                  </a:cubicBezTo>
                  <a:cubicBezTo>
                    <a:pt x="2243750" y="82236"/>
                    <a:pt x="2279964" y="107133"/>
                    <a:pt x="2317687" y="122222"/>
                  </a:cubicBezTo>
                  <a:cubicBezTo>
                    <a:pt x="2355410" y="137311"/>
                    <a:pt x="2402186" y="151645"/>
                    <a:pt x="2435382" y="158435"/>
                  </a:cubicBezTo>
                  <a:cubicBezTo>
                    <a:pt x="2468578" y="165225"/>
                    <a:pt x="2481404" y="162208"/>
                    <a:pt x="2516863" y="162962"/>
                  </a:cubicBezTo>
                  <a:cubicBezTo>
                    <a:pt x="2552322" y="163717"/>
                    <a:pt x="2615697" y="162962"/>
                    <a:pt x="2648138" y="162962"/>
                  </a:cubicBezTo>
                  <a:cubicBezTo>
                    <a:pt x="2680579" y="162962"/>
                    <a:pt x="2680579" y="157681"/>
                    <a:pt x="2711512" y="162962"/>
                  </a:cubicBezTo>
                  <a:cubicBezTo>
                    <a:pt x="2742445" y="168243"/>
                    <a:pt x="2800538" y="187859"/>
                    <a:pt x="2833734" y="194649"/>
                  </a:cubicBezTo>
                  <a:cubicBezTo>
                    <a:pt x="2866930" y="201439"/>
                    <a:pt x="2883528" y="205966"/>
                    <a:pt x="2910689" y="203703"/>
                  </a:cubicBezTo>
                  <a:cubicBezTo>
                    <a:pt x="2937850" y="201440"/>
                    <a:pt x="2961992" y="187105"/>
                    <a:pt x="2996697" y="181069"/>
                  </a:cubicBezTo>
                  <a:cubicBezTo>
                    <a:pt x="3031402" y="175033"/>
                    <a:pt x="3078178" y="164471"/>
                    <a:pt x="3118918" y="167489"/>
                  </a:cubicBezTo>
                  <a:cubicBezTo>
                    <a:pt x="3159659" y="170507"/>
                    <a:pt x="3205681" y="192386"/>
                    <a:pt x="3241140" y="199176"/>
                  </a:cubicBezTo>
                  <a:cubicBezTo>
                    <a:pt x="3276599" y="205966"/>
                    <a:pt x="3300742" y="208984"/>
                    <a:pt x="3331675" y="208230"/>
                  </a:cubicBezTo>
                  <a:cubicBezTo>
                    <a:pt x="3362608" y="207476"/>
                    <a:pt x="3398067" y="199930"/>
                    <a:pt x="3426736" y="194649"/>
                  </a:cubicBezTo>
                  <a:cubicBezTo>
                    <a:pt x="3455405" y="189368"/>
                    <a:pt x="3481057" y="180314"/>
                    <a:pt x="3503691" y="176542"/>
                  </a:cubicBezTo>
                  <a:cubicBezTo>
                    <a:pt x="3526325" y="172770"/>
                    <a:pt x="3539150" y="171262"/>
                    <a:pt x="3562538" y="172016"/>
                  </a:cubicBezTo>
                  <a:cubicBezTo>
                    <a:pt x="3585926" y="172770"/>
                    <a:pt x="3613841" y="180315"/>
                    <a:pt x="3644019" y="181069"/>
                  </a:cubicBezTo>
                  <a:cubicBezTo>
                    <a:pt x="3674197" y="181823"/>
                    <a:pt x="3705131" y="178805"/>
                    <a:pt x="3743608" y="176542"/>
                  </a:cubicBezTo>
                  <a:cubicBezTo>
                    <a:pt x="3782085" y="174279"/>
                    <a:pt x="3830370" y="169752"/>
                    <a:pt x="3874883" y="167489"/>
                  </a:cubicBezTo>
                  <a:cubicBezTo>
                    <a:pt x="3919396" y="165226"/>
                    <a:pt x="3902798" y="163717"/>
                    <a:pt x="4010685" y="162962"/>
                  </a:cubicBezTo>
                  <a:lnTo>
                    <a:pt x="4522206" y="162962"/>
                  </a:lnTo>
                </a:path>
              </a:pathLst>
            </a:cu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9520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5140" y="169472"/>
            <a:ext cx="5796000" cy="338554"/>
          </a:xfrm>
          <a:prstGeom prst="rect">
            <a:avLst/>
          </a:prstGeom>
          <a:solidFill>
            <a:srgbClr val="FFFFCC"/>
          </a:solidFill>
        </p:spPr>
        <p:txBody>
          <a:bodyPr wrap="square">
            <a:spAutoFit/>
          </a:bodyPr>
          <a:lstStyle/>
          <a:p>
            <a:pPr algn="just"/>
            <a:r>
              <a:rPr lang="pt-PT" i="1" u="sng" dirty="0" smtClean="0"/>
              <a:t>Descarregador em canal de encosta </a:t>
            </a:r>
            <a:r>
              <a:rPr lang="pt-PT" dirty="0" smtClean="0"/>
              <a:t>(</a:t>
            </a:r>
            <a:r>
              <a:rPr lang="pt-PT" dirty="0" err="1" smtClean="0"/>
              <a:t>Huffman</a:t>
            </a:r>
            <a:r>
              <a:rPr lang="pt-PT" dirty="0" smtClean="0"/>
              <a:t> </a:t>
            </a:r>
            <a:r>
              <a:rPr lang="pt-PT" i="1" dirty="0" err="1" smtClean="0"/>
              <a:t>et</a:t>
            </a:r>
            <a:r>
              <a:rPr lang="pt-PT" i="1" dirty="0" smtClean="0"/>
              <a:t> al</a:t>
            </a:r>
            <a:r>
              <a:rPr lang="pt-PT" dirty="0" smtClean="0"/>
              <a:t>., 20111)</a:t>
            </a:r>
          </a:p>
        </p:txBody>
      </p:sp>
      <p:sp>
        <p:nvSpPr>
          <p:cNvPr id="7" name="Rectangle 6"/>
          <p:cNvSpPr/>
          <p:nvPr/>
        </p:nvSpPr>
        <p:spPr>
          <a:xfrm>
            <a:off x="163721" y="555880"/>
            <a:ext cx="4752000" cy="1368000"/>
          </a:xfrm>
          <a:prstGeom prst="rect">
            <a:avLst/>
          </a:prstGeom>
          <a:solidFill>
            <a:srgbClr val="FFFFCC"/>
          </a:solidFill>
        </p:spPr>
        <p:txBody>
          <a:bodyPr wrap="square">
            <a:spAutoFit/>
          </a:bodyPr>
          <a:lstStyle/>
          <a:p>
            <a:pPr algn="just"/>
            <a:r>
              <a:rPr lang="pt-PT" dirty="0" smtClean="0"/>
              <a:t>Este tipo de descarregadores têm por objectivo transportar o escoamento em zonas com elevado declive, ao longo de um canal revestido a betão e não através de uma queda, podendo </a:t>
            </a:r>
            <a:r>
              <a:rPr lang="pt-PT" dirty="0"/>
              <a:t>ser utilizados no controlo de variações de altura até 6 m</a:t>
            </a:r>
            <a:r>
              <a:rPr lang="pt-PT" dirty="0" smtClean="0"/>
              <a:t>.</a:t>
            </a:r>
          </a:p>
        </p:txBody>
      </p:sp>
      <p:sp>
        <p:nvSpPr>
          <p:cNvPr id="12" name="Rectangle 11"/>
          <p:cNvSpPr/>
          <p:nvPr/>
        </p:nvSpPr>
        <p:spPr>
          <a:xfrm>
            <a:off x="151744" y="1970296"/>
            <a:ext cx="4752000" cy="338554"/>
          </a:xfrm>
          <a:prstGeom prst="rect">
            <a:avLst/>
          </a:prstGeom>
          <a:solidFill>
            <a:srgbClr val="FFFFCC"/>
          </a:solidFill>
        </p:spPr>
        <p:txBody>
          <a:bodyPr wrap="square">
            <a:spAutoFit/>
          </a:bodyPr>
          <a:lstStyle/>
          <a:p>
            <a:pPr algn="just"/>
            <a:r>
              <a:rPr lang="pt-PT" dirty="0" smtClean="0"/>
              <a:t>Apresentam como </a:t>
            </a:r>
            <a:r>
              <a:rPr lang="pt-PT" b="1" dirty="0" smtClean="0"/>
              <a:t>vantagens</a:t>
            </a:r>
            <a:r>
              <a:rPr lang="pt-PT" dirty="0" smtClean="0"/>
              <a:t>:</a:t>
            </a:r>
          </a:p>
        </p:txBody>
      </p:sp>
      <p:sp>
        <p:nvSpPr>
          <p:cNvPr id="13" name="Rectangle 12"/>
          <p:cNvSpPr/>
          <p:nvPr/>
        </p:nvSpPr>
        <p:spPr>
          <a:xfrm>
            <a:off x="150844" y="4175089"/>
            <a:ext cx="8832922" cy="338554"/>
          </a:xfrm>
          <a:prstGeom prst="rect">
            <a:avLst/>
          </a:prstGeom>
          <a:solidFill>
            <a:srgbClr val="FFFFCC"/>
          </a:solidFill>
        </p:spPr>
        <p:txBody>
          <a:bodyPr wrap="square">
            <a:spAutoFit/>
          </a:bodyPr>
          <a:lstStyle/>
          <a:p>
            <a:pPr algn="just"/>
            <a:r>
              <a:rPr lang="pt-PT" dirty="0" smtClean="0"/>
              <a:t>e como </a:t>
            </a:r>
            <a:r>
              <a:rPr lang="pt-PT" b="1" dirty="0" smtClean="0"/>
              <a:t>desvantagens</a:t>
            </a:r>
            <a:r>
              <a:rPr lang="pt-PT" dirty="0" smtClean="0"/>
              <a:t>:</a:t>
            </a:r>
          </a:p>
        </p:txBody>
      </p:sp>
      <p:sp>
        <p:nvSpPr>
          <p:cNvPr id="16" name="Rectangle 15"/>
          <p:cNvSpPr/>
          <p:nvPr/>
        </p:nvSpPr>
        <p:spPr>
          <a:xfrm>
            <a:off x="158368" y="2276081"/>
            <a:ext cx="4752000" cy="792000"/>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Exigirem menores quantidades de betão que os descarregadores de queda com a mesma capacidade e variação de altura,</a:t>
            </a:r>
          </a:p>
        </p:txBody>
      </p:sp>
      <p:sp>
        <p:nvSpPr>
          <p:cNvPr id="17" name="Rectangle 16"/>
          <p:cNvSpPr/>
          <p:nvPr/>
        </p:nvSpPr>
        <p:spPr>
          <a:xfrm>
            <a:off x="148435" y="3072892"/>
            <a:ext cx="4752000" cy="792000"/>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serem mais eficazes quando não exista capacidade de obter armazenamento temporário a montante da estrutura e</a:t>
            </a:r>
          </a:p>
        </p:txBody>
      </p:sp>
      <p:sp>
        <p:nvSpPr>
          <p:cNvPr id="18" name="Rectangle 17"/>
          <p:cNvSpPr/>
          <p:nvPr/>
        </p:nvSpPr>
        <p:spPr>
          <a:xfrm>
            <a:off x="148434" y="3862662"/>
            <a:ext cx="8832877"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a:t>a</a:t>
            </a:r>
            <a:r>
              <a:rPr lang="pt-PT" dirty="0" smtClean="0"/>
              <a:t> sua capacidade não diminuir com a sedimentação a jusante.</a:t>
            </a:r>
          </a:p>
        </p:txBody>
      </p:sp>
      <p:sp>
        <p:nvSpPr>
          <p:cNvPr id="19" name="Rectangle 18"/>
          <p:cNvSpPr/>
          <p:nvPr/>
        </p:nvSpPr>
        <p:spPr>
          <a:xfrm>
            <a:off x="147180" y="4483826"/>
            <a:ext cx="8832922"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Serem susceptíveis ao aparecimento de tocas e galerias abertas por animais e</a:t>
            </a:r>
          </a:p>
        </p:txBody>
      </p:sp>
      <p:sp>
        <p:nvSpPr>
          <p:cNvPr id="20" name="Rectangle 19"/>
          <p:cNvSpPr/>
          <p:nvPr/>
        </p:nvSpPr>
        <p:spPr>
          <a:xfrm>
            <a:off x="137594" y="4788705"/>
            <a:ext cx="8832922" cy="584775"/>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as fundações poderem ser danificadas pelo escoamento em meio poroso em zonas mal drenadas.</a:t>
            </a:r>
          </a:p>
        </p:txBody>
      </p:sp>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042" y="560451"/>
            <a:ext cx="3709287"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5248454" y="3254951"/>
            <a:ext cx="3708000" cy="523220"/>
          </a:xfrm>
          <a:prstGeom prst="rect">
            <a:avLst/>
          </a:prstGeom>
          <a:solidFill>
            <a:srgbClr val="FFFFCC"/>
          </a:solidFill>
        </p:spPr>
        <p:txBody>
          <a:bodyPr wrap="square">
            <a:spAutoFit/>
          </a:bodyPr>
          <a:lstStyle/>
          <a:p>
            <a:pPr algn="just"/>
            <a:r>
              <a:rPr lang="pt-PT" sz="1400" b="1" dirty="0" smtClean="0"/>
              <a:t>Figura 13.18 </a:t>
            </a:r>
            <a:r>
              <a:rPr lang="pt-PT" sz="1400" dirty="0" smtClean="0"/>
              <a:t>Descarregador em canal de encosta (</a:t>
            </a:r>
            <a:r>
              <a:rPr lang="pt-PT" sz="1200" dirty="0" smtClean="0"/>
              <a:t>Fonte: </a:t>
            </a:r>
            <a:r>
              <a:rPr lang="en-GB" sz="1200" dirty="0" smtClean="0"/>
              <a:t>USDA-NRCS, 1984a</a:t>
            </a:r>
            <a:r>
              <a:rPr lang="pt-PT" sz="1400" dirty="0" smtClean="0"/>
              <a:t>)</a:t>
            </a:r>
          </a:p>
        </p:txBody>
      </p:sp>
      <p:sp>
        <p:nvSpPr>
          <p:cNvPr id="14" name="Rectangle 13"/>
          <p:cNvSpPr/>
          <p:nvPr/>
        </p:nvSpPr>
        <p:spPr>
          <a:xfrm>
            <a:off x="145238" y="5388313"/>
            <a:ext cx="8832922" cy="830997"/>
          </a:xfrm>
          <a:prstGeom prst="rect">
            <a:avLst/>
          </a:prstGeom>
          <a:solidFill>
            <a:srgbClr val="FFFFCC"/>
          </a:solidFill>
        </p:spPr>
        <p:txBody>
          <a:bodyPr wrap="square">
            <a:spAutoFit/>
          </a:bodyPr>
          <a:lstStyle/>
          <a:p>
            <a:pPr algn="just"/>
            <a:r>
              <a:rPr lang="pt-PT" dirty="0" smtClean="0"/>
              <a:t>A </a:t>
            </a:r>
            <a:r>
              <a:rPr lang="pt-PT" b="1" dirty="0" smtClean="0"/>
              <a:t>capacidade</a:t>
            </a:r>
            <a:r>
              <a:rPr lang="pt-PT" dirty="0" smtClean="0"/>
              <a:t> destes descarregadores é normalmente controlada pela secção de entrada e esta é similar à dos descarregadores de queda, pelo que as fórmulas apresentadas para estes se mantêm válidas.</a:t>
            </a:r>
          </a:p>
        </p:txBody>
      </p:sp>
    </p:spTree>
    <p:extLst>
      <p:ext uri="{BB962C8B-B14F-4D97-AF65-F5344CB8AC3E}">
        <p14:creationId xmlns:p14="http://schemas.microsoft.com/office/powerpoint/2010/main" val="93541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6" grpId="0" animBg="1"/>
      <p:bldP spid="17" grpId="0" animBg="1"/>
      <p:bldP spid="18" grpId="0" animBg="1"/>
      <p:bldP spid="19" grpId="0" animBg="1"/>
      <p:bldP spid="20" grpId="0" animBg="1"/>
      <p:bldP spid="23"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62339" y="211184"/>
            <a:ext cx="8832922" cy="338554"/>
          </a:xfrm>
          <a:prstGeom prst="rect">
            <a:avLst/>
          </a:prstGeom>
          <a:solidFill>
            <a:srgbClr val="FFFFCC"/>
          </a:solidFill>
        </p:spPr>
        <p:txBody>
          <a:bodyPr wrap="square">
            <a:spAutoFit/>
          </a:bodyPr>
          <a:lstStyle/>
          <a:p>
            <a:pPr algn="just"/>
            <a:r>
              <a:rPr lang="pt-PT" dirty="0" smtClean="0"/>
              <a:t>A </a:t>
            </a:r>
            <a:r>
              <a:rPr lang="pt-PT" b="1" dirty="0" smtClean="0"/>
              <a:t>saída</a:t>
            </a:r>
            <a:r>
              <a:rPr lang="pt-PT" dirty="0" smtClean="0"/>
              <a:t> deste descarregador deve ser:</a:t>
            </a:r>
          </a:p>
        </p:txBody>
      </p:sp>
      <p:sp>
        <p:nvSpPr>
          <p:cNvPr id="15" name="Rectangle 14"/>
          <p:cNvSpPr/>
          <p:nvPr/>
        </p:nvSpPr>
        <p:spPr>
          <a:xfrm>
            <a:off x="156114" y="538271"/>
            <a:ext cx="8832922"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Em consola quando o declive do canal abaixo da estrutura seja instável e </a:t>
            </a:r>
          </a:p>
        </p:txBody>
      </p:sp>
      <p:sp>
        <p:nvSpPr>
          <p:cNvPr id="22" name="Rectangle 21"/>
          <p:cNvSpPr/>
          <p:nvPr/>
        </p:nvSpPr>
        <p:spPr>
          <a:xfrm>
            <a:off x="154956" y="836583"/>
            <a:ext cx="8832922" cy="1077218"/>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com bacia de dissipação com ressalto hidráulico, quer de soleira simples com avental, quer com blocos de queda, blocos de e soleira terminal contínua (</a:t>
            </a:r>
            <a:r>
              <a:rPr lang="pt-PT" dirty="0" err="1" smtClean="0"/>
              <a:t>Huffman</a:t>
            </a:r>
            <a:r>
              <a:rPr lang="pt-PT" dirty="0" smtClean="0"/>
              <a:t> </a:t>
            </a:r>
            <a:r>
              <a:rPr lang="pt-PT" dirty="0" err="1" smtClean="0"/>
              <a:t>et</a:t>
            </a:r>
            <a:r>
              <a:rPr lang="pt-PT" dirty="0" smtClean="0"/>
              <a:t> al., 2011). Esta bacia, designada de </a:t>
            </a:r>
            <a:r>
              <a:rPr lang="pt-PT" i="1" dirty="0" smtClean="0"/>
              <a:t>SAF</a:t>
            </a:r>
            <a:r>
              <a:rPr lang="pt-PT" dirty="0" smtClean="0"/>
              <a:t> (</a:t>
            </a:r>
            <a:r>
              <a:rPr lang="pt-PT" i="1" dirty="0" smtClean="0"/>
              <a:t>Saint Anthony </a:t>
            </a:r>
            <a:r>
              <a:rPr lang="pt-PT" i="1" dirty="0" err="1" smtClean="0"/>
              <a:t>Falls</a:t>
            </a:r>
            <a:r>
              <a:rPr lang="pt-PT" dirty="0" smtClean="0"/>
              <a:t>) é semelhante à bacia USBR III, mas com uma soleira mais curta, e que cobre os números de </a:t>
            </a:r>
            <a:r>
              <a:rPr lang="pt-PT" dirty="0" err="1" smtClean="0"/>
              <a:t>Froude</a:t>
            </a:r>
            <a:r>
              <a:rPr lang="pt-PT" dirty="0" smtClean="0"/>
              <a:t> de 2 a 17 (</a:t>
            </a:r>
            <a:r>
              <a:rPr lang="pt-PT" dirty="0" err="1" smtClean="0"/>
              <a:t>Khatsuria</a:t>
            </a:r>
            <a:r>
              <a:rPr lang="pt-PT" dirty="0" smtClean="0"/>
              <a:t>, 2005).</a:t>
            </a:r>
          </a:p>
        </p:txBody>
      </p:sp>
      <p:sp>
        <p:nvSpPr>
          <p:cNvPr id="10" name="Rectangle 9"/>
          <p:cNvSpPr/>
          <p:nvPr/>
        </p:nvSpPr>
        <p:spPr>
          <a:xfrm>
            <a:off x="163875" y="2250533"/>
            <a:ext cx="4680000" cy="338554"/>
          </a:xfrm>
          <a:prstGeom prst="rect">
            <a:avLst/>
          </a:prstGeom>
          <a:solidFill>
            <a:srgbClr val="FFFFCC"/>
          </a:solidFill>
        </p:spPr>
        <p:txBody>
          <a:bodyPr wrap="square">
            <a:spAutoFit/>
          </a:bodyPr>
          <a:lstStyle/>
          <a:p>
            <a:pPr algn="just"/>
            <a:r>
              <a:rPr lang="pt-PT" i="1" u="sng" dirty="0" smtClean="0"/>
              <a:t>Descarregador não convencional</a:t>
            </a:r>
            <a:r>
              <a:rPr lang="pt-PT" i="1" dirty="0" smtClean="0"/>
              <a:t> </a:t>
            </a:r>
            <a:r>
              <a:rPr lang="pt-PT" dirty="0" smtClean="0"/>
              <a:t>(</a:t>
            </a:r>
            <a:r>
              <a:rPr lang="pt-PT" dirty="0" err="1" smtClean="0"/>
              <a:t>f</a:t>
            </a:r>
            <a:r>
              <a:rPr lang="pt-PT" i="1" dirty="0" err="1" smtClean="0"/>
              <a:t>ormless</a:t>
            </a:r>
            <a:r>
              <a:rPr lang="pt-PT" i="1" dirty="0" smtClean="0"/>
              <a:t> flume</a:t>
            </a:r>
            <a:r>
              <a:rPr lang="pt-PT" dirty="0" smtClean="0"/>
              <a:t>)</a:t>
            </a:r>
          </a:p>
        </p:txBody>
      </p:sp>
      <p:sp>
        <p:nvSpPr>
          <p:cNvPr id="11" name="Rectangle 10"/>
          <p:cNvSpPr/>
          <p:nvPr/>
        </p:nvSpPr>
        <p:spPr>
          <a:xfrm>
            <a:off x="186381" y="2582537"/>
            <a:ext cx="4752000" cy="1323439"/>
          </a:xfrm>
          <a:prstGeom prst="rect">
            <a:avLst/>
          </a:prstGeom>
          <a:solidFill>
            <a:srgbClr val="FFFFCC"/>
          </a:solidFill>
        </p:spPr>
        <p:txBody>
          <a:bodyPr wrap="square">
            <a:spAutoFit/>
          </a:bodyPr>
          <a:lstStyle/>
          <a:p>
            <a:pPr algn="just"/>
            <a:r>
              <a:rPr lang="pt-PT" dirty="0" smtClean="0"/>
              <a:t>A estrutura de um descarregador não convencional tem a </a:t>
            </a:r>
            <a:r>
              <a:rPr lang="pt-PT" b="1" dirty="0" smtClean="0"/>
              <a:t>vantagem</a:t>
            </a:r>
            <a:r>
              <a:rPr lang="pt-PT" dirty="0" smtClean="0"/>
              <a:t> de ter baixos custos de construção, </a:t>
            </a:r>
            <a:r>
              <a:rPr lang="pt-PT" dirty="0"/>
              <a:t>pois </a:t>
            </a:r>
            <a:r>
              <a:rPr lang="pt-PT" dirty="0" smtClean="0"/>
              <a:t>é </a:t>
            </a:r>
            <a:r>
              <a:rPr lang="pt-PT" dirty="0"/>
              <a:t>um descarregador/caleira de betão construído sem cofragem</a:t>
            </a:r>
            <a:r>
              <a:rPr lang="pt-PT" dirty="0" smtClean="0"/>
              <a:t>.</a:t>
            </a:r>
          </a:p>
        </p:txBody>
      </p:sp>
      <p:sp>
        <p:nvSpPr>
          <p:cNvPr id="12" name="Rectangle 11"/>
          <p:cNvSpPr/>
          <p:nvPr/>
        </p:nvSpPr>
        <p:spPr>
          <a:xfrm>
            <a:off x="145617" y="4642170"/>
            <a:ext cx="4752000" cy="792000"/>
          </a:xfrm>
          <a:prstGeom prst="rect">
            <a:avLst/>
          </a:prstGeom>
          <a:solidFill>
            <a:srgbClr val="FFFFCC"/>
          </a:solidFill>
        </p:spPr>
        <p:txBody>
          <a:bodyPr wrap="square">
            <a:spAutoFit/>
          </a:bodyPr>
          <a:lstStyle/>
          <a:p>
            <a:pPr algn="just"/>
            <a:r>
              <a:rPr lang="pt-PT" dirty="0" smtClean="0"/>
              <a:t>Pode substituir um descarregador de queda, para quedas abaixo dos 2 m e uma largura inferior a 7 m.</a:t>
            </a:r>
          </a:p>
        </p:txBody>
      </p:sp>
      <p:sp>
        <p:nvSpPr>
          <p:cNvPr id="13" name="Rectangle 12"/>
          <p:cNvSpPr/>
          <p:nvPr/>
        </p:nvSpPr>
        <p:spPr>
          <a:xfrm>
            <a:off x="139344" y="5407842"/>
            <a:ext cx="4752000" cy="792000"/>
          </a:xfrm>
          <a:prstGeom prst="rect">
            <a:avLst/>
          </a:prstGeom>
          <a:solidFill>
            <a:srgbClr val="FFFFCC"/>
          </a:solidFill>
        </p:spPr>
        <p:txBody>
          <a:bodyPr wrap="square">
            <a:spAutoFit/>
          </a:bodyPr>
          <a:lstStyle/>
          <a:p>
            <a:pPr algn="just"/>
            <a:r>
              <a:rPr lang="pt-PT" dirty="0" smtClean="0"/>
              <a:t>Não deve ser utilizado se houver acumulação de água a montante, pois </a:t>
            </a:r>
            <a:r>
              <a:rPr lang="pt-PT" dirty="0"/>
              <a:t>a infiltração da água </a:t>
            </a:r>
            <a:r>
              <a:rPr lang="pt-PT" dirty="0" smtClean="0"/>
              <a:t>pode danificar a estrutura.</a:t>
            </a:r>
          </a:p>
        </p:txBody>
      </p:sp>
      <p:sp>
        <p:nvSpPr>
          <p:cNvPr id="16" name="Rectangle 15"/>
          <p:cNvSpPr/>
          <p:nvPr/>
        </p:nvSpPr>
        <p:spPr>
          <a:xfrm>
            <a:off x="171744" y="3885835"/>
            <a:ext cx="4752000" cy="792000"/>
          </a:xfrm>
          <a:prstGeom prst="rect">
            <a:avLst/>
          </a:prstGeom>
          <a:solidFill>
            <a:srgbClr val="FFFFCC"/>
          </a:solidFill>
        </p:spPr>
        <p:txBody>
          <a:bodyPr wrap="square">
            <a:spAutoFit/>
          </a:bodyPr>
          <a:lstStyle/>
          <a:p>
            <a:pPr algn="just"/>
            <a:r>
              <a:rPr lang="pt-PT" dirty="0" smtClean="0"/>
              <a:t>A </a:t>
            </a:r>
            <a:r>
              <a:rPr lang="pt-PT" dirty="0"/>
              <a:t>terra é escavada com a forma </a:t>
            </a:r>
            <a:r>
              <a:rPr lang="pt-PT" dirty="0" smtClean="0"/>
              <a:t>pretendida, </a:t>
            </a:r>
            <a:r>
              <a:rPr lang="pt-PT" dirty="0"/>
              <a:t>aplicando-se uma camada de betão com 0,13 m de espessura, reforçado com malha de arame</a:t>
            </a:r>
            <a:r>
              <a:rPr lang="pt-PT" dirty="0" smtClean="0"/>
              <a:t>.</a:t>
            </a:r>
          </a:p>
        </p:txBody>
      </p:sp>
      <mc:AlternateContent xmlns:mc="http://schemas.openxmlformats.org/markup-compatibility/2006" xmlns:a14="http://schemas.microsoft.com/office/drawing/2010/main">
        <mc:Choice Requires="a14">
          <p:sp>
            <p:nvSpPr>
              <p:cNvPr id="17" name="Rectangle 16"/>
              <p:cNvSpPr/>
              <p:nvPr/>
            </p:nvSpPr>
            <p:spPr>
              <a:xfrm>
                <a:off x="148726" y="6171178"/>
                <a:ext cx="4752000" cy="584775"/>
              </a:xfrm>
              <a:prstGeom prst="rect">
                <a:avLst/>
              </a:prstGeom>
              <a:solidFill>
                <a:srgbClr val="FFFFCC"/>
              </a:solidFill>
            </p:spPr>
            <p:txBody>
              <a:bodyPr wrap="square">
                <a:spAutoFit/>
              </a:bodyPr>
              <a:lstStyle/>
              <a:p>
                <a:pPr algn="just"/>
                <a:r>
                  <a:rPr lang="pt-PT" dirty="0" smtClean="0"/>
                  <a:t>O </a:t>
                </a:r>
                <a:r>
                  <a:rPr lang="pt-PT" b="1" dirty="0" smtClean="0"/>
                  <a:t>caudal</a:t>
                </a:r>
                <a:r>
                  <a:rPr lang="pt-PT" dirty="0" smtClean="0"/>
                  <a:t> é calculado com a </a:t>
                </a:r>
                <a:r>
                  <a:rPr lang="pt-PT" dirty="0" err="1" smtClean="0"/>
                  <a:t>Eq</a:t>
                </a:r>
                <a:r>
                  <a:rPr lang="pt-PT" dirty="0" smtClean="0"/>
                  <a:t>. (13.2), com </a:t>
                </a:r>
                <a14:m>
                  <m:oMath xmlns:m="http://schemas.openxmlformats.org/officeDocument/2006/math">
                    <m:sSub>
                      <m:sSubPr>
                        <m:ctrlPr>
                          <a:rPr lang="pt-PT" i="1" smtClean="0">
                            <a:latin typeface="Cambria Math"/>
                          </a:rPr>
                        </m:ctrlPr>
                      </m:sSubPr>
                      <m:e>
                        <m:r>
                          <a:rPr lang="pt-PT" b="0" i="1" smtClean="0">
                            <a:latin typeface="Cambria Math"/>
                          </a:rPr>
                          <m:t>𝐶</m:t>
                        </m:r>
                      </m:e>
                      <m:sub>
                        <m:r>
                          <a:rPr lang="pt-PT" b="0" i="1" smtClean="0">
                            <a:latin typeface="Cambria Math"/>
                          </a:rPr>
                          <m:t>1</m:t>
                        </m:r>
                      </m:sub>
                    </m:sSub>
                    <m:r>
                      <a:rPr lang="pt-PT" b="0" i="1" smtClean="0">
                        <a:latin typeface="Cambria Math"/>
                      </a:rPr>
                      <m:t>=2,2</m:t>
                    </m:r>
                  </m:oMath>
                </a14:m>
                <a:r>
                  <a:rPr lang="pt-PT" dirty="0" smtClean="0"/>
                  <a:t> m</a:t>
                </a:r>
                <a:r>
                  <a:rPr lang="pt-PT" baseline="30000" dirty="0" smtClean="0"/>
                  <a:t>1/2</a:t>
                </a:r>
                <a:r>
                  <a:rPr lang="pt-PT" dirty="0" smtClean="0"/>
                  <a:t> </a:t>
                </a:r>
                <a:r>
                  <a:rPr lang="pt-PT" dirty="0"/>
                  <a:t>s</a:t>
                </a:r>
                <a:r>
                  <a:rPr lang="pt-PT" baseline="30000" dirty="0"/>
                  <a:t>-1</a:t>
                </a:r>
                <a:r>
                  <a:rPr lang="pt-PT" dirty="0"/>
                  <a:t> (</a:t>
                </a:r>
                <a:r>
                  <a:rPr lang="pt-PT" dirty="0" err="1"/>
                  <a:t>Huffman</a:t>
                </a:r>
                <a:r>
                  <a:rPr lang="pt-PT" dirty="0"/>
                  <a:t> </a:t>
                </a:r>
                <a:r>
                  <a:rPr lang="pt-PT" i="1" dirty="0" err="1"/>
                  <a:t>et</a:t>
                </a:r>
                <a:r>
                  <a:rPr lang="pt-PT" i="1" dirty="0"/>
                  <a:t> al</a:t>
                </a:r>
                <a:r>
                  <a:rPr lang="pt-PT" dirty="0"/>
                  <a:t>., 2011</a:t>
                </a:r>
                <a:r>
                  <a:rPr lang="pt-PT" dirty="0" smtClean="0"/>
                  <a:t>).</a:t>
                </a:r>
                <a:endParaRPr lang="pt-PT" dirty="0"/>
              </a:p>
            </p:txBody>
          </p:sp>
        </mc:Choice>
        <mc:Fallback xmlns="">
          <p:sp>
            <p:nvSpPr>
              <p:cNvPr id="17" name="Rectangle 16"/>
              <p:cNvSpPr>
                <a:spLocks noRot="1" noChangeAspect="1" noMove="1" noResize="1" noEditPoints="1" noAdjustHandles="1" noChangeArrowheads="1" noChangeShapeType="1" noTextEdit="1"/>
              </p:cNvSpPr>
              <p:nvPr/>
            </p:nvSpPr>
            <p:spPr>
              <a:xfrm>
                <a:off x="148726" y="6171178"/>
                <a:ext cx="4752000" cy="584775"/>
              </a:xfrm>
              <a:prstGeom prst="rect">
                <a:avLst/>
              </a:prstGeom>
              <a:blipFill rotWithShape="1">
                <a:blip r:embed="rId2"/>
                <a:stretch>
                  <a:fillRect l="-641" t="-3125" r="-641" b="-12500"/>
                </a:stretch>
              </a:blipFill>
            </p:spPr>
            <p:txBody>
              <a:bodyPr/>
              <a:lstStyle/>
              <a:p>
                <a:r>
                  <a:rPr lang="pt-PT">
                    <a:noFill/>
                  </a:rPr>
                  <a:t> </a:t>
                </a:r>
              </a:p>
            </p:txBody>
          </p:sp>
        </mc:Fallback>
      </mc:AlternateContent>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148" y="2809264"/>
            <a:ext cx="3387642"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5189134" y="5873394"/>
            <a:ext cx="3888000" cy="523220"/>
          </a:xfrm>
          <a:prstGeom prst="rect">
            <a:avLst/>
          </a:prstGeom>
          <a:solidFill>
            <a:srgbClr val="FFFFCC"/>
          </a:solidFill>
        </p:spPr>
        <p:txBody>
          <a:bodyPr wrap="square">
            <a:spAutoFit/>
          </a:bodyPr>
          <a:lstStyle/>
          <a:p>
            <a:pPr algn="just"/>
            <a:r>
              <a:rPr lang="pt-PT" sz="1400" b="1" dirty="0" smtClean="0"/>
              <a:t>Figura 13.19 </a:t>
            </a:r>
            <a:r>
              <a:rPr lang="pt-PT" sz="1400" dirty="0" smtClean="0"/>
              <a:t>Descarregador não convencional (</a:t>
            </a:r>
            <a:r>
              <a:rPr lang="pt-PT" sz="1200" dirty="0" smtClean="0"/>
              <a:t>Fonte: </a:t>
            </a:r>
            <a:r>
              <a:rPr lang="en-GB" sz="1200" dirty="0"/>
              <a:t>USDA-NRCS, 1984a</a:t>
            </a:r>
            <a:r>
              <a:rPr lang="pt-PT" sz="1400" dirty="0" smtClean="0"/>
              <a:t>)</a:t>
            </a:r>
          </a:p>
        </p:txBody>
      </p:sp>
    </p:spTree>
    <p:extLst>
      <p:ext uri="{BB962C8B-B14F-4D97-AF65-F5344CB8AC3E}">
        <p14:creationId xmlns:p14="http://schemas.microsoft.com/office/powerpoint/2010/main" val="33373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5" grpId="0" animBg="1"/>
      <p:bldP spid="22" grpId="0" animBg="1"/>
      <p:bldP spid="10" grpId="0" animBg="1"/>
      <p:bldP spid="11" grpId="0" animBg="1"/>
      <p:bldP spid="12" grpId="0" animBg="1"/>
      <p:bldP spid="13" grpId="0" animBg="1"/>
      <p:bldP spid="16" grpId="0" animBg="1"/>
      <p:bldP spid="17"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1915" y="367792"/>
            <a:ext cx="8794750" cy="338554"/>
          </a:xfrm>
          <a:prstGeom prst="rect">
            <a:avLst/>
          </a:prstGeom>
          <a:solidFill>
            <a:srgbClr val="FFFFCC"/>
          </a:solidFill>
        </p:spPr>
        <p:txBody>
          <a:bodyPr wrap="square">
            <a:spAutoFit/>
          </a:bodyPr>
          <a:lstStyle/>
          <a:p>
            <a:r>
              <a:rPr lang="pt-PT" b="1" i="1" dirty="0" smtClean="0"/>
              <a:t>Quanto ao grau de conexão</a:t>
            </a:r>
            <a:endParaRPr lang="pt-PT" b="1" i="1" dirty="0"/>
          </a:p>
        </p:txBody>
      </p:sp>
      <p:sp>
        <p:nvSpPr>
          <p:cNvPr id="6" name="Rectangle 5"/>
          <p:cNvSpPr/>
          <p:nvPr/>
        </p:nvSpPr>
        <p:spPr>
          <a:xfrm>
            <a:off x="129930" y="668179"/>
            <a:ext cx="8806733" cy="584775"/>
          </a:xfrm>
          <a:prstGeom prst="rect">
            <a:avLst/>
          </a:prstGeom>
          <a:solidFill>
            <a:srgbClr val="FFFFCC"/>
          </a:solidFill>
        </p:spPr>
        <p:txBody>
          <a:bodyPr wrap="square">
            <a:spAutoFit/>
          </a:bodyPr>
          <a:lstStyle/>
          <a:p>
            <a:pPr algn="just"/>
            <a:r>
              <a:rPr lang="pt-PT" dirty="0"/>
              <a:t>Quanto à sua continuidade, ou grau de conexão, as ravinas podem ser classificadas de </a:t>
            </a:r>
            <a:r>
              <a:rPr lang="pt-PT" b="1" dirty="0"/>
              <a:t>descontínuas</a:t>
            </a:r>
            <a:r>
              <a:rPr lang="pt-PT" dirty="0"/>
              <a:t> e de </a:t>
            </a:r>
            <a:r>
              <a:rPr lang="pt-PT" b="1" dirty="0"/>
              <a:t>contínuas</a:t>
            </a:r>
            <a:r>
              <a:rPr lang="pt-PT" dirty="0"/>
              <a:t>.</a:t>
            </a:r>
          </a:p>
        </p:txBody>
      </p:sp>
      <p:sp>
        <p:nvSpPr>
          <p:cNvPr id="7" name="Rectangle 6"/>
          <p:cNvSpPr/>
          <p:nvPr/>
        </p:nvSpPr>
        <p:spPr>
          <a:xfrm>
            <a:off x="148979" y="1395829"/>
            <a:ext cx="8806733" cy="2554545"/>
          </a:xfrm>
          <a:prstGeom prst="rect">
            <a:avLst/>
          </a:prstGeom>
          <a:solidFill>
            <a:srgbClr val="FFFFCC"/>
          </a:solidFill>
        </p:spPr>
        <p:txBody>
          <a:bodyPr wrap="square">
            <a:spAutoFit/>
          </a:bodyPr>
          <a:lstStyle/>
          <a:p>
            <a:pPr algn="just"/>
            <a:r>
              <a:rPr lang="pt-PT" dirty="0"/>
              <a:t>Numa rede com ravinas </a:t>
            </a:r>
            <a:r>
              <a:rPr lang="pt-PT" b="1" dirty="0">
                <a:solidFill>
                  <a:srgbClr val="0000FF"/>
                </a:solidFill>
              </a:rPr>
              <a:t>contínuas</a:t>
            </a:r>
            <a:r>
              <a:rPr lang="pt-PT" dirty="0">
                <a:solidFill>
                  <a:srgbClr val="0000FF"/>
                </a:solidFill>
              </a:rPr>
              <a:t> </a:t>
            </a:r>
            <a:r>
              <a:rPr lang="pt-PT" dirty="0"/>
              <a:t>cada ravina está ligada à seguinte no sentido de jusante. Começa sempre a montante, na zona mais montanhosa, através de numerosos sulcos, ganha profundidade rapidamente, a qual é praticamente mantida até se aproximar da zona mais a jusante, a boca da ravina. Aí a profundidade decresce rapidamente ao longo de um perfil côncavo, o que conduz a um alargamento da ravina e aumento da deposição de sedimentos. Sendo uma ravina afluente, vai ligar-se ao curso de água ou ravina com o número de ordem seguinte (classificação de </a:t>
            </a:r>
            <a:r>
              <a:rPr lang="pt-PT" dirty="0" err="1"/>
              <a:t>Horton</a:t>
            </a:r>
            <a:r>
              <a:rPr lang="pt-PT" dirty="0"/>
              <a:t>). Esse ponto de confluência é designado por </a:t>
            </a:r>
            <a:r>
              <a:rPr lang="pt-PT" dirty="0" err="1"/>
              <a:t>Heede</a:t>
            </a:r>
            <a:r>
              <a:rPr lang="pt-PT" dirty="0"/>
              <a:t> (1978) de </a:t>
            </a:r>
            <a:r>
              <a:rPr lang="pt-PT" b="1" dirty="0"/>
              <a:t>nível de base </a:t>
            </a:r>
            <a:r>
              <a:rPr lang="pt-PT" dirty="0"/>
              <a:t>e quaisquer modificações deste nível reflectem-se no afluente correspondente. Uma rede é composta pela ravina principal e as suas ramificações, podendo haver sistemas com múltiplas redes (FAO, 1986).</a:t>
            </a:r>
          </a:p>
        </p:txBody>
      </p:sp>
      <p:sp>
        <p:nvSpPr>
          <p:cNvPr id="8" name="Rectangle 7"/>
          <p:cNvSpPr/>
          <p:nvPr/>
        </p:nvSpPr>
        <p:spPr>
          <a:xfrm>
            <a:off x="139454" y="4081879"/>
            <a:ext cx="8806733" cy="1569660"/>
          </a:xfrm>
          <a:prstGeom prst="rect">
            <a:avLst/>
          </a:prstGeom>
          <a:solidFill>
            <a:srgbClr val="FFFFCC"/>
          </a:solidFill>
        </p:spPr>
        <p:txBody>
          <a:bodyPr wrap="square">
            <a:spAutoFit/>
          </a:bodyPr>
          <a:lstStyle/>
          <a:p>
            <a:pPr algn="just"/>
            <a:r>
              <a:rPr lang="pt-PT" dirty="0"/>
              <a:t>As ravinas </a:t>
            </a:r>
            <a:r>
              <a:rPr lang="pt-PT" b="1" dirty="0">
                <a:solidFill>
                  <a:srgbClr val="0000FF"/>
                </a:solidFill>
              </a:rPr>
              <a:t>descontínuas</a:t>
            </a:r>
            <a:r>
              <a:rPr lang="pt-PT" dirty="0"/>
              <a:t> começam algures na base do vale ou na encosta, com uma cabeceira abrupta, diminuindo a sua profundidade rapidamente para jusante e desenvolvendo um declive mais suave que o declive original da base do vale. Na zona de intersecção forma-se um </a:t>
            </a:r>
            <a:r>
              <a:rPr lang="pt-PT" b="1" dirty="0"/>
              <a:t>cone de dejecção</a:t>
            </a:r>
            <a:r>
              <a:rPr lang="pt-PT" dirty="0"/>
              <a:t>, o qual representa o nível de base da ravina. Se o cone ficar demasiado íngreme pode desenvolver-se uma nova cabeceira formando-se uma nova ravina (</a:t>
            </a:r>
            <a:r>
              <a:rPr lang="pt-PT" dirty="0" err="1"/>
              <a:t>Heede</a:t>
            </a:r>
            <a:r>
              <a:rPr lang="pt-PT" dirty="0"/>
              <a:t>, 1978).</a:t>
            </a:r>
          </a:p>
        </p:txBody>
      </p:sp>
      <p:sp>
        <p:nvSpPr>
          <p:cNvPr id="9" name="Rectangle 8"/>
          <p:cNvSpPr/>
          <p:nvPr/>
        </p:nvSpPr>
        <p:spPr>
          <a:xfrm>
            <a:off x="158504" y="5605879"/>
            <a:ext cx="8806733" cy="1077218"/>
          </a:xfrm>
          <a:prstGeom prst="rect">
            <a:avLst/>
          </a:prstGeom>
          <a:solidFill>
            <a:srgbClr val="FFFFCC"/>
          </a:solidFill>
        </p:spPr>
        <p:txBody>
          <a:bodyPr wrap="square">
            <a:spAutoFit/>
          </a:bodyPr>
          <a:lstStyle/>
          <a:p>
            <a:pPr algn="just"/>
            <a:r>
              <a:rPr lang="pt-PT" dirty="0"/>
              <a:t>Como explicado nos mecanismos de formação, as cabeceiras </a:t>
            </a:r>
            <a:r>
              <a:rPr lang="pt-PT" dirty="0" smtClean="0"/>
              <a:t>movem-se para montante, podendo conduzir à ligação das </a:t>
            </a:r>
            <a:r>
              <a:rPr lang="pt-PT" dirty="0"/>
              <a:t>ravinas descontínuas. Com o tempo pode desenvolver-se uma ravina contínua devido à fusão de várias ravinas descontínuas. Assim, uma ravina descontínua tem duas zonas críticas: a </a:t>
            </a:r>
            <a:r>
              <a:rPr lang="pt-PT" b="1" dirty="0"/>
              <a:t>cabeceira</a:t>
            </a:r>
            <a:r>
              <a:rPr lang="pt-PT" dirty="0"/>
              <a:t> e o </a:t>
            </a:r>
            <a:r>
              <a:rPr lang="pt-PT" b="1" dirty="0"/>
              <a:t>cone de dejecção</a:t>
            </a:r>
            <a:r>
              <a:rPr lang="pt-PT" dirty="0"/>
              <a:t>, abaixo da boca (</a:t>
            </a:r>
            <a:r>
              <a:rPr lang="pt-PT" dirty="0" err="1"/>
              <a:t>Heede</a:t>
            </a:r>
            <a:r>
              <a:rPr lang="pt-PT" dirty="0"/>
              <a:t>, 1978).</a:t>
            </a:r>
          </a:p>
        </p:txBody>
      </p:sp>
    </p:spTree>
    <p:extLst>
      <p:ext uri="{BB962C8B-B14F-4D97-AF65-F5344CB8AC3E}">
        <p14:creationId xmlns:p14="http://schemas.microsoft.com/office/powerpoint/2010/main" val="261860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748" y="261104"/>
            <a:ext cx="8784000" cy="584775"/>
          </a:xfrm>
          <a:prstGeom prst="rect">
            <a:avLst/>
          </a:prstGeom>
          <a:solidFill>
            <a:srgbClr val="FFFFCC"/>
          </a:solidFill>
        </p:spPr>
        <p:txBody>
          <a:bodyPr wrap="square">
            <a:spAutoFit/>
          </a:bodyPr>
          <a:lstStyle/>
          <a:p>
            <a:pPr algn="just"/>
            <a:r>
              <a:rPr lang="pt-PT" i="1" u="sng" dirty="0" smtClean="0"/>
              <a:t>Descarregador de tubo ou de caixa, com entrada em queda e aqueduto simples </a:t>
            </a:r>
            <a:r>
              <a:rPr lang="pt-PT" dirty="0" smtClean="0"/>
              <a:t>(</a:t>
            </a:r>
            <a:r>
              <a:rPr lang="pt-PT" dirty="0" err="1"/>
              <a:t>Huffman</a:t>
            </a:r>
            <a:r>
              <a:rPr lang="pt-PT" dirty="0"/>
              <a:t> </a:t>
            </a:r>
            <a:r>
              <a:rPr lang="pt-PT" i="1" dirty="0" err="1"/>
              <a:t>et</a:t>
            </a:r>
            <a:r>
              <a:rPr lang="pt-PT" i="1" dirty="0"/>
              <a:t> al</a:t>
            </a:r>
            <a:r>
              <a:rPr lang="pt-PT" dirty="0"/>
              <a:t>., </a:t>
            </a:r>
            <a:r>
              <a:rPr lang="pt-PT" dirty="0" smtClean="0"/>
              <a:t>2011)</a:t>
            </a:r>
            <a:endParaRPr lang="pt-PT" b="1" dirty="0" smtClean="0"/>
          </a:p>
        </p:txBody>
      </p:sp>
      <p:sp>
        <p:nvSpPr>
          <p:cNvPr id="5" name="Rectangle 4"/>
          <p:cNvSpPr/>
          <p:nvPr/>
        </p:nvSpPr>
        <p:spPr>
          <a:xfrm>
            <a:off x="163766" y="1024637"/>
            <a:ext cx="3780000" cy="338554"/>
          </a:xfrm>
          <a:prstGeom prst="rect">
            <a:avLst/>
          </a:prstGeom>
          <a:solidFill>
            <a:srgbClr val="FFFFCC"/>
          </a:solidFill>
        </p:spPr>
        <p:txBody>
          <a:bodyPr wrap="square">
            <a:spAutoFit/>
          </a:bodyPr>
          <a:lstStyle/>
          <a:p>
            <a:pPr algn="just"/>
            <a:r>
              <a:rPr lang="pt-PT" dirty="0" smtClean="0"/>
              <a:t>Os descarregadores em tubo podem:</a:t>
            </a:r>
          </a:p>
        </p:txBody>
      </p:sp>
      <p:sp>
        <p:nvSpPr>
          <p:cNvPr id="6" name="Rectangle 5"/>
          <p:cNvSpPr/>
          <p:nvPr/>
        </p:nvSpPr>
        <p:spPr>
          <a:xfrm>
            <a:off x="4261958" y="5591637"/>
            <a:ext cx="4716000" cy="756000"/>
          </a:xfrm>
          <a:prstGeom prst="rect">
            <a:avLst/>
          </a:prstGeom>
          <a:solidFill>
            <a:srgbClr val="FFFFCC"/>
          </a:solidFill>
        </p:spPr>
        <p:txBody>
          <a:bodyPr wrap="square">
            <a:spAutoFit/>
          </a:bodyPr>
          <a:lstStyle/>
          <a:p>
            <a:pPr algn="just"/>
            <a:r>
              <a:rPr lang="pt-PT" sz="1400" b="1" dirty="0" smtClean="0"/>
              <a:t>Figura 13.20 </a:t>
            </a:r>
            <a:r>
              <a:rPr lang="pt-PT" sz="1400" dirty="0" smtClean="0"/>
              <a:t>Tipos de descarregadores de tubo: </a:t>
            </a:r>
            <a:r>
              <a:rPr lang="pt-PT" sz="1400" b="1" dirty="0" smtClean="0"/>
              <a:t>(a)</a:t>
            </a:r>
            <a:r>
              <a:rPr lang="pt-PT" sz="1400" dirty="0" smtClean="0"/>
              <a:t> aqueduto simples, </a:t>
            </a:r>
            <a:r>
              <a:rPr lang="pt-PT" sz="1400" b="1" dirty="0" smtClean="0"/>
              <a:t>(b)</a:t>
            </a:r>
            <a:r>
              <a:rPr lang="pt-PT" sz="1400" dirty="0" smtClean="0"/>
              <a:t> com entrada em queda e saída em consola, e </a:t>
            </a:r>
            <a:r>
              <a:rPr lang="pt-PT" sz="1400" b="1" dirty="0" smtClean="0"/>
              <a:t>(c)</a:t>
            </a:r>
            <a:r>
              <a:rPr lang="pt-PT" sz="1400" dirty="0" smtClean="0"/>
              <a:t> sifão invertido (</a:t>
            </a:r>
            <a:r>
              <a:rPr lang="pt-PT" sz="1200" dirty="0" smtClean="0"/>
              <a:t>Fonte: </a:t>
            </a:r>
            <a:r>
              <a:rPr lang="pt-PT" sz="1200" dirty="0" err="1" smtClean="0"/>
              <a:t>Huffman</a:t>
            </a:r>
            <a:r>
              <a:rPr lang="pt-PT" sz="1200" dirty="0" smtClean="0"/>
              <a:t> </a:t>
            </a:r>
            <a:r>
              <a:rPr lang="pt-PT" sz="1200" dirty="0" err="1" smtClean="0"/>
              <a:t>et</a:t>
            </a:r>
            <a:r>
              <a:rPr lang="pt-PT" sz="1200" dirty="0" smtClean="0"/>
              <a:t> al., 2011)</a:t>
            </a:r>
            <a:r>
              <a:rPr lang="pt-PT" sz="1400" dirty="0" smtClean="0"/>
              <a:t>)</a:t>
            </a:r>
          </a:p>
        </p:txBody>
      </p:sp>
      <p:sp>
        <p:nvSpPr>
          <p:cNvPr id="7" name="Rectangle 6"/>
          <p:cNvSpPr/>
          <p:nvPr/>
        </p:nvSpPr>
        <p:spPr>
          <a:xfrm>
            <a:off x="147175" y="1327138"/>
            <a:ext cx="3780000" cy="584775"/>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Ser condutas simples sob um aterro (aqueduto) (Fig. 13.20a),</a:t>
            </a:r>
          </a:p>
        </p:txBody>
      </p:sp>
      <p:sp>
        <p:nvSpPr>
          <p:cNvPr id="8" name="Rectangle 7"/>
          <p:cNvSpPr/>
          <p:nvPr/>
        </p:nvSpPr>
        <p:spPr>
          <a:xfrm>
            <a:off x="155907" y="1893611"/>
            <a:ext cx="3780000" cy="830997"/>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ter uma entrada elevada e uma estrutura de protecção na saída (Fig. 13.20b) e</a:t>
            </a:r>
          </a:p>
        </p:txBody>
      </p:sp>
      <p:sp>
        <p:nvSpPr>
          <p:cNvPr id="9" name="Rectangle 8"/>
          <p:cNvSpPr/>
          <p:nvPr/>
        </p:nvSpPr>
        <p:spPr>
          <a:xfrm>
            <a:off x="147170" y="2713612"/>
            <a:ext cx="3780000" cy="1323439"/>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ser em sifão invertido Fig. 13.20c) quando, por exemplo, um canal de rega  tem de passar sob um curso de água natural ou uma vala de drenagem.</a:t>
            </a:r>
          </a:p>
        </p:txBody>
      </p:sp>
      <p:grpSp>
        <p:nvGrpSpPr>
          <p:cNvPr id="21" name="Group 20"/>
          <p:cNvGrpSpPr/>
          <p:nvPr/>
        </p:nvGrpSpPr>
        <p:grpSpPr>
          <a:xfrm>
            <a:off x="4354363" y="1166534"/>
            <a:ext cx="4469146" cy="4320000"/>
            <a:chOff x="4354363" y="1166534"/>
            <a:chExt cx="4469146" cy="432000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6200000" flipH="1">
              <a:off x="4428936" y="1091961"/>
              <a:ext cx="4320000" cy="4469146"/>
            </a:xfrm>
            <a:prstGeom prst="rect">
              <a:avLst/>
            </a:prstGeom>
          </p:spPr>
        </p:pic>
        <p:sp>
          <p:nvSpPr>
            <p:cNvPr id="10" name="TextBox 9"/>
            <p:cNvSpPr txBox="1"/>
            <p:nvPr/>
          </p:nvSpPr>
          <p:spPr>
            <a:xfrm>
              <a:off x="6395166" y="1392249"/>
              <a:ext cx="468000" cy="184666"/>
            </a:xfrm>
            <a:prstGeom prst="rect">
              <a:avLst/>
            </a:prstGeom>
            <a:solidFill>
              <a:schemeClr val="bg1"/>
            </a:solidFill>
          </p:spPr>
          <p:txBody>
            <a:bodyPr wrap="square" lIns="0" tIns="0" rIns="0" bIns="0" rtlCol="0">
              <a:spAutoFit/>
            </a:bodyPr>
            <a:lstStyle/>
            <a:p>
              <a:r>
                <a:rPr lang="pt-PT" sz="1200" b="1" dirty="0" smtClean="0"/>
                <a:t>Aterro</a:t>
              </a:r>
              <a:endParaRPr lang="pt-PT" sz="1200" b="1" dirty="0"/>
            </a:p>
          </p:txBody>
        </p:sp>
        <p:sp>
          <p:nvSpPr>
            <p:cNvPr id="11" name="TextBox 10"/>
            <p:cNvSpPr txBox="1"/>
            <p:nvPr/>
          </p:nvSpPr>
          <p:spPr>
            <a:xfrm>
              <a:off x="6434310" y="3021262"/>
              <a:ext cx="468000" cy="184666"/>
            </a:xfrm>
            <a:prstGeom prst="rect">
              <a:avLst/>
            </a:prstGeom>
            <a:solidFill>
              <a:schemeClr val="bg1"/>
            </a:solidFill>
          </p:spPr>
          <p:txBody>
            <a:bodyPr wrap="square" lIns="0" tIns="0" rIns="0" bIns="0" rtlCol="0">
              <a:spAutoFit/>
            </a:bodyPr>
            <a:lstStyle/>
            <a:p>
              <a:r>
                <a:rPr lang="pt-PT" sz="1200" b="1" dirty="0" smtClean="0"/>
                <a:t>Aterro</a:t>
              </a:r>
              <a:endParaRPr lang="pt-PT" sz="1200" b="1" dirty="0"/>
            </a:p>
          </p:txBody>
        </p:sp>
        <p:sp>
          <p:nvSpPr>
            <p:cNvPr id="13" name="TextBox 12"/>
            <p:cNvSpPr txBox="1"/>
            <p:nvPr/>
          </p:nvSpPr>
          <p:spPr>
            <a:xfrm rot="1740000">
              <a:off x="5536224" y="4931216"/>
              <a:ext cx="252000" cy="180000"/>
            </a:xfrm>
            <a:prstGeom prst="rect">
              <a:avLst/>
            </a:prstGeom>
            <a:solidFill>
              <a:schemeClr val="bg1"/>
            </a:solidFill>
          </p:spPr>
          <p:txBody>
            <a:bodyPr wrap="square" lIns="0" tIns="0" rIns="0" bIns="0" rtlCol="0">
              <a:spAutoFit/>
            </a:bodyPr>
            <a:lstStyle/>
            <a:p>
              <a:endParaRPr lang="pt-PT" sz="1200" b="1" dirty="0"/>
            </a:p>
          </p:txBody>
        </p:sp>
        <p:sp>
          <p:nvSpPr>
            <p:cNvPr id="12" name="TextBox 11"/>
            <p:cNvSpPr txBox="1"/>
            <p:nvPr/>
          </p:nvSpPr>
          <p:spPr>
            <a:xfrm>
              <a:off x="7383169" y="4951544"/>
              <a:ext cx="396000" cy="184666"/>
            </a:xfrm>
            <a:prstGeom prst="rect">
              <a:avLst/>
            </a:prstGeom>
            <a:solidFill>
              <a:schemeClr val="bg1"/>
            </a:solidFill>
          </p:spPr>
          <p:txBody>
            <a:bodyPr wrap="square" lIns="0" tIns="0" rIns="0" bIns="0" rtlCol="0">
              <a:spAutoFit/>
            </a:bodyPr>
            <a:lstStyle/>
            <a:p>
              <a:r>
                <a:rPr lang="pt-PT" sz="1200" b="1" dirty="0" smtClean="0"/>
                <a:t>Tubo</a:t>
              </a:r>
              <a:endParaRPr lang="pt-PT" sz="1200" b="1" dirty="0"/>
            </a:p>
          </p:txBody>
        </p:sp>
        <p:sp>
          <p:nvSpPr>
            <p:cNvPr id="15" name="TextBox 14"/>
            <p:cNvSpPr txBox="1"/>
            <p:nvPr/>
          </p:nvSpPr>
          <p:spPr>
            <a:xfrm>
              <a:off x="6447593" y="2199358"/>
              <a:ext cx="288000" cy="184666"/>
            </a:xfrm>
            <a:prstGeom prst="rect">
              <a:avLst/>
            </a:prstGeom>
            <a:solidFill>
              <a:schemeClr val="bg1"/>
            </a:solidFill>
          </p:spPr>
          <p:txBody>
            <a:bodyPr wrap="square" lIns="0" tIns="0" rIns="0" bIns="0" rtlCol="0">
              <a:spAutoFit/>
            </a:bodyPr>
            <a:lstStyle/>
            <a:p>
              <a:pPr algn="ctr"/>
              <a:r>
                <a:rPr lang="pt-PT" sz="1200" dirty="0" smtClean="0"/>
                <a:t>(a)</a:t>
              </a:r>
              <a:endParaRPr lang="pt-PT" sz="1200" dirty="0"/>
            </a:p>
          </p:txBody>
        </p:sp>
        <p:sp>
          <p:nvSpPr>
            <p:cNvPr id="16" name="TextBox 15"/>
            <p:cNvSpPr txBox="1"/>
            <p:nvPr/>
          </p:nvSpPr>
          <p:spPr>
            <a:xfrm>
              <a:off x="6446146" y="3721750"/>
              <a:ext cx="288000" cy="184666"/>
            </a:xfrm>
            <a:prstGeom prst="rect">
              <a:avLst/>
            </a:prstGeom>
            <a:solidFill>
              <a:schemeClr val="bg1"/>
            </a:solidFill>
          </p:spPr>
          <p:txBody>
            <a:bodyPr wrap="square" lIns="0" tIns="0" rIns="0" bIns="0" rtlCol="0">
              <a:spAutoFit/>
            </a:bodyPr>
            <a:lstStyle/>
            <a:p>
              <a:pPr algn="ctr"/>
              <a:r>
                <a:rPr lang="pt-PT" sz="1200" dirty="0" smtClean="0"/>
                <a:t>(b)</a:t>
              </a:r>
              <a:endParaRPr lang="pt-PT" sz="1200" dirty="0"/>
            </a:p>
          </p:txBody>
        </p:sp>
        <p:sp>
          <p:nvSpPr>
            <p:cNvPr id="17" name="TextBox 16"/>
            <p:cNvSpPr txBox="1"/>
            <p:nvPr/>
          </p:nvSpPr>
          <p:spPr>
            <a:xfrm>
              <a:off x="6444936" y="5239257"/>
              <a:ext cx="288000" cy="184666"/>
            </a:xfrm>
            <a:prstGeom prst="rect">
              <a:avLst/>
            </a:prstGeom>
            <a:solidFill>
              <a:schemeClr val="bg1"/>
            </a:solidFill>
          </p:spPr>
          <p:txBody>
            <a:bodyPr wrap="square" lIns="0" tIns="0" rIns="0" bIns="0" rtlCol="0">
              <a:spAutoFit/>
            </a:bodyPr>
            <a:lstStyle/>
            <a:p>
              <a:pPr algn="ctr"/>
              <a:r>
                <a:rPr lang="pt-PT" sz="1200" dirty="0" smtClean="0"/>
                <a:t>(c)</a:t>
              </a:r>
              <a:endParaRPr lang="pt-PT" sz="1200" dirty="0"/>
            </a:p>
          </p:txBody>
        </p:sp>
        <p:sp>
          <p:nvSpPr>
            <p:cNvPr id="19" name="TextBox 18"/>
            <p:cNvSpPr txBox="1"/>
            <p:nvPr/>
          </p:nvSpPr>
          <p:spPr>
            <a:xfrm>
              <a:off x="4608125" y="4206693"/>
              <a:ext cx="396000" cy="184666"/>
            </a:xfrm>
            <a:prstGeom prst="rect">
              <a:avLst/>
            </a:prstGeom>
            <a:solidFill>
              <a:schemeClr val="bg1"/>
            </a:solidFill>
          </p:spPr>
          <p:txBody>
            <a:bodyPr wrap="square" lIns="0" tIns="0" rIns="0" bIns="0" rtlCol="0">
              <a:spAutoFit/>
            </a:bodyPr>
            <a:lstStyle/>
            <a:p>
              <a:r>
                <a:rPr lang="pt-PT" sz="1200" dirty="0" smtClean="0"/>
                <a:t>Canal</a:t>
              </a:r>
              <a:endParaRPr lang="pt-PT" sz="1200" dirty="0"/>
            </a:p>
          </p:txBody>
        </p:sp>
        <p:sp>
          <p:nvSpPr>
            <p:cNvPr id="20" name="TextBox 19"/>
            <p:cNvSpPr txBox="1"/>
            <p:nvPr/>
          </p:nvSpPr>
          <p:spPr>
            <a:xfrm>
              <a:off x="8226540" y="4258051"/>
              <a:ext cx="396000" cy="184666"/>
            </a:xfrm>
            <a:prstGeom prst="rect">
              <a:avLst/>
            </a:prstGeom>
            <a:solidFill>
              <a:schemeClr val="bg1"/>
            </a:solidFill>
          </p:spPr>
          <p:txBody>
            <a:bodyPr wrap="square" lIns="0" tIns="0" rIns="0" bIns="0" rtlCol="0">
              <a:spAutoFit/>
            </a:bodyPr>
            <a:lstStyle/>
            <a:p>
              <a:r>
                <a:rPr lang="pt-PT" sz="1200" dirty="0" smtClean="0"/>
                <a:t>Canal</a:t>
              </a:r>
              <a:endParaRPr lang="pt-PT" sz="1200" dirty="0"/>
            </a:p>
          </p:txBody>
        </p:sp>
      </p:grpSp>
    </p:spTree>
    <p:extLst>
      <p:ext uri="{BB962C8B-B14F-4D97-AF65-F5344CB8AC3E}">
        <p14:creationId xmlns:p14="http://schemas.microsoft.com/office/powerpoint/2010/main" val="365378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5400000">
            <a:off x="2411254" y="1367518"/>
            <a:ext cx="4320000" cy="4216650"/>
          </a:xfrm>
          <a:prstGeom prst="rect">
            <a:avLst/>
          </a:prstGeom>
        </p:spPr>
      </p:pic>
      <p:sp>
        <p:nvSpPr>
          <p:cNvPr id="5" name="Rectangle 4"/>
          <p:cNvSpPr/>
          <p:nvPr/>
        </p:nvSpPr>
        <p:spPr>
          <a:xfrm>
            <a:off x="144912" y="411882"/>
            <a:ext cx="8794800" cy="338554"/>
          </a:xfrm>
          <a:prstGeom prst="rect">
            <a:avLst/>
          </a:prstGeom>
          <a:solidFill>
            <a:srgbClr val="FFFFCC"/>
          </a:solidFill>
        </p:spPr>
        <p:txBody>
          <a:bodyPr wrap="square">
            <a:spAutoFit/>
          </a:bodyPr>
          <a:lstStyle/>
          <a:p>
            <a:pPr algn="just"/>
            <a:r>
              <a:rPr lang="pt-PT" dirty="0" smtClean="0"/>
              <a:t>A capacidade dos aquedutos pode ser controlada pela secção de entrada ou pela conduta.</a:t>
            </a:r>
          </a:p>
        </p:txBody>
      </p:sp>
      <p:sp>
        <p:nvSpPr>
          <p:cNvPr id="6" name="Rectangle 5"/>
          <p:cNvSpPr/>
          <p:nvPr/>
        </p:nvSpPr>
        <p:spPr>
          <a:xfrm>
            <a:off x="174651" y="716577"/>
            <a:ext cx="8794800" cy="584775"/>
          </a:xfrm>
          <a:prstGeom prst="rect">
            <a:avLst/>
          </a:prstGeom>
          <a:solidFill>
            <a:srgbClr val="FFFFCC"/>
          </a:solidFill>
        </p:spPr>
        <p:txBody>
          <a:bodyPr wrap="square">
            <a:spAutoFit/>
          </a:bodyPr>
          <a:lstStyle/>
          <a:p>
            <a:pPr algn="just"/>
            <a:r>
              <a:rPr lang="pt-PT" dirty="0" smtClean="0"/>
              <a:t>O nível de água a montante pode estar acima ou abaixo do limite superior da secção de entrada, sendo possíveis diversas condições de escoamento, como apresentado na Fig. 13.21.</a:t>
            </a:r>
          </a:p>
        </p:txBody>
      </p:sp>
      <p:sp>
        <p:nvSpPr>
          <p:cNvPr id="8" name="Rectangle 7"/>
          <p:cNvSpPr/>
          <p:nvPr/>
        </p:nvSpPr>
        <p:spPr>
          <a:xfrm>
            <a:off x="156119" y="5674988"/>
            <a:ext cx="8820000" cy="1169551"/>
          </a:xfrm>
          <a:prstGeom prst="rect">
            <a:avLst/>
          </a:prstGeom>
          <a:solidFill>
            <a:srgbClr val="FFFFCC"/>
          </a:solidFill>
        </p:spPr>
        <p:txBody>
          <a:bodyPr wrap="square">
            <a:spAutoFit/>
          </a:bodyPr>
          <a:lstStyle/>
          <a:p>
            <a:pPr algn="just"/>
            <a:r>
              <a:rPr lang="pt-PT" sz="1400" b="1" dirty="0" smtClean="0"/>
              <a:t>Figura13.21 </a:t>
            </a:r>
            <a:r>
              <a:rPr lang="pt-PT" sz="1400" dirty="0" smtClean="0"/>
              <a:t>Possíveis condições de escoamento através de aquedutos: </a:t>
            </a:r>
            <a:r>
              <a:rPr lang="pt-PT" sz="1400" b="1" dirty="0" smtClean="0"/>
              <a:t>(a) </a:t>
            </a:r>
            <a:r>
              <a:rPr lang="pt-PT" sz="1400" dirty="0" smtClean="0"/>
              <a:t>conduta cheia: saída livre, escoamento em tubo; </a:t>
            </a:r>
            <a:r>
              <a:rPr lang="pt-PT" sz="1400" b="1" dirty="0" smtClean="0"/>
              <a:t>(b)</a:t>
            </a:r>
            <a:r>
              <a:rPr lang="pt-PT" sz="1400" dirty="0" smtClean="0"/>
              <a:t> conduta parcialmente cheia: saída livre, escoamento por orifício; </a:t>
            </a:r>
            <a:r>
              <a:rPr lang="pt-PT" sz="1400" b="1" dirty="0" smtClean="0"/>
              <a:t>(c)</a:t>
            </a:r>
            <a:r>
              <a:rPr lang="pt-PT" sz="1400" dirty="0" smtClean="0"/>
              <a:t> conduta cheia: saída submersa, escoamento em tubo; </a:t>
            </a:r>
            <a:r>
              <a:rPr lang="pt-PT" sz="1400" b="1" dirty="0" smtClean="0"/>
              <a:t>(d)</a:t>
            </a:r>
            <a:r>
              <a:rPr lang="pt-PT" sz="1400" dirty="0" smtClean="0"/>
              <a:t> entrada não submersa: controlo pela conduta, escoamento com superfície livre; e </a:t>
            </a:r>
            <a:r>
              <a:rPr lang="pt-PT" sz="1400" b="1" dirty="0" smtClean="0"/>
              <a:t>(e) </a:t>
            </a:r>
            <a:r>
              <a:rPr lang="pt-PT" sz="1400" dirty="0" smtClean="0"/>
              <a:t>entrada não submersa: controlo pela entrada, escoamento sobre descarregador (</a:t>
            </a:r>
            <a:r>
              <a:rPr lang="pt-PT" sz="1200" dirty="0" smtClean="0"/>
              <a:t>Fonte: </a:t>
            </a:r>
            <a:r>
              <a:rPr lang="pt-PT" sz="1200" dirty="0" err="1" smtClean="0"/>
              <a:t>Huffman</a:t>
            </a:r>
            <a:r>
              <a:rPr lang="pt-PT" sz="1200" dirty="0" smtClean="0"/>
              <a:t> </a:t>
            </a:r>
            <a:r>
              <a:rPr lang="pt-PT" sz="1200" i="1" dirty="0" err="1" smtClean="0"/>
              <a:t>et</a:t>
            </a:r>
            <a:r>
              <a:rPr lang="pt-PT" sz="1200" i="1" dirty="0" smtClean="0"/>
              <a:t> al., </a:t>
            </a:r>
            <a:r>
              <a:rPr lang="pt-PT" sz="1200" dirty="0" smtClean="0"/>
              <a:t>2011)</a:t>
            </a:r>
            <a:endParaRPr lang="pt-PT" sz="1400" dirty="0" smtClean="0"/>
          </a:p>
        </p:txBody>
      </p:sp>
      <p:sp>
        <p:nvSpPr>
          <p:cNvPr id="7" name="Rectangle 6"/>
          <p:cNvSpPr/>
          <p:nvPr/>
        </p:nvSpPr>
        <p:spPr>
          <a:xfrm>
            <a:off x="141198" y="73328"/>
            <a:ext cx="3996000" cy="338554"/>
          </a:xfrm>
          <a:prstGeom prst="rect">
            <a:avLst/>
          </a:prstGeom>
          <a:solidFill>
            <a:srgbClr val="FFFFCC"/>
          </a:solidFill>
        </p:spPr>
        <p:txBody>
          <a:bodyPr wrap="square">
            <a:spAutoFit/>
          </a:bodyPr>
          <a:lstStyle/>
          <a:p>
            <a:pPr algn="just"/>
            <a:r>
              <a:rPr lang="pt-PT" i="1" dirty="0" smtClean="0"/>
              <a:t>Descarregadores em aqueduto simples</a:t>
            </a:r>
          </a:p>
        </p:txBody>
      </p:sp>
    </p:spTree>
    <p:extLst>
      <p:ext uri="{BB962C8B-B14F-4D97-AF65-F5344CB8AC3E}">
        <p14:creationId xmlns:p14="http://schemas.microsoft.com/office/powerpoint/2010/main" val="246990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912" y="217710"/>
            <a:ext cx="8794800" cy="584775"/>
          </a:xfrm>
          <a:prstGeom prst="rect">
            <a:avLst/>
          </a:prstGeom>
          <a:solidFill>
            <a:srgbClr val="FFFFCC"/>
          </a:solidFill>
        </p:spPr>
        <p:txBody>
          <a:bodyPr wrap="square">
            <a:spAutoFit/>
          </a:bodyPr>
          <a:lstStyle/>
          <a:p>
            <a:pPr algn="just"/>
            <a:r>
              <a:rPr lang="pt-PT" dirty="0" smtClean="0"/>
              <a:t>Assim, para quantificar o escoamento em aqueduto é necessário identificar previamente, conhecidas as condições a montante e jusante, que tipo de escoamento irá ocorrer.</a:t>
            </a:r>
          </a:p>
        </p:txBody>
      </p:sp>
      <p:sp>
        <p:nvSpPr>
          <p:cNvPr id="3" name="Rectangle 2"/>
          <p:cNvSpPr/>
          <p:nvPr/>
        </p:nvSpPr>
        <p:spPr>
          <a:xfrm>
            <a:off x="163500" y="1433106"/>
            <a:ext cx="8794800" cy="584775"/>
          </a:xfrm>
          <a:prstGeom prst="rect">
            <a:avLst/>
          </a:prstGeom>
          <a:solidFill>
            <a:srgbClr val="FFFFCC"/>
          </a:solidFill>
        </p:spPr>
        <p:txBody>
          <a:bodyPr wrap="square">
            <a:spAutoFit/>
          </a:bodyPr>
          <a:lstStyle/>
          <a:p>
            <a:pPr algn="just"/>
            <a:r>
              <a:rPr lang="pt-PT" dirty="0" smtClean="0"/>
              <a:t>O </a:t>
            </a:r>
            <a:r>
              <a:rPr lang="pt-PT" b="1" dirty="0" smtClean="0"/>
              <a:t>escoamento em tubo </a:t>
            </a:r>
            <a:r>
              <a:rPr lang="pt-PT" dirty="0" smtClean="0"/>
              <a:t>(escoamento sob pressão) poderá ocorrer quando a entrada do aqueduto estiver submersa e o seu declive, </a:t>
            </a:r>
            <a:r>
              <a:rPr lang="pt-PT" i="1" dirty="0" smtClean="0"/>
              <a:t>S</a:t>
            </a:r>
            <a:r>
              <a:rPr lang="pt-PT" dirty="0" smtClean="0"/>
              <a:t>, for inferior ao declive neutro, </a:t>
            </a:r>
            <a:r>
              <a:rPr lang="pt-PT" i="1" dirty="0" smtClean="0"/>
              <a:t>S</a:t>
            </a:r>
            <a:r>
              <a:rPr lang="pt-PT" baseline="-25000" dirty="0" smtClean="0"/>
              <a:t>n</a:t>
            </a:r>
            <a:r>
              <a:rPr lang="pt-PT" dirty="0" smtClean="0"/>
              <a:t>, dado por:</a:t>
            </a:r>
          </a:p>
        </p:txBody>
      </p:sp>
      <mc:AlternateContent xmlns:mc="http://schemas.openxmlformats.org/markup-compatibility/2006" xmlns:a14="http://schemas.microsoft.com/office/drawing/2010/main">
        <mc:Choice Requires="a14">
          <p:sp>
            <p:nvSpPr>
              <p:cNvPr id="4" name="TextBox 3"/>
              <p:cNvSpPr txBox="1"/>
              <p:nvPr/>
            </p:nvSpPr>
            <p:spPr>
              <a:xfrm>
                <a:off x="3708166" y="1997396"/>
                <a:ext cx="1705467" cy="629660"/>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t-PT" i="1" smtClean="0">
                              <a:latin typeface="Cambria Math"/>
                            </a:rPr>
                          </m:ctrlPr>
                        </m:sSubPr>
                        <m:e>
                          <m:r>
                            <a:rPr lang="pt-PT" b="0" i="1" smtClean="0">
                              <a:latin typeface="Cambria Math"/>
                            </a:rPr>
                            <m:t>𝑆</m:t>
                          </m:r>
                        </m:e>
                        <m:sub>
                          <m:r>
                            <a:rPr lang="pt-PT" b="0" i="1" smtClean="0">
                              <a:latin typeface="Cambria Math"/>
                            </a:rPr>
                            <m:t>𝑛</m:t>
                          </m:r>
                        </m:sub>
                      </m:sSub>
                      <m:r>
                        <a:rPr lang="pt-PT" b="0" i="1" smtClean="0">
                          <a:latin typeface="Cambria Math"/>
                        </a:rPr>
                        <m:t>=</m:t>
                      </m:r>
                      <m:f>
                        <m:fPr>
                          <m:ctrlPr>
                            <a:rPr lang="pt-PT" b="0" i="1" smtClean="0">
                              <a:latin typeface="Cambria Math"/>
                            </a:rPr>
                          </m:ctrlPr>
                        </m:fPr>
                        <m:num>
                          <m:sSub>
                            <m:sSubPr>
                              <m:ctrlPr>
                                <a:rPr lang="pt-PT" b="0" i="1" smtClean="0">
                                  <a:latin typeface="Cambria Math"/>
                                </a:rPr>
                              </m:ctrlPr>
                            </m:sSubPr>
                            <m:e>
                              <m:r>
                                <a:rPr lang="pt-PT" b="0" i="1" smtClean="0">
                                  <a:latin typeface="Cambria Math"/>
                                </a:rPr>
                                <m:t>𝐻</m:t>
                              </m:r>
                            </m:e>
                            <m:sub>
                              <m:r>
                                <a:rPr lang="pt-PT" b="0" i="1" smtClean="0">
                                  <a:latin typeface="Cambria Math"/>
                                </a:rPr>
                                <m:t>𝑓</m:t>
                              </m:r>
                            </m:sub>
                          </m:sSub>
                        </m:num>
                        <m:den>
                          <m:r>
                            <a:rPr lang="pt-PT" b="0" i="1" smtClean="0">
                              <a:latin typeface="Cambria Math"/>
                            </a:rPr>
                            <m:t>𝐿</m:t>
                          </m:r>
                        </m:den>
                      </m:f>
                      <m:r>
                        <a:rPr lang="pt-PT" b="0" i="1" smtClean="0">
                          <a:latin typeface="Cambria Math"/>
                        </a:rPr>
                        <m:t>=</m:t>
                      </m:r>
                      <m:sSub>
                        <m:sSubPr>
                          <m:ctrlPr>
                            <a:rPr lang="pt-PT" b="0" i="1" smtClean="0">
                              <a:latin typeface="Cambria Math"/>
                            </a:rPr>
                          </m:ctrlPr>
                        </m:sSubPr>
                        <m:e>
                          <m:r>
                            <a:rPr lang="pt-PT" b="0" i="1" smtClean="0">
                              <a:latin typeface="Cambria Math"/>
                            </a:rPr>
                            <m:t>𝐾</m:t>
                          </m:r>
                        </m:e>
                        <m:sub>
                          <m:r>
                            <a:rPr lang="pt-PT" b="0" i="1" smtClean="0">
                              <a:latin typeface="Cambria Math"/>
                            </a:rPr>
                            <m:t>𝑐</m:t>
                          </m:r>
                        </m:sub>
                      </m:sSub>
                      <m:f>
                        <m:fPr>
                          <m:ctrlPr>
                            <a:rPr lang="pt-PT" b="0" i="1" smtClean="0">
                              <a:latin typeface="Cambria Math"/>
                            </a:rPr>
                          </m:ctrlPr>
                        </m:fPr>
                        <m:num>
                          <m:sSup>
                            <m:sSupPr>
                              <m:ctrlPr>
                                <a:rPr lang="pt-PT" b="0" i="1" smtClean="0">
                                  <a:latin typeface="Cambria Math"/>
                                </a:rPr>
                              </m:ctrlPr>
                            </m:sSupPr>
                            <m:e>
                              <m:r>
                                <a:rPr lang="pt-PT" b="0" i="1" smtClean="0">
                                  <a:latin typeface="Cambria Math"/>
                                </a:rPr>
                                <m:t>𝑣</m:t>
                              </m:r>
                            </m:e>
                            <m:sup>
                              <m:r>
                                <a:rPr lang="pt-PT" b="0" i="1" smtClean="0">
                                  <a:latin typeface="Cambria Math"/>
                                </a:rPr>
                                <m:t>2</m:t>
                              </m:r>
                            </m:sup>
                          </m:sSup>
                        </m:num>
                        <m:den>
                          <m:r>
                            <a:rPr lang="pt-PT" b="0" i="1" smtClean="0">
                              <a:latin typeface="Cambria Math"/>
                            </a:rPr>
                            <m:t>2</m:t>
                          </m:r>
                          <m:r>
                            <a:rPr lang="pt-PT" b="0" i="1" smtClean="0">
                              <a:latin typeface="Cambria Math"/>
                            </a:rPr>
                            <m:t>𝑔</m:t>
                          </m:r>
                        </m:den>
                      </m:f>
                    </m:oMath>
                  </m:oMathPara>
                </a14:m>
                <a:endParaRPr lang="pt-PT" dirty="0"/>
              </a:p>
            </p:txBody>
          </p:sp>
        </mc:Choice>
        <mc:Fallback xmlns="">
          <p:sp>
            <p:nvSpPr>
              <p:cNvPr id="4" name="TextBox 3"/>
              <p:cNvSpPr txBox="1">
                <a:spLocks noRot="1" noChangeAspect="1" noMove="1" noResize="1" noEditPoints="1" noAdjustHandles="1" noChangeArrowheads="1" noChangeShapeType="1" noTextEdit="1"/>
              </p:cNvSpPr>
              <p:nvPr/>
            </p:nvSpPr>
            <p:spPr>
              <a:xfrm>
                <a:off x="3708166" y="1997396"/>
                <a:ext cx="1705467" cy="629660"/>
              </a:xfrm>
              <a:prstGeom prst="rect">
                <a:avLst/>
              </a:prstGeom>
              <a:blipFill rotWithShape="1">
                <a:blip r:embed="rId2"/>
                <a:stretch>
                  <a:fillRect/>
                </a:stretch>
              </a:blipFill>
            </p:spPr>
            <p:txBody>
              <a:bodyPr/>
              <a:lstStyle/>
              <a:p>
                <a:r>
                  <a:rPr lang="pt-PT">
                    <a:noFill/>
                  </a:rPr>
                  <a:t> </a:t>
                </a:r>
              </a:p>
            </p:txBody>
          </p:sp>
        </mc:Fallback>
      </mc:AlternateContent>
      <p:sp>
        <p:nvSpPr>
          <p:cNvPr id="5" name="Rectangle 4"/>
          <p:cNvSpPr/>
          <p:nvPr/>
        </p:nvSpPr>
        <p:spPr>
          <a:xfrm>
            <a:off x="144963" y="2604636"/>
            <a:ext cx="8794800" cy="1569660"/>
          </a:xfrm>
          <a:prstGeom prst="rect">
            <a:avLst/>
          </a:prstGeom>
          <a:solidFill>
            <a:srgbClr val="FFFFCC"/>
          </a:solidFill>
        </p:spPr>
        <p:txBody>
          <a:bodyPr wrap="square">
            <a:spAutoFit/>
          </a:bodyPr>
          <a:lstStyle/>
          <a:p>
            <a:pPr algn="just"/>
            <a:r>
              <a:rPr lang="pt-PT" dirty="0" smtClean="0"/>
              <a:t>em que: </a:t>
            </a:r>
            <a:r>
              <a:rPr lang="pt-PT" i="1" dirty="0" err="1" smtClean="0"/>
              <a:t>H</a:t>
            </a:r>
            <a:r>
              <a:rPr lang="pt-PT" baseline="-25000" dirty="0" err="1" smtClean="0"/>
              <a:t>f</a:t>
            </a:r>
            <a:r>
              <a:rPr lang="pt-PT" dirty="0" smtClean="0"/>
              <a:t> = perda de carga na conduta (-),</a:t>
            </a:r>
          </a:p>
          <a:p>
            <a:pPr marL="803275" algn="just"/>
            <a:r>
              <a:rPr lang="pt-PT" i="1" dirty="0" smtClean="0"/>
              <a:t>L</a:t>
            </a:r>
            <a:r>
              <a:rPr lang="pt-PT" dirty="0" smtClean="0"/>
              <a:t> = comprimento da conduta (L),</a:t>
            </a:r>
          </a:p>
          <a:p>
            <a:pPr marL="1260475" indent="-457200" algn="just"/>
            <a:r>
              <a:rPr lang="pt-PT" i="1" dirty="0" err="1" smtClean="0"/>
              <a:t>K</a:t>
            </a:r>
            <a:r>
              <a:rPr lang="pt-PT" baseline="-25000" dirty="0" err="1" smtClean="0"/>
              <a:t>c</a:t>
            </a:r>
            <a:r>
              <a:rPr lang="pt-PT" dirty="0" smtClean="0"/>
              <a:t> = coeficiente de perda de carga contínua (Tabelas C.2 e C.3 de </a:t>
            </a:r>
            <a:r>
              <a:rPr lang="pt-PT" dirty="0" err="1" smtClean="0"/>
              <a:t>Huffman</a:t>
            </a:r>
            <a:r>
              <a:rPr lang="pt-PT" dirty="0" smtClean="0"/>
              <a:t> </a:t>
            </a:r>
            <a:r>
              <a:rPr lang="pt-PT" i="1" dirty="0" err="1" smtClean="0"/>
              <a:t>et</a:t>
            </a:r>
            <a:r>
              <a:rPr lang="pt-PT" i="1" dirty="0" smtClean="0"/>
              <a:t> al</a:t>
            </a:r>
            <a:r>
              <a:rPr lang="pt-PT" dirty="0" smtClean="0"/>
              <a:t>., 2011) (L</a:t>
            </a:r>
            <a:r>
              <a:rPr lang="pt-PT" baseline="30000" dirty="0" smtClean="0"/>
              <a:t>-1</a:t>
            </a:r>
            <a:r>
              <a:rPr lang="pt-PT" dirty="0" smtClean="0"/>
              <a:t>),</a:t>
            </a:r>
          </a:p>
          <a:p>
            <a:pPr marL="1260475" indent="-457200" algn="just"/>
            <a:r>
              <a:rPr lang="pt-PT" i="1" dirty="0" smtClean="0"/>
              <a:t>v</a:t>
            </a:r>
            <a:r>
              <a:rPr lang="pt-PT" dirty="0" smtClean="0"/>
              <a:t> = velocidade média do escoamento (LT</a:t>
            </a:r>
            <a:r>
              <a:rPr lang="pt-PT" baseline="30000" dirty="0"/>
              <a:t>-1</a:t>
            </a:r>
            <a:r>
              <a:rPr lang="pt-PT" dirty="0" smtClean="0"/>
              <a:t>),</a:t>
            </a:r>
          </a:p>
          <a:p>
            <a:pPr marL="1260475" indent="-457200" algn="just"/>
            <a:r>
              <a:rPr lang="pt-PT" i="1" dirty="0" smtClean="0"/>
              <a:t>g </a:t>
            </a:r>
            <a:r>
              <a:rPr lang="pt-PT" dirty="0" smtClean="0"/>
              <a:t>= aceleração da gravidade (LT</a:t>
            </a:r>
            <a:r>
              <a:rPr lang="pt-PT" baseline="30000" dirty="0" smtClean="0"/>
              <a:t>-2</a:t>
            </a:r>
            <a:r>
              <a:rPr lang="pt-PT" dirty="0" smtClean="0"/>
              <a:t>).</a:t>
            </a:r>
          </a:p>
        </p:txBody>
      </p:sp>
      <p:sp>
        <p:nvSpPr>
          <p:cNvPr id="6" name="Rectangle 5"/>
          <p:cNvSpPr/>
          <p:nvPr/>
        </p:nvSpPr>
        <p:spPr>
          <a:xfrm>
            <a:off x="167265" y="4479195"/>
            <a:ext cx="8794800" cy="584775"/>
          </a:xfrm>
          <a:prstGeom prst="rect">
            <a:avLst/>
          </a:prstGeom>
          <a:solidFill>
            <a:srgbClr val="FFFFCC"/>
          </a:solidFill>
        </p:spPr>
        <p:txBody>
          <a:bodyPr wrap="square">
            <a:spAutoFit/>
          </a:bodyPr>
          <a:lstStyle/>
          <a:p>
            <a:pPr algn="just"/>
            <a:r>
              <a:rPr lang="pt-PT" dirty="0" smtClean="0"/>
              <a:t>No entanto, se as perdas de carga na entrada forem elevadas é possível que o escoamento não se efectue sob pressão, mesmo que o declive do aqueduto seja inferior ao declive neutro.</a:t>
            </a:r>
          </a:p>
        </p:txBody>
      </p:sp>
      <p:sp>
        <p:nvSpPr>
          <p:cNvPr id="11" name="Rectangle 10"/>
          <p:cNvSpPr/>
          <p:nvPr/>
        </p:nvSpPr>
        <p:spPr>
          <a:xfrm>
            <a:off x="7915467" y="2109496"/>
            <a:ext cx="1080000" cy="338554"/>
          </a:xfrm>
          <a:prstGeom prst="rect">
            <a:avLst/>
          </a:prstGeom>
          <a:solidFill>
            <a:srgbClr val="FFFFCC"/>
          </a:solidFill>
        </p:spPr>
        <p:txBody>
          <a:bodyPr wrap="square">
            <a:spAutoFit/>
          </a:bodyPr>
          <a:lstStyle/>
          <a:p>
            <a:pPr algn="just"/>
            <a:r>
              <a:rPr lang="pt-PT" dirty="0" err="1" smtClean="0"/>
              <a:t>Eq</a:t>
            </a:r>
            <a:r>
              <a:rPr lang="pt-PT" dirty="0" smtClean="0"/>
              <a:t>. (13.4)</a:t>
            </a:r>
          </a:p>
        </p:txBody>
      </p:sp>
    </p:spTree>
    <p:extLst>
      <p:ext uri="{BB962C8B-B14F-4D97-AF65-F5344CB8AC3E}">
        <p14:creationId xmlns:p14="http://schemas.microsoft.com/office/powerpoint/2010/main" val="163699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3337727" y="3487670"/>
                <a:ext cx="2406300" cy="723981"/>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b="0" i="1" smtClean="0">
                          <a:latin typeface="Cambria Math"/>
                        </a:rPr>
                        <m:t>𝑞</m:t>
                      </m:r>
                      <m:r>
                        <a:rPr lang="pt-PT" b="0" i="1" smtClean="0">
                          <a:latin typeface="Cambria Math"/>
                        </a:rPr>
                        <m:t>=</m:t>
                      </m:r>
                      <m:f>
                        <m:fPr>
                          <m:ctrlPr>
                            <a:rPr lang="pt-PT" b="0" i="1" smtClean="0">
                              <a:latin typeface="Cambria Math"/>
                            </a:rPr>
                          </m:ctrlPr>
                        </m:fPr>
                        <m:num>
                          <m:r>
                            <a:rPr lang="pt-PT" b="0" i="1" smtClean="0">
                              <a:latin typeface="Cambria Math"/>
                            </a:rPr>
                            <m:t>𝐴</m:t>
                          </m:r>
                          <m:rad>
                            <m:radPr>
                              <m:degHide m:val="on"/>
                              <m:ctrlPr>
                                <a:rPr lang="pt-PT" b="0" i="1" smtClean="0">
                                  <a:latin typeface="Cambria Math"/>
                                </a:rPr>
                              </m:ctrlPr>
                            </m:radPr>
                            <m:deg/>
                            <m:e>
                              <m:r>
                                <a:rPr lang="pt-PT" b="0" i="1" smtClean="0">
                                  <a:latin typeface="Cambria Math"/>
                                </a:rPr>
                                <m:t>2</m:t>
                              </m:r>
                              <m:r>
                                <a:rPr lang="pt-PT" b="0" i="1" smtClean="0">
                                  <a:latin typeface="Cambria Math"/>
                                </a:rPr>
                                <m:t>𝑔𝐻</m:t>
                              </m:r>
                            </m:e>
                          </m:rad>
                        </m:num>
                        <m:den>
                          <m:rad>
                            <m:radPr>
                              <m:degHide m:val="on"/>
                              <m:ctrlPr>
                                <a:rPr lang="pt-PT" b="0" i="1" smtClean="0">
                                  <a:latin typeface="Cambria Math"/>
                                </a:rPr>
                              </m:ctrlPr>
                            </m:radPr>
                            <m:deg/>
                            <m:e>
                              <m:r>
                                <a:rPr lang="pt-PT" b="0" i="1" smtClean="0">
                                  <a:latin typeface="Cambria Math"/>
                                </a:rPr>
                                <m:t>1+</m:t>
                              </m:r>
                              <m:sSub>
                                <m:sSubPr>
                                  <m:ctrlPr>
                                    <a:rPr lang="pt-PT" b="0" i="1" smtClean="0">
                                      <a:latin typeface="Cambria Math"/>
                                    </a:rPr>
                                  </m:ctrlPr>
                                </m:sSubPr>
                                <m:e>
                                  <m:r>
                                    <a:rPr lang="pt-PT" b="0" i="1" smtClean="0">
                                      <a:latin typeface="Cambria Math"/>
                                    </a:rPr>
                                    <m:t>𝐾</m:t>
                                  </m:r>
                                </m:e>
                                <m:sub>
                                  <m:r>
                                    <a:rPr lang="pt-PT" b="0" i="1" smtClean="0">
                                      <a:latin typeface="Cambria Math"/>
                                    </a:rPr>
                                    <m:t>𝑒</m:t>
                                  </m:r>
                                </m:sub>
                              </m:sSub>
                              <m:r>
                                <a:rPr lang="pt-PT" b="0" i="1" smtClean="0">
                                  <a:latin typeface="Cambria Math"/>
                                </a:rPr>
                                <m:t>+</m:t>
                              </m:r>
                              <m:sSub>
                                <m:sSubPr>
                                  <m:ctrlPr>
                                    <a:rPr lang="pt-PT" b="0" i="1" smtClean="0">
                                      <a:latin typeface="Cambria Math"/>
                                    </a:rPr>
                                  </m:ctrlPr>
                                </m:sSubPr>
                                <m:e>
                                  <m:r>
                                    <a:rPr lang="pt-PT" b="0" i="1" smtClean="0">
                                      <a:latin typeface="Cambria Math"/>
                                    </a:rPr>
                                    <m:t>𝐾</m:t>
                                  </m:r>
                                </m:e>
                                <m:sub>
                                  <m:r>
                                    <a:rPr lang="pt-PT" b="0" i="1" smtClean="0">
                                      <a:latin typeface="Cambria Math"/>
                                    </a:rPr>
                                    <m:t>𝑏</m:t>
                                  </m:r>
                                </m:sub>
                              </m:sSub>
                              <m:r>
                                <a:rPr lang="pt-PT" b="0" i="1" smtClean="0">
                                  <a:latin typeface="Cambria Math"/>
                                </a:rPr>
                                <m:t>+</m:t>
                              </m:r>
                              <m:sSub>
                                <m:sSubPr>
                                  <m:ctrlPr>
                                    <a:rPr lang="pt-PT" b="0" i="1" smtClean="0">
                                      <a:latin typeface="Cambria Math"/>
                                    </a:rPr>
                                  </m:ctrlPr>
                                </m:sSubPr>
                                <m:e>
                                  <m:r>
                                    <a:rPr lang="pt-PT" b="0" i="1" smtClean="0">
                                      <a:latin typeface="Cambria Math"/>
                                    </a:rPr>
                                    <m:t>𝐾</m:t>
                                  </m:r>
                                </m:e>
                                <m:sub>
                                  <m:r>
                                    <a:rPr lang="pt-PT" b="0" i="1" smtClean="0">
                                      <a:latin typeface="Cambria Math"/>
                                    </a:rPr>
                                    <m:t>𝑐</m:t>
                                  </m:r>
                                </m:sub>
                              </m:sSub>
                              <m:r>
                                <a:rPr lang="pt-PT" b="0" i="1" smtClean="0">
                                  <a:latin typeface="Cambria Math"/>
                                </a:rPr>
                                <m:t>𝐿</m:t>
                              </m:r>
                            </m:e>
                          </m:rad>
                        </m:den>
                      </m:f>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3337727" y="3487670"/>
                <a:ext cx="2406300" cy="723981"/>
              </a:xfrm>
              <a:prstGeom prst="rect">
                <a:avLst/>
              </a:prstGeom>
              <a:blipFill rotWithShape="1">
                <a:blip r:embed="rId2"/>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7142" y="2994057"/>
                <a:ext cx="8794800" cy="584775"/>
              </a:xfrm>
              <a:prstGeom prst="rect">
                <a:avLst/>
              </a:prstGeom>
              <a:solidFill>
                <a:srgbClr val="FFFFCC"/>
              </a:solidFill>
            </p:spPr>
            <p:txBody>
              <a:bodyPr wrap="square">
                <a:spAutoFit/>
              </a:bodyPr>
              <a:lstStyle/>
              <a:p>
                <a:pPr algn="just"/>
                <a:r>
                  <a:rPr lang="pt-PT" dirty="0" smtClean="0"/>
                  <a:t>Resolvendo a </a:t>
                </a:r>
                <a:r>
                  <a:rPr lang="pt-PT" dirty="0" err="1" smtClean="0"/>
                  <a:t>Eq</a:t>
                </a:r>
                <a:r>
                  <a:rPr lang="pt-PT" dirty="0" smtClean="0"/>
                  <a:t>. (13.5) em ordem à velocidade e considerando que </a:t>
                </a:r>
                <a14:m>
                  <m:oMath xmlns:m="http://schemas.openxmlformats.org/officeDocument/2006/math">
                    <m:r>
                      <a:rPr lang="pt-PT" b="0" i="1" smtClean="0">
                        <a:latin typeface="Cambria Math"/>
                      </a:rPr>
                      <m:t>𝑞</m:t>
                    </m:r>
                    <m:r>
                      <a:rPr lang="pt-PT" b="0" i="1" smtClean="0">
                        <a:latin typeface="Cambria Math"/>
                      </a:rPr>
                      <m:t>=</m:t>
                    </m:r>
                    <m:r>
                      <a:rPr lang="pt-PT" b="0" i="1" smtClean="0">
                        <a:latin typeface="Cambria Math"/>
                      </a:rPr>
                      <m:t>𝐴𝑣</m:t>
                    </m:r>
                  </m:oMath>
                </a14:m>
                <a:r>
                  <a:rPr lang="pt-PT" dirty="0" smtClean="0"/>
                  <a:t>, a expressão para o caudal fica:</a:t>
                </a:r>
              </a:p>
            </p:txBody>
          </p:sp>
        </mc:Choice>
        <mc:Fallback xmlns="">
          <p:sp>
            <p:nvSpPr>
              <p:cNvPr id="3" name="Rectangle 2"/>
              <p:cNvSpPr>
                <a:spLocks noRot="1" noChangeAspect="1" noMove="1" noResize="1" noEditPoints="1" noAdjustHandles="1" noChangeArrowheads="1" noChangeShapeType="1" noTextEdit="1"/>
              </p:cNvSpPr>
              <p:nvPr/>
            </p:nvSpPr>
            <p:spPr>
              <a:xfrm>
                <a:off x="107142" y="2994057"/>
                <a:ext cx="8794800" cy="584775"/>
              </a:xfrm>
              <a:prstGeom prst="rect">
                <a:avLst/>
              </a:prstGeom>
              <a:blipFill rotWithShape="1">
                <a:blip r:embed="rId3"/>
                <a:stretch>
                  <a:fillRect l="-416" t="-3125" r="-416" b="-12500"/>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832713" y="5203622"/>
                <a:ext cx="1434175" cy="39049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b="0" i="1" smtClean="0">
                          <a:latin typeface="Cambria Math"/>
                        </a:rPr>
                        <m:t>𝑞</m:t>
                      </m:r>
                      <m:r>
                        <a:rPr lang="pt-PT" b="0" i="1" smtClean="0">
                          <a:latin typeface="Cambria Math"/>
                        </a:rPr>
                        <m:t>=</m:t>
                      </m:r>
                      <m:r>
                        <a:rPr lang="pt-PT" b="0" i="1" smtClean="0">
                          <a:latin typeface="Cambria Math"/>
                        </a:rPr>
                        <m:t>𝐴𝐶</m:t>
                      </m:r>
                      <m:rad>
                        <m:radPr>
                          <m:degHide m:val="on"/>
                          <m:ctrlPr>
                            <a:rPr lang="pt-PT" i="1">
                              <a:latin typeface="Cambria Math"/>
                            </a:rPr>
                          </m:ctrlPr>
                        </m:radPr>
                        <m:deg/>
                        <m:e>
                          <m:r>
                            <a:rPr lang="pt-PT" i="1">
                              <a:latin typeface="Cambria Math"/>
                            </a:rPr>
                            <m:t>2</m:t>
                          </m:r>
                          <m:r>
                            <a:rPr lang="pt-PT" i="1">
                              <a:latin typeface="Cambria Math"/>
                            </a:rPr>
                            <m:t>𝑔h</m:t>
                          </m:r>
                        </m:e>
                      </m:rad>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3832713" y="5203622"/>
                <a:ext cx="1434175" cy="390492"/>
              </a:xfrm>
              <a:prstGeom prst="rect">
                <a:avLst/>
              </a:prstGeom>
              <a:blipFill rotWithShape="1">
                <a:blip r:embed="rId4"/>
                <a:stretch>
                  <a:fillRect b="-4688"/>
                </a:stretch>
              </a:blipFill>
            </p:spPr>
            <p:txBody>
              <a:bodyPr/>
              <a:lstStyle/>
              <a:p>
                <a:r>
                  <a:rPr lang="pt-PT">
                    <a:noFill/>
                  </a:rPr>
                  <a:t> </a:t>
                </a:r>
              </a:p>
            </p:txBody>
          </p:sp>
        </mc:Fallback>
      </mc:AlternateContent>
      <p:sp>
        <p:nvSpPr>
          <p:cNvPr id="6" name="Rectangle 5"/>
          <p:cNvSpPr/>
          <p:nvPr/>
        </p:nvSpPr>
        <p:spPr>
          <a:xfrm>
            <a:off x="116685" y="4342026"/>
            <a:ext cx="8794800" cy="584775"/>
          </a:xfrm>
          <a:prstGeom prst="rect">
            <a:avLst/>
          </a:prstGeom>
          <a:solidFill>
            <a:srgbClr val="FFFFCC"/>
          </a:solidFill>
        </p:spPr>
        <p:txBody>
          <a:bodyPr wrap="square">
            <a:spAutoFit/>
          </a:bodyPr>
          <a:lstStyle/>
          <a:p>
            <a:pPr algn="just"/>
            <a:r>
              <a:rPr lang="pt-PT" dirty="0" smtClean="0"/>
              <a:t>Se a entrada </a:t>
            </a:r>
            <a:r>
              <a:rPr lang="pt-PT" dirty="0"/>
              <a:t>do aqueduto </a:t>
            </a:r>
            <a:r>
              <a:rPr lang="pt-PT" dirty="0" smtClean="0"/>
              <a:t>não estiver </a:t>
            </a:r>
            <a:r>
              <a:rPr lang="pt-PT" dirty="0"/>
              <a:t>submersa e o seu </a:t>
            </a:r>
            <a:r>
              <a:rPr lang="pt-PT" dirty="0" smtClean="0"/>
              <a:t>declive </a:t>
            </a:r>
            <a:r>
              <a:rPr lang="pt-PT" dirty="0"/>
              <a:t>for </a:t>
            </a:r>
            <a:r>
              <a:rPr lang="pt-PT" dirty="0" smtClean="0"/>
              <a:t>superior ao </a:t>
            </a:r>
            <a:r>
              <a:rPr lang="pt-PT" dirty="0"/>
              <a:t>declive neutro, </a:t>
            </a:r>
            <a:r>
              <a:rPr lang="pt-PT" dirty="0" smtClean="0"/>
              <a:t>o escoamento é controlado pela secção de entrada, que funciona como um </a:t>
            </a:r>
            <a:r>
              <a:rPr lang="pt-PT" b="1" dirty="0" smtClean="0"/>
              <a:t>orifício</a:t>
            </a:r>
            <a:r>
              <a:rPr lang="pt-PT" dirty="0" smtClean="0"/>
              <a:t>.</a:t>
            </a:r>
          </a:p>
        </p:txBody>
      </p:sp>
      <p:sp>
        <p:nvSpPr>
          <p:cNvPr id="10" name="Rectangle 9"/>
          <p:cNvSpPr/>
          <p:nvPr/>
        </p:nvSpPr>
        <p:spPr>
          <a:xfrm>
            <a:off x="7877697" y="3668040"/>
            <a:ext cx="1080000" cy="338554"/>
          </a:xfrm>
          <a:prstGeom prst="rect">
            <a:avLst/>
          </a:prstGeom>
          <a:solidFill>
            <a:srgbClr val="FFFFCC"/>
          </a:solidFill>
        </p:spPr>
        <p:txBody>
          <a:bodyPr wrap="square">
            <a:spAutoFit/>
          </a:bodyPr>
          <a:lstStyle/>
          <a:p>
            <a:pPr algn="just"/>
            <a:r>
              <a:rPr lang="pt-PT" dirty="0" err="1" smtClean="0"/>
              <a:t>Eq</a:t>
            </a:r>
            <a:r>
              <a:rPr lang="pt-PT" dirty="0" smtClean="0"/>
              <a:t>. (13.6)</a:t>
            </a:r>
          </a:p>
        </p:txBody>
      </p:sp>
      <p:sp>
        <p:nvSpPr>
          <p:cNvPr id="11" name="Rectangle 10"/>
          <p:cNvSpPr/>
          <p:nvPr/>
        </p:nvSpPr>
        <p:spPr>
          <a:xfrm>
            <a:off x="7882321" y="5219805"/>
            <a:ext cx="1080000" cy="338554"/>
          </a:xfrm>
          <a:prstGeom prst="rect">
            <a:avLst/>
          </a:prstGeom>
          <a:solidFill>
            <a:srgbClr val="FFFFCC"/>
          </a:solidFill>
        </p:spPr>
        <p:txBody>
          <a:bodyPr wrap="square">
            <a:spAutoFit/>
          </a:bodyPr>
          <a:lstStyle/>
          <a:p>
            <a:pPr algn="just"/>
            <a:r>
              <a:rPr lang="pt-PT" dirty="0" err="1" smtClean="0"/>
              <a:t>Eq</a:t>
            </a:r>
            <a:r>
              <a:rPr lang="pt-PT" dirty="0" smtClean="0"/>
              <a:t>. (13.7)</a:t>
            </a:r>
          </a:p>
        </p:txBody>
      </p:sp>
      <p:sp>
        <p:nvSpPr>
          <p:cNvPr id="13" name="Rectangle 12"/>
          <p:cNvSpPr/>
          <p:nvPr/>
        </p:nvSpPr>
        <p:spPr>
          <a:xfrm>
            <a:off x="112971" y="4918164"/>
            <a:ext cx="8794800" cy="338554"/>
          </a:xfrm>
          <a:prstGeom prst="rect">
            <a:avLst/>
          </a:prstGeom>
          <a:solidFill>
            <a:srgbClr val="FFFFCC"/>
          </a:solidFill>
        </p:spPr>
        <p:txBody>
          <a:bodyPr wrap="square">
            <a:spAutoFit/>
          </a:bodyPr>
          <a:lstStyle/>
          <a:p>
            <a:pPr algn="just"/>
            <a:r>
              <a:rPr lang="pt-PT" dirty="0" smtClean="0"/>
              <a:t>Neste caso, a expressão para o caudal é (</a:t>
            </a:r>
            <a:r>
              <a:rPr lang="pt-PT" dirty="0" err="1"/>
              <a:t>Huffman</a:t>
            </a:r>
            <a:r>
              <a:rPr lang="pt-PT" dirty="0"/>
              <a:t> </a:t>
            </a:r>
            <a:r>
              <a:rPr lang="pt-PT" i="1" dirty="0" err="1"/>
              <a:t>et</a:t>
            </a:r>
            <a:r>
              <a:rPr lang="pt-PT" i="1" dirty="0"/>
              <a:t> al</a:t>
            </a:r>
            <a:r>
              <a:rPr lang="pt-PT" dirty="0"/>
              <a:t>., </a:t>
            </a:r>
            <a:r>
              <a:rPr lang="pt-PT" dirty="0" smtClean="0"/>
              <a:t>2011):</a:t>
            </a:r>
          </a:p>
        </p:txBody>
      </p:sp>
      <p:sp>
        <p:nvSpPr>
          <p:cNvPr id="14" name="Rectangle 13"/>
          <p:cNvSpPr/>
          <p:nvPr/>
        </p:nvSpPr>
        <p:spPr>
          <a:xfrm>
            <a:off x="118344" y="5577819"/>
            <a:ext cx="8794800" cy="584775"/>
          </a:xfrm>
          <a:prstGeom prst="rect">
            <a:avLst/>
          </a:prstGeom>
          <a:solidFill>
            <a:srgbClr val="FFFFCC"/>
          </a:solidFill>
        </p:spPr>
        <p:txBody>
          <a:bodyPr wrap="square">
            <a:spAutoFit/>
          </a:bodyPr>
          <a:lstStyle/>
          <a:p>
            <a:pPr algn="just"/>
            <a:r>
              <a:rPr lang="pt-PT" dirty="0" smtClean="0"/>
              <a:t>em que: </a:t>
            </a:r>
            <a:r>
              <a:rPr lang="pt-PT" i="1" dirty="0" smtClean="0"/>
              <a:t>A</a:t>
            </a:r>
            <a:r>
              <a:rPr lang="pt-PT" dirty="0" smtClean="0"/>
              <a:t> = área da secção transversal do aqueduto (L</a:t>
            </a:r>
            <a:r>
              <a:rPr lang="pt-PT" baseline="30000" dirty="0" smtClean="0"/>
              <a:t>2</a:t>
            </a:r>
            <a:r>
              <a:rPr lang="pt-PT" dirty="0" smtClean="0"/>
              <a:t>),</a:t>
            </a:r>
          </a:p>
          <a:p>
            <a:pPr marL="803275" algn="just"/>
            <a:r>
              <a:rPr lang="pt-PT" i="1" dirty="0" smtClean="0"/>
              <a:t>C</a:t>
            </a:r>
            <a:r>
              <a:rPr lang="pt-PT" dirty="0" smtClean="0"/>
              <a:t> = coeficiente de descarga do orifício (L).</a:t>
            </a:r>
          </a:p>
        </p:txBody>
      </p:sp>
      <p:sp>
        <p:nvSpPr>
          <p:cNvPr id="15" name="Rectangle 14"/>
          <p:cNvSpPr/>
          <p:nvPr/>
        </p:nvSpPr>
        <p:spPr>
          <a:xfrm>
            <a:off x="136932" y="6153957"/>
            <a:ext cx="8794800" cy="584775"/>
          </a:xfrm>
          <a:prstGeom prst="rect">
            <a:avLst/>
          </a:prstGeom>
          <a:solidFill>
            <a:srgbClr val="FFFFCC"/>
          </a:solidFill>
        </p:spPr>
        <p:txBody>
          <a:bodyPr wrap="square">
            <a:spAutoFit/>
          </a:bodyPr>
          <a:lstStyle/>
          <a:p>
            <a:pPr algn="just"/>
            <a:r>
              <a:rPr lang="pt-PT" dirty="0" smtClean="0"/>
              <a:t>Em entradas com aresta viva </a:t>
            </a:r>
            <a:r>
              <a:rPr lang="pt-PT" i="1" dirty="0" smtClean="0"/>
              <a:t>C</a:t>
            </a:r>
            <a:r>
              <a:rPr lang="pt-PT" dirty="0" smtClean="0"/>
              <a:t> = 0,6. Para outras situações têm de se consultar tabelas para </a:t>
            </a:r>
            <a:r>
              <a:rPr lang="pt-PT" dirty="0" err="1" smtClean="0"/>
              <a:t>estuturas</a:t>
            </a:r>
            <a:r>
              <a:rPr lang="pt-PT" dirty="0" smtClean="0"/>
              <a:t> hidráulicas (Lencastre, 1983).</a:t>
            </a:r>
          </a:p>
        </p:txBody>
      </p:sp>
      <p:sp>
        <p:nvSpPr>
          <p:cNvPr id="20" name="Rectangle 19"/>
          <p:cNvSpPr/>
          <p:nvPr/>
        </p:nvSpPr>
        <p:spPr>
          <a:xfrm>
            <a:off x="163334" y="110910"/>
            <a:ext cx="8794800" cy="830997"/>
          </a:xfrm>
          <a:prstGeom prst="rect">
            <a:avLst/>
          </a:prstGeom>
          <a:solidFill>
            <a:srgbClr val="FFFFCC"/>
          </a:solidFill>
        </p:spPr>
        <p:txBody>
          <a:bodyPr wrap="square">
            <a:spAutoFit/>
          </a:bodyPr>
          <a:lstStyle/>
          <a:p>
            <a:pPr algn="just"/>
            <a:r>
              <a:rPr lang="pt-PT" dirty="0" smtClean="0"/>
              <a:t>A perda de carga que dá origem ao escoamento em tubo (sob pressão), </a:t>
            </a:r>
            <a:r>
              <a:rPr lang="pt-PT" i="1" dirty="0" smtClean="0"/>
              <a:t>H</a:t>
            </a:r>
            <a:r>
              <a:rPr lang="pt-PT" dirty="0" smtClean="0"/>
              <a:t> (L), corresponde à diferença entre a cota da superfície livre da água a montante e a cota do ponto na secção de saída situado a 0,6 </a:t>
            </a:r>
            <a:r>
              <a:rPr lang="pt-PT" i="1" dirty="0" smtClean="0"/>
              <a:t>d</a:t>
            </a:r>
            <a:r>
              <a:rPr lang="pt-PT" dirty="0" smtClean="0"/>
              <a:t>, sendo </a:t>
            </a:r>
            <a:r>
              <a:rPr lang="pt-PT" i="1" dirty="0" smtClean="0"/>
              <a:t>d</a:t>
            </a:r>
            <a:r>
              <a:rPr lang="pt-PT" dirty="0" smtClean="0"/>
              <a:t> o diâmetro do aqueduto (Fig. 13.21a) e é dada por:</a:t>
            </a:r>
          </a:p>
        </p:txBody>
      </p:sp>
      <mc:AlternateContent xmlns:mc="http://schemas.openxmlformats.org/markup-compatibility/2006" xmlns:a14="http://schemas.microsoft.com/office/drawing/2010/main">
        <mc:Choice Requires="a14">
          <p:sp>
            <p:nvSpPr>
              <p:cNvPr id="21" name="TextBox 20"/>
              <p:cNvSpPr txBox="1"/>
              <p:nvPr/>
            </p:nvSpPr>
            <p:spPr>
              <a:xfrm>
                <a:off x="3208848" y="933752"/>
                <a:ext cx="2739019" cy="629660"/>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b="0" i="1" smtClean="0">
                          <a:latin typeface="Cambria Math"/>
                        </a:rPr>
                        <m:t>𝐻</m:t>
                      </m:r>
                      <m:r>
                        <a:rPr lang="pt-PT" b="0" i="1" smtClean="0">
                          <a:latin typeface="Cambria Math"/>
                        </a:rPr>
                        <m:t>=</m:t>
                      </m:r>
                      <m:d>
                        <m:dPr>
                          <m:ctrlPr>
                            <a:rPr lang="pt-PT" b="0" i="1" smtClean="0">
                              <a:latin typeface="Cambria Math"/>
                            </a:rPr>
                          </m:ctrlPr>
                        </m:dPr>
                        <m:e>
                          <m:r>
                            <a:rPr lang="pt-PT" b="0" i="1" smtClean="0">
                              <a:latin typeface="Cambria Math"/>
                            </a:rPr>
                            <m:t>1+</m:t>
                          </m:r>
                          <m:sSub>
                            <m:sSubPr>
                              <m:ctrlPr>
                                <a:rPr lang="pt-PT" b="0" i="1" smtClean="0">
                                  <a:latin typeface="Cambria Math"/>
                                </a:rPr>
                              </m:ctrlPr>
                            </m:sSubPr>
                            <m:e>
                              <m:r>
                                <a:rPr lang="pt-PT" b="0" i="1" smtClean="0">
                                  <a:latin typeface="Cambria Math"/>
                                </a:rPr>
                                <m:t>𝐾</m:t>
                              </m:r>
                            </m:e>
                            <m:sub>
                              <m:r>
                                <a:rPr lang="pt-PT" b="0" i="1" smtClean="0">
                                  <a:latin typeface="Cambria Math"/>
                                </a:rPr>
                                <m:t>𝑒</m:t>
                              </m:r>
                            </m:sub>
                          </m:sSub>
                          <m:r>
                            <a:rPr lang="pt-PT" b="0" i="1" smtClean="0">
                              <a:latin typeface="Cambria Math"/>
                            </a:rPr>
                            <m:t>+</m:t>
                          </m:r>
                          <m:sSub>
                            <m:sSubPr>
                              <m:ctrlPr>
                                <a:rPr lang="pt-PT" b="0" i="1" smtClean="0">
                                  <a:latin typeface="Cambria Math"/>
                                </a:rPr>
                              </m:ctrlPr>
                            </m:sSubPr>
                            <m:e>
                              <m:r>
                                <a:rPr lang="pt-PT" b="0" i="1" smtClean="0">
                                  <a:latin typeface="Cambria Math"/>
                                </a:rPr>
                                <m:t>𝐾</m:t>
                              </m:r>
                            </m:e>
                            <m:sub>
                              <m:r>
                                <a:rPr lang="pt-PT" b="0" i="1" smtClean="0">
                                  <a:latin typeface="Cambria Math"/>
                                </a:rPr>
                                <m:t>𝑏</m:t>
                              </m:r>
                            </m:sub>
                          </m:sSub>
                          <m:r>
                            <a:rPr lang="pt-PT" b="0" i="1" smtClean="0">
                              <a:latin typeface="Cambria Math"/>
                            </a:rPr>
                            <m:t>+</m:t>
                          </m:r>
                          <m:sSub>
                            <m:sSubPr>
                              <m:ctrlPr>
                                <a:rPr lang="pt-PT" b="0" i="1" smtClean="0">
                                  <a:latin typeface="Cambria Math"/>
                                </a:rPr>
                              </m:ctrlPr>
                            </m:sSubPr>
                            <m:e>
                              <m:r>
                                <a:rPr lang="pt-PT" b="0" i="1" smtClean="0">
                                  <a:latin typeface="Cambria Math"/>
                                </a:rPr>
                                <m:t>𝐾</m:t>
                              </m:r>
                            </m:e>
                            <m:sub>
                              <m:r>
                                <a:rPr lang="pt-PT" b="0" i="1" smtClean="0">
                                  <a:latin typeface="Cambria Math"/>
                                </a:rPr>
                                <m:t>𝑐</m:t>
                              </m:r>
                            </m:sub>
                          </m:sSub>
                          <m:r>
                            <a:rPr lang="pt-PT" b="0" i="1" smtClean="0">
                              <a:latin typeface="Cambria Math"/>
                            </a:rPr>
                            <m:t>𝐿</m:t>
                          </m:r>
                        </m:e>
                      </m:d>
                      <m:f>
                        <m:fPr>
                          <m:ctrlPr>
                            <a:rPr lang="pt-PT" b="0" i="1" smtClean="0">
                              <a:latin typeface="Cambria Math"/>
                            </a:rPr>
                          </m:ctrlPr>
                        </m:fPr>
                        <m:num>
                          <m:sSup>
                            <m:sSupPr>
                              <m:ctrlPr>
                                <a:rPr lang="pt-PT" b="0" i="1" smtClean="0">
                                  <a:latin typeface="Cambria Math"/>
                                </a:rPr>
                              </m:ctrlPr>
                            </m:sSupPr>
                            <m:e>
                              <m:r>
                                <a:rPr lang="pt-PT" b="0" i="1" smtClean="0">
                                  <a:latin typeface="Cambria Math"/>
                                </a:rPr>
                                <m:t>𝑣</m:t>
                              </m:r>
                            </m:e>
                            <m:sup>
                              <m:r>
                                <a:rPr lang="pt-PT" b="0" i="1" smtClean="0">
                                  <a:latin typeface="Cambria Math"/>
                                </a:rPr>
                                <m:t>2</m:t>
                              </m:r>
                            </m:sup>
                          </m:sSup>
                        </m:num>
                        <m:den>
                          <m:r>
                            <a:rPr lang="pt-PT" b="0" i="1" smtClean="0">
                              <a:latin typeface="Cambria Math"/>
                            </a:rPr>
                            <m:t>2</m:t>
                          </m:r>
                          <m:r>
                            <a:rPr lang="pt-PT" b="0" i="1" smtClean="0">
                              <a:latin typeface="Cambria Math"/>
                            </a:rPr>
                            <m:t>𝑔</m:t>
                          </m:r>
                        </m:den>
                      </m:f>
                    </m:oMath>
                  </m:oMathPara>
                </a14:m>
                <a:endParaRPr lang="pt-PT" dirty="0"/>
              </a:p>
            </p:txBody>
          </p:sp>
        </mc:Choice>
        <mc:Fallback xmlns="">
          <p:sp>
            <p:nvSpPr>
              <p:cNvPr id="21" name="TextBox 20"/>
              <p:cNvSpPr txBox="1">
                <a:spLocks noRot="1" noChangeAspect="1" noMove="1" noResize="1" noEditPoints="1" noAdjustHandles="1" noChangeArrowheads="1" noChangeShapeType="1" noTextEdit="1"/>
              </p:cNvSpPr>
              <p:nvPr/>
            </p:nvSpPr>
            <p:spPr>
              <a:xfrm>
                <a:off x="3208848" y="933752"/>
                <a:ext cx="2739019" cy="629660"/>
              </a:xfrm>
              <a:prstGeom prst="rect">
                <a:avLst/>
              </a:prstGeom>
              <a:blipFill rotWithShape="1">
                <a:blip r:embed="rId5"/>
                <a:stretch>
                  <a:fillRect/>
                </a:stretch>
              </a:blipFill>
            </p:spPr>
            <p:txBody>
              <a:bodyPr/>
              <a:lstStyle/>
              <a:p>
                <a:r>
                  <a:rPr lang="pt-PT">
                    <a:noFill/>
                  </a:rPr>
                  <a:t> </a:t>
                </a:r>
              </a:p>
            </p:txBody>
          </p:sp>
        </mc:Fallback>
      </mc:AlternateContent>
      <p:sp>
        <p:nvSpPr>
          <p:cNvPr id="22" name="Rectangle 21"/>
          <p:cNvSpPr/>
          <p:nvPr/>
        </p:nvSpPr>
        <p:spPr>
          <a:xfrm>
            <a:off x="169806" y="1574563"/>
            <a:ext cx="8794800" cy="584775"/>
          </a:xfrm>
          <a:prstGeom prst="rect">
            <a:avLst/>
          </a:prstGeom>
          <a:solidFill>
            <a:srgbClr val="FFFFCC"/>
          </a:solidFill>
        </p:spPr>
        <p:txBody>
          <a:bodyPr wrap="square">
            <a:spAutoFit/>
          </a:bodyPr>
          <a:lstStyle/>
          <a:p>
            <a:pPr algn="just"/>
            <a:r>
              <a:rPr lang="pt-PT" dirty="0" smtClean="0"/>
              <a:t>em que: </a:t>
            </a:r>
            <a:r>
              <a:rPr lang="pt-PT" i="1" dirty="0" err="1" smtClean="0"/>
              <a:t>K</a:t>
            </a:r>
            <a:r>
              <a:rPr lang="pt-PT" baseline="-25000" dirty="0" err="1" smtClean="0"/>
              <a:t>e</a:t>
            </a:r>
            <a:r>
              <a:rPr lang="pt-PT" dirty="0" smtClean="0"/>
              <a:t> = coeficiente para perda de carga singular na entrada da conduta (-),</a:t>
            </a:r>
          </a:p>
          <a:p>
            <a:pPr marL="1260475" indent="-457200" algn="just"/>
            <a:r>
              <a:rPr lang="pt-PT" i="1" dirty="0" smtClean="0"/>
              <a:t>K</a:t>
            </a:r>
            <a:r>
              <a:rPr lang="pt-PT" baseline="-25000" dirty="0"/>
              <a:t>b</a:t>
            </a:r>
            <a:r>
              <a:rPr lang="pt-PT" dirty="0" smtClean="0"/>
              <a:t> = coeficiente para perda de carga singular em curvas (-).</a:t>
            </a:r>
          </a:p>
        </p:txBody>
      </p:sp>
      <p:sp>
        <p:nvSpPr>
          <p:cNvPr id="23" name="Rectangle 22"/>
          <p:cNvSpPr/>
          <p:nvPr/>
        </p:nvSpPr>
        <p:spPr>
          <a:xfrm>
            <a:off x="161947" y="2151178"/>
            <a:ext cx="8794800" cy="584775"/>
          </a:xfrm>
          <a:prstGeom prst="rect">
            <a:avLst/>
          </a:prstGeom>
          <a:solidFill>
            <a:srgbClr val="FFFFCC"/>
          </a:solidFill>
        </p:spPr>
        <p:txBody>
          <a:bodyPr wrap="square">
            <a:spAutoFit/>
          </a:bodyPr>
          <a:lstStyle/>
          <a:p>
            <a:pPr algn="just"/>
            <a:r>
              <a:rPr lang="pt-PT" dirty="0" smtClean="0"/>
              <a:t>Tal como para </a:t>
            </a:r>
            <a:r>
              <a:rPr lang="pt-PT" i="1" dirty="0" err="1" smtClean="0"/>
              <a:t>K</a:t>
            </a:r>
            <a:r>
              <a:rPr lang="pt-PT" baseline="-25000" dirty="0" err="1" smtClean="0"/>
              <a:t>c</a:t>
            </a:r>
            <a:r>
              <a:rPr lang="pt-PT" dirty="0" smtClean="0"/>
              <a:t>, estes coeficientes de perda de carga encontram-se tabelados (Apêndice </a:t>
            </a:r>
            <a:r>
              <a:rPr lang="pt-PT" dirty="0"/>
              <a:t>C de </a:t>
            </a:r>
            <a:r>
              <a:rPr lang="pt-PT" dirty="0" err="1"/>
              <a:t>Huffman</a:t>
            </a:r>
            <a:r>
              <a:rPr lang="pt-PT" dirty="0"/>
              <a:t> </a:t>
            </a:r>
            <a:r>
              <a:rPr lang="pt-PT" i="1" dirty="0" err="1"/>
              <a:t>et</a:t>
            </a:r>
            <a:r>
              <a:rPr lang="pt-PT" i="1" dirty="0"/>
              <a:t> al</a:t>
            </a:r>
            <a:r>
              <a:rPr lang="pt-PT" dirty="0"/>
              <a:t>., </a:t>
            </a:r>
            <a:r>
              <a:rPr lang="pt-PT" dirty="0" smtClean="0"/>
              <a:t>2011, por exemplo).</a:t>
            </a:r>
          </a:p>
        </p:txBody>
      </p:sp>
      <p:sp>
        <p:nvSpPr>
          <p:cNvPr id="24" name="Rectangle 23"/>
          <p:cNvSpPr/>
          <p:nvPr/>
        </p:nvSpPr>
        <p:spPr>
          <a:xfrm>
            <a:off x="7915250" y="1045852"/>
            <a:ext cx="1080000" cy="338554"/>
          </a:xfrm>
          <a:prstGeom prst="rect">
            <a:avLst/>
          </a:prstGeom>
          <a:solidFill>
            <a:srgbClr val="FFFFCC"/>
          </a:solidFill>
        </p:spPr>
        <p:txBody>
          <a:bodyPr wrap="square">
            <a:spAutoFit/>
          </a:bodyPr>
          <a:lstStyle/>
          <a:p>
            <a:pPr algn="just"/>
            <a:r>
              <a:rPr lang="pt-PT" dirty="0" err="1" smtClean="0"/>
              <a:t>Eq</a:t>
            </a:r>
            <a:r>
              <a:rPr lang="pt-PT" dirty="0" smtClean="0"/>
              <a:t>. (13.5)</a:t>
            </a:r>
          </a:p>
        </p:txBody>
      </p:sp>
    </p:spTree>
    <p:extLst>
      <p:ext uri="{BB962C8B-B14F-4D97-AF65-F5344CB8AC3E}">
        <p14:creationId xmlns:p14="http://schemas.microsoft.com/office/powerpoint/2010/main" val="23484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par>
                                <p:cTn id="40" presetID="10"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10" grpId="0" animBg="1"/>
      <p:bldP spid="11" grpId="0" animBg="1"/>
      <p:bldP spid="13" grpId="0" animBg="1"/>
      <p:bldP spid="14" grpId="0" animBg="1"/>
      <p:bldP spid="15" grpId="0" animBg="1"/>
      <p:bldP spid="20" grpId="0" animBg="1"/>
      <p:bldP spid="21" grpId="0" animBg="1"/>
      <p:bldP spid="22" grpId="0" animBg="1"/>
      <p:bldP spid="23" grpId="0" animBg="1"/>
      <p:bldP spid="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38770" y="6086542"/>
            <a:ext cx="5506511" cy="738664"/>
          </a:xfrm>
          <a:prstGeom prst="rect">
            <a:avLst/>
          </a:prstGeom>
          <a:solidFill>
            <a:srgbClr val="FFFFCC"/>
          </a:solidFill>
        </p:spPr>
        <p:txBody>
          <a:bodyPr wrap="square">
            <a:spAutoFit/>
          </a:bodyPr>
          <a:lstStyle/>
          <a:p>
            <a:pPr algn="just"/>
            <a:r>
              <a:rPr lang="pt-PT" sz="1400" b="1" dirty="0" smtClean="0"/>
              <a:t>Figura 13.22 </a:t>
            </a:r>
            <a:r>
              <a:rPr lang="pt-PT" sz="1400" dirty="0" smtClean="0"/>
              <a:t>Relação altura-caudal para controlo através de uma entrada em queda com aresta viva, para uma conduta circular (</a:t>
            </a:r>
            <a:r>
              <a:rPr lang="pt-PT" sz="1200" dirty="0" smtClean="0"/>
              <a:t>Fonte: </a:t>
            </a:r>
            <a:r>
              <a:rPr lang="pt-PT" sz="1200" dirty="0" err="1" smtClean="0"/>
              <a:t>Huffman</a:t>
            </a:r>
            <a:r>
              <a:rPr lang="pt-PT" sz="1200" dirty="0" smtClean="0"/>
              <a:t> </a:t>
            </a:r>
            <a:r>
              <a:rPr lang="pt-PT" sz="1200" i="1" dirty="0" err="1" smtClean="0"/>
              <a:t>et</a:t>
            </a:r>
            <a:r>
              <a:rPr lang="pt-PT" sz="1200" i="1" dirty="0" smtClean="0"/>
              <a:t> al</a:t>
            </a:r>
            <a:r>
              <a:rPr lang="pt-PT" sz="1200" dirty="0" smtClean="0"/>
              <a:t>., 2011</a:t>
            </a:r>
            <a:r>
              <a:rPr lang="pt-PT" sz="1400" dirty="0" smtClean="0"/>
              <a:t>)</a:t>
            </a:r>
          </a:p>
        </p:txBody>
      </p:sp>
      <p:grpSp>
        <p:nvGrpSpPr>
          <p:cNvPr id="7" name="Group 6"/>
          <p:cNvGrpSpPr/>
          <p:nvPr/>
        </p:nvGrpSpPr>
        <p:grpSpPr>
          <a:xfrm>
            <a:off x="1891426" y="2988616"/>
            <a:ext cx="5360723" cy="3115605"/>
            <a:chOff x="1891426" y="295147"/>
            <a:chExt cx="5360723" cy="3115605"/>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6200000">
              <a:off x="3234640" y="-1048067"/>
              <a:ext cx="2674295" cy="5360723"/>
            </a:xfrm>
            <a:prstGeom prst="rect">
              <a:avLst/>
            </a:prstGeom>
          </p:spPr>
        </p:pic>
        <p:sp>
          <p:nvSpPr>
            <p:cNvPr id="4" name="TextBox 3"/>
            <p:cNvSpPr txBox="1"/>
            <p:nvPr/>
          </p:nvSpPr>
          <p:spPr>
            <a:xfrm>
              <a:off x="3327664" y="2950343"/>
              <a:ext cx="2448000" cy="307777"/>
            </a:xfrm>
            <a:prstGeom prst="rect">
              <a:avLst/>
            </a:prstGeom>
            <a:solidFill>
              <a:schemeClr val="bg1"/>
            </a:solidFill>
          </p:spPr>
          <p:txBody>
            <a:bodyPr wrap="square" rtlCol="0">
              <a:spAutoFit/>
            </a:bodyPr>
            <a:lstStyle/>
            <a:p>
              <a:r>
                <a:rPr lang="pt-PT" sz="1400" b="1" dirty="0" smtClean="0"/>
                <a:t>Factor do caudal </a:t>
              </a:r>
              <a:r>
                <a:rPr lang="pt-PT" sz="1400" b="1" i="1" dirty="0" smtClean="0"/>
                <a:t>q</a:t>
              </a:r>
              <a:r>
                <a:rPr lang="pt-PT" sz="1400" b="1" dirty="0" smtClean="0"/>
                <a:t>/</a:t>
              </a:r>
              <a:r>
                <a:rPr lang="pt-PT" sz="1400" b="1" i="1" dirty="0" smtClean="0"/>
                <a:t>D</a:t>
              </a:r>
              <a:r>
                <a:rPr lang="pt-PT" sz="1400" b="1" baseline="30000" dirty="0" smtClean="0"/>
                <a:t>5/2</a:t>
              </a:r>
              <a:r>
                <a:rPr lang="pt-PT" sz="1400" b="1" dirty="0" smtClean="0"/>
                <a:t> (m)</a:t>
              </a:r>
              <a:endParaRPr lang="pt-PT" sz="1400" b="1" dirty="0"/>
            </a:p>
          </p:txBody>
        </p:sp>
        <p:sp>
          <p:nvSpPr>
            <p:cNvPr id="5" name="TextBox 4"/>
            <p:cNvSpPr txBox="1"/>
            <p:nvPr/>
          </p:nvSpPr>
          <p:spPr>
            <a:xfrm rot="16200000">
              <a:off x="6346963" y="2744752"/>
              <a:ext cx="1080000" cy="252000"/>
            </a:xfrm>
            <a:prstGeom prst="rect">
              <a:avLst/>
            </a:prstGeom>
            <a:solidFill>
              <a:schemeClr val="bg1"/>
            </a:solidFill>
          </p:spPr>
          <p:txBody>
            <a:bodyPr wrap="square" rtlCol="0">
              <a:spAutoFit/>
            </a:bodyPr>
            <a:lstStyle/>
            <a:p>
              <a:r>
                <a:rPr lang="pt-PT" sz="1000" b="1" dirty="0" smtClean="0"/>
                <a:t>Descarregador</a:t>
              </a:r>
              <a:endParaRPr lang="pt-PT" sz="1000" b="1" dirty="0"/>
            </a:p>
          </p:txBody>
        </p:sp>
        <p:sp>
          <p:nvSpPr>
            <p:cNvPr id="6" name="TextBox 5"/>
            <p:cNvSpPr txBox="1"/>
            <p:nvPr/>
          </p:nvSpPr>
          <p:spPr>
            <a:xfrm rot="16200000">
              <a:off x="6547075" y="1508602"/>
              <a:ext cx="648000" cy="252000"/>
            </a:xfrm>
            <a:prstGeom prst="rect">
              <a:avLst/>
            </a:prstGeom>
            <a:solidFill>
              <a:schemeClr val="bg1"/>
            </a:solidFill>
          </p:spPr>
          <p:txBody>
            <a:bodyPr wrap="square" rtlCol="0">
              <a:spAutoFit/>
            </a:bodyPr>
            <a:lstStyle/>
            <a:p>
              <a:r>
                <a:rPr lang="pt-PT" sz="1000" b="1" dirty="0" smtClean="0"/>
                <a:t>Orifício</a:t>
              </a:r>
              <a:endParaRPr lang="pt-PT" sz="1000" b="1" dirty="0"/>
            </a:p>
          </p:txBody>
        </p:sp>
      </p:grpSp>
      <p:sp>
        <p:nvSpPr>
          <p:cNvPr id="8" name="Rectangle 7"/>
          <p:cNvSpPr/>
          <p:nvPr/>
        </p:nvSpPr>
        <p:spPr>
          <a:xfrm>
            <a:off x="152487" y="28517"/>
            <a:ext cx="8794800" cy="584775"/>
          </a:xfrm>
          <a:prstGeom prst="rect">
            <a:avLst/>
          </a:prstGeom>
          <a:solidFill>
            <a:srgbClr val="FFFFCC"/>
          </a:solidFill>
        </p:spPr>
        <p:txBody>
          <a:bodyPr wrap="square">
            <a:spAutoFit/>
          </a:bodyPr>
          <a:lstStyle/>
          <a:p>
            <a:pPr algn="just"/>
            <a:r>
              <a:rPr lang="pt-PT" dirty="0" smtClean="0"/>
              <a:t>Quando a entrada do aqueduto não está submersa, o controlo do escoamento pode efectuar-se pela secção de entrada ou pela conduta.</a:t>
            </a:r>
          </a:p>
        </p:txBody>
      </p:sp>
      <p:sp>
        <p:nvSpPr>
          <p:cNvPr id="9" name="Rectangle 8"/>
          <p:cNvSpPr/>
          <p:nvPr/>
        </p:nvSpPr>
        <p:spPr>
          <a:xfrm>
            <a:off x="159924" y="582353"/>
            <a:ext cx="8794800" cy="830997"/>
          </a:xfrm>
          <a:prstGeom prst="rect">
            <a:avLst/>
          </a:prstGeom>
          <a:solidFill>
            <a:srgbClr val="FFFFCC"/>
          </a:solidFill>
        </p:spPr>
        <p:txBody>
          <a:bodyPr wrap="square">
            <a:spAutoFit/>
          </a:bodyPr>
          <a:lstStyle/>
          <a:p>
            <a:pPr algn="just"/>
            <a:r>
              <a:rPr lang="pt-PT" dirty="0" smtClean="0"/>
              <a:t>No caso da situação representada na Fig. 13.21 (d), a conduta controla o escoamento por ter um declive tão baixo que não consegue assegurar a passagem do caudal com a altura pretendida (h menos a perda de carga na entrada).</a:t>
            </a:r>
          </a:p>
        </p:txBody>
      </p:sp>
      <p:sp>
        <p:nvSpPr>
          <p:cNvPr id="10" name="Rectangle 9"/>
          <p:cNvSpPr/>
          <p:nvPr/>
        </p:nvSpPr>
        <p:spPr>
          <a:xfrm>
            <a:off x="156210" y="1391048"/>
            <a:ext cx="8794800" cy="584775"/>
          </a:xfrm>
          <a:prstGeom prst="rect">
            <a:avLst/>
          </a:prstGeom>
          <a:solidFill>
            <a:srgbClr val="FFFFCC"/>
          </a:solidFill>
        </p:spPr>
        <p:txBody>
          <a:bodyPr wrap="square">
            <a:spAutoFit/>
          </a:bodyPr>
          <a:lstStyle/>
          <a:p>
            <a:pPr algn="just"/>
            <a:r>
              <a:rPr lang="pt-PT" dirty="0" smtClean="0"/>
              <a:t>No caso da situação representada na Fig. 13.21 (e), a secção de entrada controla o escoamento porque o aqueduto tem um declive suficiente para transportar o caudal pretendido.</a:t>
            </a:r>
          </a:p>
        </p:txBody>
      </p:sp>
      <p:sp>
        <p:nvSpPr>
          <p:cNvPr id="11" name="Rectangle 10"/>
          <p:cNvSpPr/>
          <p:nvPr/>
        </p:nvSpPr>
        <p:spPr>
          <a:xfrm>
            <a:off x="133908" y="1950242"/>
            <a:ext cx="8794800" cy="830997"/>
          </a:xfrm>
          <a:prstGeom prst="rect">
            <a:avLst/>
          </a:prstGeom>
          <a:solidFill>
            <a:srgbClr val="FFFFCC"/>
          </a:solidFill>
        </p:spPr>
        <p:txBody>
          <a:bodyPr wrap="square">
            <a:spAutoFit/>
          </a:bodyPr>
          <a:lstStyle/>
          <a:p>
            <a:pPr algn="just"/>
            <a:r>
              <a:rPr lang="pt-PT" dirty="0" smtClean="0"/>
              <a:t>Para as condições em que o controlo do escoamento é feito pela secção de entrada, a resolução para condutas circulares pode efectuar-se a partir da Fig. 13.22 (também válida para entrada submersa).</a:t>
            </a:r>
          </a:p>
        </p:txBody>
      </p:sp>
    </p:spTree>
    <p:extLst>
      <p:ext uri="{BB962C8B-B14F-4D97-AF65-F5344CB8AC3E}">
        <p14:creationId xmlns:p14="http://schemas.microsoft.com/office/powerpoint/2010/main" val="88857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198" y="73328"/>
            <a:ext cx="5832000" cy="360000"/>
          </a:xfrm>
          <a:prstGeom prst="rect">
            <a:avLst/>
          </a:prstGeom>
          <a:solidFill>
            <a:srgbClr val="FFFFCC"/>
          </a:solidFill>
        </p:spPr>
        <p:txBody>
          <a:bodyPr wrap="square">
            <a:spAutoFit/>
          </a:bodyPr>
          <a:lstStyle/>
          <a:p>
            <a:pPr algn="just"/>
            <a:r>
              <a:rPr lang="pt-PT" i="1" u="sng" dirty="0" smtClean="0"/>
              <a:t>Descarregadores de tubo ou de caixa, com entrada em queda</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183" y="3158342"/>
            <a:ext cx="3780000" cy="2806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1553" y="3175508"/>
            <a:ext cx="3780000" cy="2799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892467" y="5963498"/>
            <a:ext cx="3780000" cy="523220"/>
          </a:xfrm>
          <a:prstGeom prst="rect">
            <a:avLst/>
          </a:prstGeom>
          <a:solidFill>
            <a:srgbClr val="FFFFCC"/>
          </a:solidFill>
        </p:spPr>
        <p:txBody>
          <a:bodyPr wrap="square">
            <a:spAutoFit/>
          </a:bodyPr>
          <a:lstStyle/>
          <a:p>
            <a:pPr algn="just"/>
            <a:r>
              <a:rPr lang="pt-PT" sz="1400" b="1" dirty="0" smtClean="0"/>
              <a:t>Figura 13.24 </a:t>
            </a:r>
            <a:r>
              <a:rPr lang="pt-PT" sz="1400" dirty="0" smtClean="0"/>
              <a:t>Descarregador de tubo com entrada em queda (</a:t>
            </a:r>
            <a:r>
              <a:rPr lang="pt-PT" sz="1200" dirty="0" smtClean="0"/>
              <a:t>Fonte: </a:t>
            </a:r>
            <a:r>
              <a:rPr lang="en-GB" sz="1200" dirty="0"/>
              <a:t>USDA-NRCS, 1984a</a:t>
            </a:r>
            <a:r>
              <a:rPr lang="pt-PT" sz="1400" dirty="0" smtClean="0"/>
              <a:t>)</a:t>
            </a:r>
          </a:p>
        </p:txBody>
      </p:sp>
      <p:sp>
        <p:nvSpPr>
          <p:cNvPr id="6" name="Rectangle 5"/>
          <p:cNvSpPr/>
          <p:nvPr/>
        </p:nvSpPr>
        <p:spPr>
          <a:xfrm>
            <a:off x="156065" y="423047"/>
            <a:ext cx="8794800" cy="584775"/>
          </a:xfrm>
          <a:prstGeom prst="rect">
            <a:avLst/>
          </a:prstGeom>
          <a:solidFill>
            <a:srgbClr val="FFFFCC"/>
          </a:solidFill>
        </p:spPr>
        <p:txBody>
          <a:bodyPr wrap="square">
            <a:spAutoFit/>
          </a:bodyPr>
          <a:lstStyle/>
          <a:p>
            <a:pPr algn="just"/>
            <a:r>
              <a:rPr lang="pt-PT" dirty="0" smtClean="0"/>
              <a:t>Nestes descarregadores, as características do escoamento dependem do componente do sistema que controla o caudal.</a:t>
            </a:r>
          </a:p>
        </p:txBody>
      </p:sp>
      <p:sp>
        <p:nvSpPr>
          <p:cNvPr id="7" name="Rectangle 6"/>
          <p:cNvSpPr/>
          <p:nvPr/>
        </p:nvSpPr>
        <p:spPr>
          <a:xfrm>
            <a:off x="152351" y="999185"/>
            <a:ext cx="8794800" cy="584775"/>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Para cargas reduzidas o bordo da entrada controla o escoamento como um descarregador livre e o caudal é proporcional a </a:t>
            </a:r>
            <a:r>
              <a:rPr lang="pt-PT" i="1" dirty="0" smtClean="0"/>
              <a:t>H</a:t>
            </a:r>
            <a:r>
              <a:rPr lang="pt-PT" baseline="30000" dirty="0" smtClean="0"/>
              <a:t>3/2</a:t>
            </a:r>
            <a:r>
              <a:rPr lang="pt-PT" dirty="0" smtClean="0"/>
              <a:t> (</a:t>
            </a:r>
            <a:r>
              <a:rPr lang="pt-PT" dirty="0" err="1" smtClean="0"/>
              <a:t>Eq</a:t>
            </a:r>
            <a:r>
              <a:rPr lang="pt-PT" dirty="0" smtClean="0"/>
              <a:t>. 13.1 ou 13.2) (Fig. 13.25a).</a:t>
            </a:r>
          </a:p>
        </p:txBody>
      </p:sp>
      <p:sp>
        <p:nvSpPr>
          <p:cNvPr id="8" name="Rectangle 7"/>
          <p:cNvSpPr/>
          <p:nvPr/>
        </p:nvSpPr>
        <p:spPr>
          <a:xfrm>
            <a:off x="148637" y="1586474"/>
            <a:ext cx="8794800" cy="1323439"/>
          </a:xfrm>
          <a:prstGeom prst="rect">
            <a:avLst/>
          </a:prstGeom>
          <a:solidFill>
            <a:srgbClr val="FFFFCC"/>
          </a:solidFill>
        </p:spPr>
        <p:txBody>
          <a:bodyPr wrap="square">
            <a:spAutoFit/>
          </a:bodyPr>
          <a:lstStyle/>
          <a:p>
            <a:pPr algn="just"/>
            <a:r>
              <a:rPr lang="pt-PT" dirty="0" smtClean="0"/>
              <a:t>À medida que a carga aumenta, a capacidade do descarregador iguala a capacidade:</a:t>
            </a:r>
          </a:p>
          <a:p>
            <a:pPr marL="285750" indent="-285750" algn="just">
              <a:buFont typeface="Arial" panose="020B0604020202020204" pitchFamily="34" charset="0"/>
              <a:buChar char="•"/>
            </a:pPr>
            <a:r>
              <a:rPr lang="pt-PT" dirty="0" smtClean="0"/>
              <a:t>do tubo =&gt; escoamento em pressão (</a:t>
            </a:r>
            <a:r>
              <a:rPr lang="pt-PT" dirty="0" err="1" smtClean="0"/>
              <a:t>Eq</a:t>
            </a:r>
            <a:r>
              <a:rPr lang="pt-PT" dirty="0" smtClean="0"/>
              <a:t>. </a:t>
            </a:r>
            <a:r>
              <a:rPr lang="pt-PT" dirty="0"/>
              <a:t>13.6), com </a:t>
            </a:r>
            <a:r>
              <a:rPr lang="pt-PT" dirty="0" smtClean="0"/>
              <a:t>o </a:t>
            </a:r>
            <a:r>
              <a:rPr lang="pt-PT" dirty="0"/>
              <a:t>caudal proporcional à raiz </a:t>
            </a:r>
            <a:r>
              <a:rPr lang="pt-PT" dirty="0" smtClean="0"/>
              <a:t>quadrada da perda de carga total ao longo da estrutura (Fig. 13.25d e </a:t>
            </a:r>
            <a:r>
              <a:rPr lang="pt-PT" dirty="0" err="1" smtClean="0"/>
              <a:t>e</a:t>
            </a:r>
            <a:r>
              <a:rPr lang="pt-PT" dirty="0" smtClean="0"/>
              <a:t>), ou</a:t>
            </a:r>
          </a:p>
          <a:p>
            <a:pPr marL="285750" indent="-285750" algn="just">
              <a:buFont typeface="Arial" panose="020B0604020202020204" pitchFamily="34" charset="0"/>
              <a:buChar char="•"/>
            </a:pPr>
            <a:r>
              <a:rPr lang="pt-PT" dirty="0"/>
              <a:t>d</a:t>
            </a:r>
            <a:r>
              <a:rPr lang="pt-PT" dirty="0" smtClean="0"/>
              <a:t>a secção de entrada =&gt; escoamento por orifício (</a:t>
            </a:r>
            <a:r>
              <a:rPr lang="pt-PT" dirty="0" err="1" smtClean="0"/>
              <a:t>Eq</a:t>
            </a:r>
            <a:r>
              <a:rPr lang="pt-PT" dirty="0" smtClean="0"/>
              <a:t>. </a:t>
            </a:r>
            <a:r>
              <a:rPr lang="pt-PT" dirty="0"/>
              <a:t>13.7), com o caudal proporcional à raiz quadrada da </a:t>
            </a:r>
            <a:r>
              <a:rPr lang="pt-PT" dirty="0" smtClean="0"/>
              <a:t>carga sobre a entrada da conduta (Fig. 13.25b e c).</a:t>
            </a:r>
          </a:p>
        </p:txBody>
      </p:sp>
      <p:sp>
        <p:nvSpPr>
          <p:cNvPr id="9" name="Rectangle 8"/>
          <p:cNvSpPr/>
          <p:nvPr/>
        </p:nvSpPr>
        <p:spPr>
          <a:xfrm>
            <a:off x="592715" y="5959784"/>
            <a:ext cx="3816000" cy="738664"/>
          </a:xfrm>
          <a:prstGeom prst="rect">
            <a:avLst/>
          </a:prstGeom>
          <a:solidFill>
            <a:srgbClr val="FFFFCC"/>
          </a:solidFill>
        </p:spPr>
        <p:txBody>
          <a:bodyPr wrap="square">
            <a:spAutoFit/>
          </a:bodyPr>
          <a:lstStyle/>
          <a:p>
            <a:pPr algn="just"/>
            <a:r>
              <a:rPr lang="pt-PT" sz="1400" b="1" dirty="0" smtClean="0"/>
              <a:t>Figura 13.23 </a:t>
            </a:r>
            <a:r>
              <a:rPr lang="pt-PT" sz="1400" dirty="0" smtClean="0"/>
              <a:t>Descarregador de caixa com entrada em queda e com bacia de dissipação à saída (</a:t>
            </a:r>
            <a:r>
              <a:rPr lang="pt-PT" sz="1200" dirty="0" smtClean="0"/>
              <a:t>Fonte: </a:t>
            </a:r>
            <a:r>
              <a:rPr lang="en-GB" sz="1200" dirty="0"/>
              <a:t>USDA-NRCS, 1984a</a:t>
            </a:r>
            <a:r>
              <a:rPr lang="pt-PT" sz="1400" dirty="0" smtClean="0"/>
              <a:t>)</a:t>
            </a:r>
          </a:p>
        </p:txBody>
      </p:sp>
    </p:spTree>
    <p:extLst>
      <p:ext uri="{BB962C8B-B14F-4D97-AF65-F5344CB8AC3E}">
        <p14:creationId xmlns:p14="http://schemas.microsoft.com/office/powerpoint/2010/main" val="213744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701705" y="243429"/>
            <a:ext cx="3467205" cy="1563248"/>
            <a:chOff x="746551" y="791645"/>
            <a:chExt cx="3467205" cy="1563248"/>
          </a:xfrm>
        </p:grpSpPr>
        <p:sp>
          <p:nvSpPr>
            <p:cNvPr id="105" name="Freeform 104"/>
            <p:cNvSpPr/>
            <p:nvPr/>
          </p:nvSpPr>
          <p:spPr>
            <a:xfrm>
              <a:off x="3316892" y="2146961"/>
              <a:ext cx="896864" cy="197911"/>
            </a:xfrm>
            <a:custGeom>
              <a:avLst/>
              <a:gdLst>
                <a:gd name="connsiteX0" fmla="*/ 0 w 896864"/>
                <a:gd name="connsiteY0" fmla="*/ 0 h 197911"/>
                <a:gd name="connsiteX1" fmla="*/ 896864 w 896864"/>
                <a:gd name="connsiteY1" fmla="*/ 0 h 197911"/>
                <a:gd name="connsiteX2" fmla="*/ 896864 w 896864"/>
                <a:gd name="connsiteY2" fmla="*/ 197911 h 197911"/>
                <a:gd name="connsiteX3" fmla="*/ 293109 w 896864"/>
                <a:gd name="connsiteY3" fmla="*/ 197911 h 197911"/>
                <a:gd name="connsiteX4" fmla="*/ 165344 w 896864"/>
                <a:gd name="connsiteY4" fmla="*/ 162838 h 197911"/>
                <a:gd name="connsiteX5" fmla="*/ 60125 w 896864"/>
                <a:gd name="connsiteY5" fmla="*/ 95198 h 197911"/>
                <a:gd name="connsiteX6" fmla="*/ 0 w 896864"/>
                <a:gd name="connsiteY6" fmla="*/ 0 h 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864" h="197911">
                  <a:moveTo>
                    <a:pt x="0" y="0"/>
                  </a:moveTo>
                  <a:lnTo>
                    <a:pt x="896864" y="0"/>
                  </a:lnTo>
                  <a:lnTo>
                    <a:pt x="896864" y="197911"/>
                  </a:lnTo>
                  <a:lnTo>
                    <a:pt x="293109" y="197911"/>
                  </a:lnTo>
                  <a:lnTo>
                    <a:pt x="165344" y="162838"/>
                  </a:lnTo>
                  <a:lnTo>
                    <a:pt x="60125" y="9519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5" name="Freeform 114"/>
            <p:cNvSpPr/>
            <p:nvPr/>
          </p:nvSpPr>
          <p:spPr>
            <a:xfrm>
              <a:off x="746551" y="1225045"/>
              <a:ext cx="1590806" cy="866802"/>
            </a:xfrm>
            <a:custGeom>
              <a:avLst/>
              <a:gdLst>
                <a:gd name="connsiteX0" fmla="*/ 1235067 w 1590806"/>
                <a:gd name="connsiteY0" fmla="*/ 0 h 866802"/>
                <a:gd name="connsiteX1" fmla="*/ 1295191 w 1590806"/>
                <a:gd name="connsiteY1" fmla="*/ 45094 h 866802"/>
                <a:gd name="connsiteX2" fmla="*/ 1315233 w 1590806"/>
                <a:gd name="connsiteY2" fmla="*/ 72651 h 866802"/>
                <a:gd name="connsiteX3" fmla="*/ 1325254 w 1590806"/>
                <a:gd name="connsiteY3" fmla="*/ 95198 h 866802"/>
                <a:gd name="connsiteX4" fmla="*/ 1332770 w 1590806"/>
                <a:gd name="connsiteY4" fmla="*/ 115240 h 866802"/>
                <a:gd name="connsiteX5" fmla="*/ 1337780 w 1590806"/>
                <a:gd name="connsiteY5" fmla="*/ 135282 h 866802"/>
                <a:gd name="connsiteX6" fmla="*/ 1352811 w 1590806"/>
                <a:gd name="connsiteY6" fmla="*/ 90188 h 866802"/>
                <a:gd name="connsiteX7" fmla="*/ 1362832 w 1590806"/>
                <a:gd name="connsiteY7" fmla="*/ 65136 h 866802"/>
                <a:gd name="connsiteX8" fmla="*/ 1380368 w 1590806"/>
                <a:gd name="connsiteY8" fmla="*/ 47599 h 866802"/>
                <a:gd name="connsiteX9" fmla="*/ 1392894 w 1590806"/>
                <a:gd name="connsiteY9" fmla="*/ 32568 h 866802"/>
                <a:gd name="connsiteX10" fmla="*/ 1417947 w 1590806"/>
                <a:gd name="connsiteY10" fmla="*/ 17537 h 866802"/>
                <a:gd name="connsiteX11" fmla="*/ 1430473 w 1590806"/>
                <a:gd name="connsiteY11" fmla="*/ 10021 h 866802"/>
                <a:gd name="connsiteX12" fmla="*/ 1448009 w 1590806"/>
                <a:gd name="connsiteY12" fmla="*/ 2506 h 866802"/>
                <a:gd name="connsiteX13" fmla="*/ 1590806 w 1590806"/>
                <a:gd name="connsiteY13" fmla="*/ 2506 h 866802"/>
                <a:gd name="connsiteX14" fmla="*/ 1440493 w 1590806"/>
                <a:gd name="connsiteY14" fmla="*/ 475990 h 866802"/>
                <a:gd name="connsiteX15" fmla="*/ 1440493 w 1590806"/>
                <a:gd name="connsiteY15" fmla="*/ 155323 h 866802"/>
                <a:gd name="connsiteX16" fmla="*/ 1412936 w 1590806"/>
                <a:gd name="connsiteY16" fmla="*/ 167849 h 866802"/>
                <a:gd name="connsiteX17" fmla="*/ 1412936 w 1590806"/>
                <a:gd name="connsiteY17" fmla="*/ 167849 h 866802"/>
                <a:gd name="connsiteX18" fmla="*/ 1395400 w 1590806"/>
                <a:gd name="connsiteY18" fmla="*/ 225469 h 866802"/>
                <a:gd name="connsiteX19" fmla="*/ 1387884 w 1590806"/>
                <a:gd name="connsiteY19" fmla="*/ 268057 h 866802"/>
                <a:gd name="connsiteX20" fmla="*/ 1385379 w 1590806"/>
                <a:gd name="connsiteY20" fmla="*/ 300625 h 866802"/>
                <a:gd name="connsiteX21" fmla="*/ 1385379 w 1590806"/>
                <a:gd name="connsiteY21" fmla="*/ 350729 h 866802"/>
                <a:gd name="connsiteX22" fmla="*/ 1385379 w 1590806"/>
                <a:gd name="connsiteY22" fmla="*/ 666385 h 866802"/>
                <a:gd name="connsiteX23" fmla="*/ 1305212 w 1590806"/>
                <a:gd name="connsiteY23" fmla="*/ 666385 h 866802"/>
                <a:gd name="connsiteX24" fmla="*/ 1305212 w 1590806"/>
                <a:gd name="connsiteY24" fmla="*/ 325677 h 866802"/>
                <a:gd name="connsiteX25" fmla="*/ 1302707 w 1590806"/>
                <a:gd name="connsiteY25" fmla="*/ 273068 h 866802"/>
                <a:gd name="connsiteX26" fmla="*/ 1295191 w 1590806"/>
                <a:gd name="connsiteY26" fmla="*/ 230479 h 866802"/>
                <a:gd name="connsiteX27" fmla="*/ 1285171 w 1590806"/>
                <a:gd name="connsiteY27" fmla="*/ 190396 h 866802"/>
                <a:gd name="connsiteX28" fmla="*/ 1270139 w 1590806"/>
                <a:gd name="connsiteY28" fmla="*/ 162839 h 866802"/>
                <a:gd name="connsiteX29" fmla="*/ 1255108 w 1590806"/>
                <a:gd name="connsiteY29" fmla="*/ 150313 h 866802"/>
                <a:gd name="connsiteX30" fmla="*/ 1245087 w 1590806"/>
                <a:gd name="connsiteY30" fmla="*/ 147808 h 866802"/>
                <a:gd name="connsiteX31" fmla="*/ 1245087 w 1590806"/>
                <a:gd name="connsiteY31" fmla="*/ 781625 h 866802"/>
                <a:gd name="connsiteX32" fmla="*/ 1132353 w 1590806"/>
                <a:gd name="connsiteY32" fmla="*/ 866802 h 866802"/>
                <a:gd name="connsiteX33" fmla="*/ 0 w 1590806"/>
                <a:gd name="connsiteY33" fmla="*/ 866802 h 866802"/>
                <a:gd name="connsiteX34" fmla="*/ 0 w 1590806"/>
                <a:gd name="connsiteY34" fmla="*/ 0 h 866802"/>
                <a:gd name="connsiteX35" fmla="*/ 1235067 w 1590806"/>
                <a:gd name="connsiteY35" fmla="*/ 0 h 866802"/>
                <a:gd name="connsiteX0" fmla="*/ 1235067 w 1590806"/>
                <a:gd name="connsiteY0" fmla="*/ 0 h 866802"/>
                <a:gd name="connsiteX1" fmla="*/ 1295191 w 1590806"/>
                <a:gd name="connsiteY1" fmla="*/ 45094 h 866802"/>
                <a:gd name="connsiteX2" fmla="*/ 1315233 w 1590806"/>
                <a:gd name="connsiteY2" fmla="*/ 72651 h 866802"/>
                <a:gd name="connsiteX3" fmla="*/ 1325254 w 1590806"/>
                <a:gd name="connsiteY3" fmla="*/ 95198 h 866802"/>
                <a:gd name="connsiteX4" fmla="*/ 1332770 w 1590806"/>
                <a:gd name="connsiteY4" fmla="*/ 115240 h 866802"/>
                <a:gd name="connsiteX5" fmla="*/ 1337780 w 1590806"/>
                <a:gd name="connsiteY5" fmla="*/ 135282 h 866802"/>
                <a:gd name="connsiteX6" fmla="*/ 1352811 w 1590806"/>
                <a:gd name="connsiteY6" fmla="*/ 90188 h 866802"/>
                <a:gd name="connsiteX7" fmla="*/ 1362832 w 1590806"/>
                <a:gd name="connsiteY7" fmla="*/ 65136 h 866802"/>
                <a:gd name="connsiteX8" fmla="*/ 1380368 w 1590806"/>
                <a:gd name="connsiteY8" fmla="*/ 47599 h 866802"/>
                <a:gd name="connsiteX9" fmla="*/ 1392894 w 1590806"/>
                <a:gd name="connsiteY9" fmla="*/ 32568 h 866802"/>
                <a:gd name="connsiteX10" fmla="*/ 1417947 w 1590806"/>
                <a:gd name="connsiteY10" fmla="*/ 17537 h 866802"/>
                <a:gd name="connsiteX11" fmla="*/ 1430473 w 1590806"/>
                <a:gd name="connsiteY11" fmla="*/ 10021 h 866802"/>
                <a:gd name="connsiteX12" fmla="*/ 1448009 w 1590806"/>
                <a:gd name="connsiteY12" fmla="*/ 2506 h 866802"/>
                <a:gd name="connsiteX13" fmla="*/ 1590806 w 1590806"/>
                <a:gd name="connsiteY13" fmla="*/ 2506 h 866802"/>
                <a:gd name="connsiteX14" fmla="*/ 1440493 w 1590806"/>
                <a:gd name="connsiteY14" fmla="*/ 475990 h 866802"/>
                <a:gd name="connsiteX15" fmla="*/ 1440493 w 1590806"/>
                <a:gd name="connsiteY15" fmla="*/ 155323 h 866802"/>
                <a:gd name="connsiteX16" fmla="*/ 1412936 w 1590806"/>
                <a:gd name="connsiteY16" fmla="*/ 167849 h 866802"/>
                <a:gd name="connsiteX17" fmla="*/ 1412936 w 1590806"/>
                <a:gd name="connsiteY17" fmla="*/ 167849 h 866802"/>
                <a:gd name="connsiteX18" fmla="*/ 1395400 w 1590806"/>
                <a:gd name="connsiteY18" fmla="*/ 225469 h 866802"/>
                <a:gd name="connsiteX19" fmla="*/ 1387884 w 1590806"/>
                <a:gd name="connsiteY19" fmla="*/ 268057 h 866802"/>
                <a:gd name="connsiteX20" fmla="*/ 1385379 w 1590806"/>
                <a:gd name="connsiteY20" fmla="*/ 300625 h 866802"/>
                <a:gd name="connsiteX21" fmla="*/ 1385379 w 1590806"/>
                <a:gd name="connsiteY21" fmla="*/ 350729 h 866802"/>
                <a:gd name="connsiteX22" fmla="*/ 1385379 w 1590806"/>
                <a:gd name="connsiteY22" fmla="*/ 666385 h 866802"/>
                <a:gd name="connsiteX23" fmla="*/ 1305212 w 1590806"/>
                <a:gd name="connsiteY23" fmla="*/ 666385 h 866802"/>
                <a:gd name="connsiteX24" fmla="*/ 1305212 w 1590806"/>
                <a:gd name="connsiteY24" fmla="*/ 325677 h 866802"/>
                <a:gd name="connsiteX25" fmla="*/ 1302707 w 1590806"/>
                <a:gd name="connsiteY25" fmla="*/ 273068 h 866802"/>
                <a:gd name="connsiteX26" fmla="*/ 1295191 w 1590806"/>
                <a:gd name="connsiteY26" fmla="*/ 230479 h 866802"/>
                <a:gd name="connsiteX27" fmla="*/ 1285171 w 1590806"/>
                <a:gd name="connsiteY27" fmla="*/ 190396 h 866802"/>
                <a:gd name="connsiteX28" fmla="*/ 1270139 w 1590806"/>
                <a:gd name="connsiteY28" fmla="*/ 162839 h 866802"/>
                <a:gd name="connsiteX29" fmla="*/ 1255108 w 1590806"/>
                <a:gd name="connsiteY29" fmla="*/ 150313 h 866802"/>
                <a:gd name="connsiteX30" fmla="*/ 1245087 w 1590806"/>
                <a:gd name="connsiteY30" fmla="*/ 147808 h 866802"/>
                <a:gd name="connsiteX31" fmla="*/ 1245087 w 1590806"/>
                <a:gd name="connsiteY31" fmla="*/ 781625 h 866802"/>
                <a:gd name="connsiteX32" fmla="*/ 1132353 w 1590806"/>
                <a:gd name="connsiteY32" fmla="*/ 866802 h 866802"/>
                <a:gd name="connsiteX33" fmla="*/ 0 w 1590806"/>
                <a:gd name="connsiteY33" fmla="*/ 866802 h 866802"/>
                <a:gd name="connsiteX34" fmla="*/ 0 w 1590806"/>
                <a:gd name="connsiteY34" fmla="*/ 0 h 866802"/>
                <a:gd name="connsiteX35" fmla="*/ 1235067 w 1590806"/>
                <a:gd name="connsiteY35" fmla="*/ 0 h 866802"/>
                <a:gd name="connsiteX0" fmla="*/ 1235067 w 1590806"/>
                <a:gd name="connsiteY0" fmla="*/ 0 h 866802"/>
                <a:gd name="connsiteX1" fmla="*/ 1295191 w 1590806"/>
                <a:gd name="connsiteY1" fmla="*/ 45094 h 866802"/>
                <a:gd name="connsiteX2" fmla="*/ 1315233 w 1590806"/>
                <a:gd name="connsiteY2" fmla="*/ 72651 h 866802"/>
                <a:gd name="connsiteX3" fmla="*/ 1325254 w 1590806"/>
                <a:gd name="connsiteY3" fmla="*/ 95198 h 866802"/>
                <a:gd name="connsiteX4" fmla="*/ 1332770 w 1590806"/>
                <a:gd name="connsiteY4" fmla="*/ 115240 h 866802"/>
                <a:gd name="connsiteX5" fmla="*/ 1337780 w 1590806"/>
                <a:gd name="connsiteY5" fmla="*/ 135282 h 866802"/>
                <a:gd name="connsiteX6" fmla="*/ 1352811 w 1590806"/>
                <a:gd name="connsiteY6" fmla="*/ 90188 h 866802"/>
                <a:gd name="connsiteX7" fmla="*/ 1362832 w 1590806"/>
                <a:gd name="connsiteY7" fmla="*/ 65136 h 866802"/>
                <a:gd name="connsiteX8" fmla="*/ 1380368 w 1590806"/>
                <a:gd name="connsiteY8" fmla="*/ 47599 h 866802"/>
                <a:gd name="connsiteX9" fmla="*/ 1392894 w 1590806"/>
                <a:gd name="connsiteY9" fmla="*/ 32568 h 866802"/>
                <a:gd name="connsiteX10" fmla="*/ 1417947 w 1590806"/>
                <a:gd name="connsiteY10" fmla="*/ 17537 h 866802"/>
                <a:gd name="connsiteX11" fmla="*/ 1430473 w 1590806"/>
                <a:gd name="connsiteY11" fmla="*/ 10021 h 866802"/>
                <a:gd name="connsiteX12" fmla="*/ 1448009 w 1590806"/>
                <a:gd name="connsiteY12" fmla="*/ 2506 h 866802"/>
                <a:gd name="connsiteX13" fmla="*/ 1590806 w 1590806"/>
                <a:gd name="connsiteY13" fmla="*/ 2506 h 866802"/>
                <a:gd name="connsiteX14" fmla="*/ 1440493 w 1590806"/>
                <a:gd name="connsiteY14" fmla="*/ 475990 h 866802"/>
                <a:gd name="connsiteX15" fmla="*/ 1440493 w 1590806"/>
                <a:gd name="connsiteY15" fmla="*/ 155323 h 866802"/>
                <a:gd name="connsiteX16" fmla="*/ 1412936 w 1590806"/>
                <a:gd name="connsiteY16" fmla="*/ 167849 h 866802"/>
                <a:gd name="connsiteX17" fmla="*/ 1412936 w 1590806"/>
                <a:gd name="connsiteY17" fmla="*/ 167849 h 866802"/>
                <a:gd name="connsiteX18" fmla="*/ 1395400 w 1590806"/>
                <a:gd name="connsiteY18" fmla="*/ 225469 h 866802"/>
                <a:gd name="connsiteX19" fmla="*/ 1387884 w 1590806"/>
                <a:gd name="connsiteY19" fmla="*/ 268057 h 866802"/>
                <a:gd name="connsiteX20" fmla="*/ 1385379 w 1590806"/>
                <a:gd name="connsiteY20" fmla="*/ 300625 h 866802"/>
                <a:gd name="connsiteX21" fmla="*/ 1385379 w 1590806"/>
                <a:gd name="connsiteY21" fmla="*/ 350729 h 866802"/>
                <a:gd name="connsiteX22" fmla="*/ 1385379 w 1590806"/>
                <a:gd name="connsiteY22" fmla="*/ 666385 h 866802"/>
                <a:gd name="connsiteX23" fmla="*/ 1305212 w 1590806"/>
                <a:gd name="connsiteY23" fmla="*/ 666385 h 866802"/>
                <a:gd name="connsiteX24" fmla="*/ 1305212 w 1590806"/>
                <a:gd name="connsiteY24" fmla="*/ 325677 h 866802"/>
                <a:gd name="connsiteX25" fmla="*/ 1302707 w 1590806"/>
                <a:gd name="connsiteY25" fmla="*/ 273068 h 866802"/>
                <a:gd name="connsiteX26" fmla="*/ 1295191 w 1590806"/>
                <a:gd name="connsiteY26" fmla="*/ 230479 h 866802"/>
                <a:gd name="connsiteX27" fmla="*/ 1285171 w 1590806"/>
                <a:gd name="connsiteY27" fmla="*/ 190396 h 866802"/>
                <a:gd name="connsiteX28" fmla="*/ 1270139 w 1590806"/>
                <a:gd name="connsiteY28" fmla="*/ 162839 h 866802"/>
                <a:gd name="connsiteX29" fmla="*/ 1255108 w 1590806"/>
                <a:gd name="connsiteY29" fmla="*/ 150313 h 866802"/>
                <a:gd name="connsiteX30" fmla="*/ 1245087 w 1590806"/>
                <a:gd name="connsiteY30" fmla="*/ 147808 h 866802"/>
                <a:gd name="connsiteX31" fmla="*/ 1245087 w 1590806"/>
                <a:gd name="connsiteY31" fmla="*/ 781625 h 866802"/>
                <a:gd name="connsiteX32" fmla="*/ 1132353 w 1590806"/>
                <a:gd name="connsiteY32" fmla="*/ 866802 h 866802"/>
                <a:gd name="connsiteX33" fmla="*/ 0 w 1590806"/>
                <a:gd name="connsiteY33" fmla="*/ 866802 h 866802"/>
                <a:gd name="connsiteX34" fmla="*/ 0 w 1590806"/>
                <a:gd name="connsiteY34" fmla="*/ 0 h 866802"/>
                <a:gd name="connsiteX35" fmla="*/ 1235067 w 1590806"/>
                <a:gd name="connsiteY35" fmla="*/ 0 h 866802"/>
                <a:gd name="connsiteX0" fmla="*/ 1235067 w 1590806"/>
                <a:gd name="connsiteY0" fmla="*/ 0 h 866802"/>
                <a:gd name="connsiteX1" fmla="*/ 1295191 w 1590806"/>
                <a:gd name="connsiteY1" fmla="*/ 45094 h 866802"/>
                <a:gd name="connsiteX2" fmla="*/ 1315233 w 1590806"/>
                <a:gd name="connsiteY2" fmla="*/ 72651 h 866802"/>
                <a:gd name="connsiteX3" fmla="*/ 1325254 w 1590806"/>
                <a:gd name="connsiteY3" fmla="*/ 95198 h 866802"/>
                <a:gd name="connsiteX4" fmla="*/ 1332770 w 1590806"/>
                <a:gd name="connsiteY4" fmla="*/ 115240 h 866802"/>
                <a:gd name="connsiteX5" fmla="*/ 1337780 w 1590806"/>
                <a:gd name="connsiteY5" fmla="*/ 135282 h 866802"/>
                <a:gd name="connsiteX6" fmla="*/ 1352811 w 1590806"/>
                <a:gd name="connsiteY6" fmla="*/ 90188 h 866802"/>
                <a:gd name="connsiteX7" fmla="*/ 1362832 w 1590806"/>
                <a:gd name="connsiteY7" fmla="*/ 65136 h 866802"/>
                <a:gd name="connsiteX8" fmla="*/ 1380368 w 1590806"/>
                <a:gd name="connsiteY8" fmla="*/ 47599 h 866802"/>
                <a:gd name="connsiteX9" fmla="*/ 1392894 w 1590806"/>
                <a:gd name="connsiteY9" fmla="*/ 32568 h 866802"/>
                <a:gd name="connsiteX10" fmla="*/ 1417947 w 1590806"/>
                <a:gd name="connsiteY10" fmla="*/ 17537 h 866802"/>
                <a:gd name="connsiteX11" fmla="*/ 1430473 w 1590806"/>
                <a:gd name="connsiteY11" fmla="*/ 10021 h 866802"/>
                <a:gd name="connsiteX12" fmla="*/ 1448009 w 1590806"/>
                <a:gd name="connsiteY12" fmla="*/ 2506 h 866802"/>
                <a:gd name="connsiteX13" fmla="*/ 1590806 w 1590806"/>
                <a:gd name="connsiteY13" fmla="*/ 2506 h 866802"/>
                <a:gd name="connsiteX14" fmla="*/ 1440493 w 1590806"/>
                <a:gd name="connsiteY14" fmla="*/ 475990 h 866802"/>
                <a:gd name="connsiteX15" fmla="*/ 1440493 w 1590806"/>
                <a:gd name="connsiteY15" fmla="*/ 155323 h 866802"/>
                <a:gd name="connsiteX16" fmla="*/ 1412936 w 1590806"/>
                <a:gd name="connsiteY16" fmla="*/ 167849 h 866802"/>
                <a:gd name="connsiteX17" fmla="*/ 1412936 w 1590806"/>
                <a:gd name="connsiteY17" fmla="*/ 167849 h 866802"/>
                <a:gd name="connsiteX18" fmla="*/ 1395400 w 1590806"/>
                <a:gd name="connsiteY18" fmla="*/ 225469 h 866802"/>
                <a:gd name="connsiteX19" fmla="*/ 1387884 w 1590806"/>
                <a:gd name="connsiteY19" fmla="*/ 268057 h 866802"/>
                <a:gd name="connsiteX20" fmla="*/ 1385379 w 1590806"/>
                <a:gd name="connsiteY20" fmla="*/ 300625 h 866802"/>
                <a:gd name="connsiteX21" fmla="*/ 1385379 w 1590806"/>
                <a:gd name="connsiteY21" fmla="*/ 350729 h 866802"/>
                <a:gd name="connsiteX22" fmla="*/ 1385379 w 1590806"/>
                <a:gd name="connsiteY22" fmla="*/ 666385 h 866802"/>
                <a:gd name="connsiteX23" fmla="*/ 1305212 w 1590806"/>
                <a:gd name="connsiteY23" fmla="*/ 666385 h 866802"/>
                <a:gd name="connsiteX24" fmla="*/ 1305212 w 1590806"/>
                <a:gd name="connsiteY24" fmla="*/ 325677 h 866802"/>
                <a:gd name="connsiteX25" fmla="*/ 1302707 w 1590806"/>
                <a:gd name="connsiteY25" fmla="*/ 273068 h 866802"/>
                <a:gd name="connsiteX26" fmla="*/ 1295191 w 1590806"/>
                <a:gd name="connsiteY26" fmla="*/ 230479 h 866802"/>
                <a:gd name="connsiteX27" fmla="*/ 1285171 w 1590806"/>
                <a:gd name="connsiteY27" fmla="*/ 190396 h 866802"/>
                <a:gd name="connsiteX28" fmla="*/ 1270139 w 1590806"/>
                <a:gd name="connsiteY28" fmla="*/ 162839 h 866802"/>
                <a:gd name="connsiteX29" fmla="*/ 1255108 w 1590806"/>
                <a:gd name="connsiteY29" fmla="*/ 150313 h 866802"/>
                <a:gd name="connsiteX30" fmla="*/ 1245087 w 1590806"/>
                <a:gd name="connsiteY30" fmla="*/ 147808 h 866802"/>
                <a:gd name="connsiteX31" fmla="*/ 1245087 w 1590806"/>
                <a:gd name="connsiteY31" fmla="*/ 781625 h 866802"/>
                <a:gd name="connsiteX32" fmla="*/ 1132353 w 1590806"/>
                <a:gd name="connsiteY32" fmla="*/ 866802 h 866802"/>
                <a:gd name="connsiteX33" fmla="*/ 0 w 1590806"/>
                <a:gd name="connsiteY33" fmla="*/ 866802 h 866802"/>
                <a:gd name="connsiteX34" fmla="*/ 0 w 1590806"/>
                <a:gd name="connsiteY34" fmla="*/ 0 h 866802"/>
                <a:gd name="connsiteX35" fmla="*/ 1235067 w 1590806"/>
                <a:gd name="connsiteY35" fmla="*/ 0 h 866802"/>
                <a:gd name="connsiteX0" fmla="*/ 1235067 w 1590806"/>
                <a:gd name="connsiteY0" fmla="*/ 0 h 866802"/>
                <a:gd name="connsiteX1" fmla="*/ 1295191 w 1590806"/>
                <a:gd name="connsiteY1" fmla="*/ 45094 h 866802"/>
                <a:gd name="connsiteX2" fmla="*/ 1315233 w 1590806"/>
                <a:gd name="connsiteY2" fmla="*/ 72651 h 866802"/>
                <a:gd name="connsiteX3" fmla="*/ 1325254 w 1590806"/>
                <a:gd name="connsiteY3" fmla="*/ 95198 h 866802"/>
                <a:gd name="connsiteX4" fmla="*/ 1332770 w 1590806"/>
                <a:gd name="connsiteY4" fmla="*/ 115240 h 866802"/>
                <a:gd name="connsiteX5" fmla="*/ 1337780 w 1590806"/>
                <a:gd name="connsiteY5" fmla="*/ 135282 h 866802"/>
                <a:gd name="connsiteX6" fmla="*/ 1352811 w 1590806"/>
                <a:gd name="connsiteY6" fmla="*/ 90188 h 866802"/>
                <a:gd name="connsiteX7" fmla="*/ 1362832 w 1590806"/>
                <a:gd name="connsiteY7" fmla="*/ 65136 h 866802"/>
                <a:gd name="connsiteX8" fmla="*/ 1380368 w 1590806"/>
                <a:gd name="connsiteY8" fmla="*/ 47599 h 866802"/>
                <a:gd name="connsiteX9" fmla="*/ 1392894 w 1590806"/>
                <a:gd name="connsiteY9" fmla="*/ 32568 h 866802"/>
                <a:gd name="connsiteX10" fmla="*/ 1417947 w 1590806"/>
                <a:gd name="connsiteY10" fmla="*/ 17537 h 866802"/>
                <a:gd name="connsiteX11" fmla="*/ 1430473 w 1590806"/>
                <a:gd name="connsiteY11" fmla="*/ 10021 h 866802"/>
                <a:gd name="connsiteX12" fmla="*/ 1448009 w 1590806"/>
                <a:gd name="connsiteY12" fmla="*/ 2506 h 866802"/>
                <a:gd name="connsiteX13" fmla="*/ 1590806 w 1590806"/>
                <a:gd name="connsiteY13" fmla="*/ 2506 h 866802"/>
                <a:gd name="connsiteX14" fmla="*/ 1440493 w 1590806"/>
                <a:gd name="connsiteY14" fmla="*/ 475990 h 866802"/>
                <a:gd name="connsiteX15" fmla="*/ 1440493 w 1590806"/>
                <a:gd name="connsiteY15" fmla="*/ 155323 h 866802"/>
                <a:gd name="connsiteX16" fmla="*/ 1412936 w 1590806"/>
                <a:gd name="connsiteY16" fmla="*/ 167849 h 866802"/>
                <a:gd name="connsiteX17" fmla="*/ 1412936 w 1590806"/>
                <a:gd name="connsiteY17" fmla="*/ 167849 h 866802"/>
                <a:gd name="connsiteX18" fmla="*/ 1395400 w 1590806"/>
                <a:gd name="connsiteY18" fmla="*/ 225469 h 866802"/>
                <a:gd name="connsiteX19" fmla="*/ 1387884 w 1590806"/>
                <a:gd name="connsiteY19" fmla="*/ 268057 h 866802"/>
                <a:gd name="connsiteX20" fmla="*/ 1385379 w 1590806"/>
                <a:gd name="connsiteY20" fmla="*/ 300625 h 866802"/>
                <a:gd name="connsiteX21" fmla="*/ 1385379 w 1590806"/>
                <a:gd name="connsiteY21" fmla="*/ 350729 h 866802"/>
                <a:gd name="connsiteX22" fmla="*/ 1385379 w 1590806"/>
                <a:gd name="connsiteY22" fmla="*/ 666385 h 866802"/>
                <a:gd name="connsiteX23" fmla="*/ 1305212 w 1590806"/>
                <a:gd name="connsiteY23" fmla="*/ 666385 h 866802"/>
                <a:gd name="connsiteX24" fmla="*/ 1305212 w 1590806"/>
                <a:gd name="connsiteY24" fmla="*/ 325677 h 866802"/>
                <a:gd name="connsiteX25" fmla="*/ 1302707 w 1590806"/>
                <a:gd name="connsiteY25" fmla="*/ 273068 h 866802"/>
                <a:gd name="connsiteX26" fmla="*/ 1295191 w 1590806"/>
                <a:gd name="connsiteY26" fmla="*/ 230479 h 866802"/>
                <a:gd name="connsiteX27" fmla="*/ 1285171 w 1590806"/>
                <a:gd name="connsiteY27" fmla="*/ 190396 h 866802"/>
                <a:gd name="connsiteX28" fmla="*/ 1270139 w 1590806"/>
                <a:gd name="connsiteY28" fmla="*/ 162839 h 866802"/>
                <a:gd name="connsiteX29" fmla="*/ 1255108 w 1590806"/>
                <a:gd name="connsiteY29" fmla="*/ 150313 h 866802"/>
                <a:gd name="connsiteX30" fmla="*/ 1245087 w 1590806"/>
                <a:gd name="connsiteY30" fmla="*/ 147808 h 866802"/>
                <a:gd name="connsiteX31" fmla="*/ 1245087 w 1590806"/>
                <a:gd name="connsiteY31" fmla="*/ 781625 h 866802"/>
                <a:gd name="connsiteX32" fmla="*/ 1132353 w 1590806"/>
                <a:gd name="connsiteY32" fmla="*/ 866802 h 866802"/>
                <a:gd name="connsiteX33" fmla="*/ 0 w 1590806"/>
                <a:gd name="connsiteY33" fmla="*/ 866802 h 866802"/>
                <a:gd name="connsiteX34" fmla="*/ 0 w 1590806"/>
                <a:gd name="connsiteY34" fmla="*/ 0 h 866802"/>
                <a:gd name="connsiteX35" fmla="*/ 1235067 w 1590806"/>
                <a:gd name="connsiteY35" fmla="*/ 0 h 866802"/>
                <a:gd name="connsiteX0" fmla="*/ 1235067 w 1590806"/>
                <a:gd name="connsiteY0" fmla="*/ 0 h 866802"/>
                <a:gd name="connsiteX1" fmla="*/ 1295191 w 1590806"/>
                <a:gd name="connsiteY1" fmla="*/ 45094 h 866802"/>
                <a:gd name="connsiteX2" fmla="*/ 1315233 w 1590806"/>
                <a:gd name="connsiteY2" fmla="*/ 72651 h 866802"/>
                <a:gd name="connsiteX3" fmla="*/ 1325254 w 1590806"/>
                <a:gd name="connsiteY3" fmla="*/ 95198 h 866802"/>
                <a:gd name="connsiteX4" fmla="*/ 1332770 w 1590806"/>
                <a:gd name="connsiteY4" fmla="*/ 115240 h 866802"/>
                <a:gd name="connsiteX5" fmla="*/ 1337780 w 1590806"/>
                <a:gd name="connsiteY5" fmla="*/ 135282 h 866802"/>
                <a:gd name="connsiteX6" fmla="*/ 1352811 w 1590806"/>
                <a:gd name="connsiteY6" fmla="*/ 90188 h 866802"/>
                <a:gd name="connsiteX7" fmla="*/ 1362832 w 1590806"/>
                <a:gd name="connsiteY7" fmla="*/ 65136 h 866802"/>
                <a:gd name="connsiteX8" fmla="*/ 1380368 w 1590806"/>
                <a:gd name="connsiteY8" fmla="*/ 47599 h 866802"/>
                <a:gd name="connsiteX9" fmla="*/ 1392894 w 1590806"/>
                <a:gd name="connsiteY9" fmla="*/ 32568 h 866802"/>
                <a:gd name="connsiteX10" fmla="*/ 1417947 w 1590806"/>
                <a:gd name="connsiteY10" fmla="*/ 17537 h 866802"/>
                <a:gd name="connsiteX11" fmla="*/ 1430473 w 1590806"/>
                <a:gd name="connsiteY11" fmla="*/ 10021 h 866802"/>
                <a:gd name="connsiteX12" fmla="*/ 1448009 w 1590806"/>
                <a:gd name="connsiteY12" fmla="*/ 2506 h 866802"/>
                <a:gd name="connsiteX13" fmla="*/ 1590806 w 1590806"/>
                <a:gd name="connsiteY13" fmla="*/ 2506 h 866802"/>
                <a:gd name="connsiteX14" fmla="*/ 1440493 w 1590806"/>
                <a:gd name="connsiteY14" fmla="*/ 475990 h 866802"/>
                <a:gd name="connsiteX15" fmla="*/ 1440493 w 1590806"/>
                <a:gd name="connsiteY15" fmla="*/ 155323 h 866802"/>
                <a:gd name="connsiteX16" fmla="*/ 1412936 w 1590806"/>
                <a:gd name="connsiteY16" fmla="*/ 167849 h 866802"/>
                <a:gd name="connsiteX17" fmla="*/ 1412936 w 1590806"/>
                <a:gd name="connsiteY17" fmla="*/ 167849 h 866802"/>
                <a:gd name="connsiteX18" fmla="*/ 1395400 w 1590806"/>
                <a:gd name="connsiteY18" fmla="*/ 225469 h 866802"/>
                <a:gd name="connsiteX19" fmla="*/ 1387884 w 1590806"/>
                <a:gd name="connsiteY19" fmla="*/ 268057 h 866802"/>
                <a:gd name="connsiteX20" fmla="*/ 1385379 w 1590806"/>
                <a:gd name="connsiteY20" fmla="*/ 300625 h 866802"/>
                <a:gd name="connsiteX21" fmla="*/ 1385379 w 1590806"/>
                <a:gd name="connsiteY21" fmla="*/ 350729 h 866802"/>
                <a:gd name="connsiteX22" fmla="*/ 1385379 w 1590806"/>
                <a:gd name="connsiteY22" fmla="*/ 666385 h 866802"/>
                <a:gd name="connsiteX23" fmla="*/ 1305212 w 1590806"/>
                <a:gd name="connsiteY23" fmla="*/ 666385 h 866802"/>
                <a:gd name="connsiteX24" fmla="*/ 1305212 w 1590806"/>
                <a:gd name="connsiteY24" fmla="*/ 325677 h 866802"/>
                <a:gd name="connsiteX25" fmla="*/ 1302707 w 1590806"/>
                <a:gd name="connsiteY25" fmla="*/ 273068 h 866802"/>
                <a:gd name="connsiteX26" fmla="*/ 1295191 w 1590806"/>
                <a:gd name="connsiteY26" fmla="*/ 230479 h 866802"/>
                <a:gd name="connsiteX27" fmla="*/ 1285171 w 1590806"/>
                <a:gd name="connsiteY27" fmla="*/ 190396 h 866802"/>
                <a:gd name="connsiteX28" fmla="*/ 1270139 w 1590806"/>
                <a:gd name="connsiteY28" fmla="*/ 162839 h 866802"/>
                <a:gd name="connsiteX29" fmla="*/ 1255108 w 1590806"/>
                <a:gd name="connsiteY29" fmla="*/ 150313 h 866802"/>
                <a:gd name="connsiteX30" fmla="*/ 1245087 w 1590806"/>
                <a:gd name="connsiteY30" fmla="*/ 147808 h 866802"/>
                <a:gd name="connsiteX31" fmla="*/ 1245087 w 1590806"/>
                <a:gd name="connsiteY31" fmla="*/ 781625 h 866802"/>
                <a:gd name="connsiteX32" fmla="*/ 1132353 w 1590806"/>
                <a:gd name="connsiteY32" fmla="*/ 866802 h 866802"/>
                <a:gd name="connsiteX33" fmla="*/ 0 w 1590806"/>
                <a:gd name="connsiteY33" fmla="*/ 866802 h 866802"/>
                <a:gd name="connsiteX34" fmla="*/ 0 w 1590806"/>
                <a:gd name="connsiteY34" fmla="*/ 0 h 866802"/>
                <a:gd name="connsiteX35" fmla="*/ 1235067 w 1590806"/>
                <a:gd name="connsiteY35" fmla="*/ 0 h 866802"/>
                <a:gd name="connsiteX0" fmla="*/ 1235067 w 1590806"/>
                <a:gd name="connsiteY0" fmla="*/ 0 h 866802"/>
                <a:gd name="connsiteX1" fmla="*/ 1295191 w 1590806"/>
                <a:gd name="connsiteY1" fmla="*/ 45094 h 866802"/>
                <a:gd name="connsiteX2" fmla="*/ 1315233 w 1590806"/>
                <a:gd name="connsiteY2" fmla="*/ 72651 h 866802"/>
                <a:gd name="connsiteX3" fmla="*/ 1325254 w 1590806"/>
                <a:gd name="connsiteY3" fmla="*/ 95198 h 866802"/>
                <a:gd name="connsiteX4" fmla="*/ 1332770 w 1590806"/>
                <a:gd name="connsiteY4" fmla="*/ 115240 h 866802"/>
                <a:gd name="connsiteX5" fmla="*/ 1337780 w 1590806"/>
                <a:gd name="connsiteY5" fmla="*/ 135282 h 866802"/>
                <a:gd name="connsiteX6" fmla="*/ 1352811 w 1590806"/>
                <a:gd name="connsiteY6" fmla="*/ 90188 h 866802"/>
                <a:gd name="connsiteX7" fmla="*/ 1362832 w 1590806"/>
                <a:gd name="connsiteY7" fmla="*/ 65136 h 866802"/>
                <a:gd name="connsiteX8" fmla="*/ 1380368 w 1590806"/>
                <a:gd name="connsiteY8" fmla="*/ 47599 h 866802"/>
                <a:gd name="connsiteX9" fmla="*/ 1392894 w 1590806"/>
                <a:gd name="connsiteY9" fmla="*/ 32568 h 866802"/>
                <a:gd name="connsiteX10" fmla="*/ 1417947 w 1590806"/>
                <a:gd name="connsiteY10" fmla="*/ 17537 h 866802"/>
                <a:gd name="connsiteX11" fmla="*/ 1430473 w 1590806"/>
                <a:gd name="connsiteY11" fmla="*/ 10021 h 866802"/>
                <a:gd name="connsiteX12" fmla="*/ 1448009 w 1590806"/>
                <a:gd name="connsiteY12" fmla="*/ 2506 h 866802"/>
                <a:gd name="connsiteX13" fmla="*/ 1590806 w 1590806"/>
                <a:gd name="connsiteY13" fmla="*/ 2506 h 866802"/>
                <a:gd name="connsiteX14" fmla="*/ 1440493 w 1590806"/>
                <a:gd name="connsiteY14" fmla="*/ 475990 h 866802"/>
                <a:gd name="connsiteX15" fmla="*/ 1440493 w 1590806"/>
                <a:gd name="connsiteY15" fmla="*/ 155323 h 866802"/>
                <a:gd name="connsiteX16" fmla="*/ 1412936 w 1590806"/>
                <a:gd name="connsiteY16" fmla="*/ 167849 h 866802"/>
                <a:gd name="connsiteX17" fmla="*/ 1412936 w 1590806"/>
                <a:gd name="connsiteY17" fmla="*/ 167849 h 866802"/>
                <a:gd name="connsiteX18" fmla="*/ 1395400 w 1590806"/>
                <a:gd name="connsiteY18" fmla="*/ 225469 h 866802"/>
                <a:gd name="connsiteX19" fmla="*/ 1387884 w 1590806"/>
                <a:gd name="connsiteY19" fmla="*/ 268057 h 866802"/>
                <a:gd name="connsiteX20" fmla="*/ 1385379 w 1590806"/>
                <a:gd name="connsiteY20" fmla="*/ 300625 h 866802"/>
                <a:gd name="connsiteX21" fmla="*/ 1385379 w 1590806"/>
                <a:gd name="connsiteY21" fmla="*/ 350729 h 866802"/>
                <a:gd name="connsiteX22" fmla="*/ 1385379 w 1590806"/>
                <a:gd name="connsiteY22" fmla="*/ 666385 h 866802"/>
                <a:gd name="connsiteX23" fmla="*/ 1305212 w 1590806"/>
                <a:gd name="connsiteY23" fmla="*/ 666385 h 866802"/>
                <a:gd name="connsiteX24" fmla="*/ 1305212 w 1590806"/>
                <a:gd name="connsiteY24" fmla="*/ 325677 h 866802"/>
                <a:gd name="connsiteX25" fmla="*/ 1302707 w 1590806"/>
                <a:gd name="connsiteY25" fmla="*/ 273068 h 866802"/>
                <a:gd name="connsiteX26" fmla="*/ 1295191 w 1590806"/>
                <a:gd name="connsiteY26" fmla="*/ 230479 h 866802"/>
                <a:gd name="connsiteX27" fmla="*/ 1285171 w 1590806"/>
                <a:gd name="connsiteY27" fmla="*/ 190396 h 866802"/>
                <a:gd name="connsiteX28" fmla="*/ 1270139 w 1590806"/>
                <a:gd name="connsiteY28" fmla="*/ 162839 h 866802"/>
                <a:gd name="connsiteX29" fmla="*/ 1255108 w 1590806"/>
                <a:gd name="connsiteY29" fmla="*/ 150313 h 866802"/>
                <a:gd name="connsiteX30" fmla="*/ 1245087 w 1590806"/>
                <a:gd name="connsiteY30" fmla="*/ 147808 h 866802"/>
                <a:gd name="connsiteX31" fmla="*/ 1245087 w 1590806"/>
                <a:gd name="connsiteY31" fmla="*/ 781625 h 866802"/>
                <a:gd name="connsiteX32" fmla="*/ 1132353 w 1590806"/>
                <a:gd name="connsiteY32" fmla="*/ 866802 h 866802"/>
                <a:gd name="connsiteX33" fmla="*/ 0 w 1590806"/>
                <a:gd name="connsiteY33" fmla="*/ 866802 h 866802"/>
                <a:gd name="connsiteX34" fmla="*/ 0 w 1590806"/>
                <a:gd name="connsiteY34" fmla="*/ 0 h 866802"/>
                <a:gd name="connsiteX35" fmla="*/ 1235067 w 1590806"/>
                <a:gd name="connsiteY35" fmla="*/ 0 h 866802"/>
                <a:gd name="connsiteX0" fmla="*/ 1235067 w 1590806"/>
                <a:gd name="connsiteY0" fmla="*/ 0 h 866802"/>
                <a:gd name="connsiteX1" fmla="*/ 1295191 w 1590806"/>
                <a:gd name="connsiteY1" fmla="*/ 45094 h 866802"/>
                <a:gd name="connsiteX2" fmla="*/ 1315233 w 1590806"/>
                <a:gd name="connsiteY2" fmla="*/ 72651 h 866802"/>
                <a:gd name="connsiteX3" fmla="*/ 1325254 w 1590806"/>
                <a:gd name="connsiteY3" fmla="*/ 95198 h 866802"/>
                <a:gd name="connsiteX4" fmla="*/ 1332770 w 1590806"/>
                <a:gd name="connsiteY4" fmla="*/ 115240 h 866802"/>
                <a:gd name="connsiteX5" fmla="*/ 1337780 w 1590806"/>
                <a:gd name="connsiteY5" fmla="*/ 135282 h 866802"/>
                <a:gd name="connsiteX6" fmla="*/ 1352811 w 1590806"/>
                <a:gd name="connsiteY6" fmla="*/ 90188 h 866802"/>
                <a:gd name="connsiteX7" fmla="*/ 1362832 w 1590806"/>
                <a:gd name="connsiteY7" fmla="*/ 65136 h 866802"/>
                <a:gd name="connsiteX8" fmla="*/ 1380368 w 1590806"/>
                <a:gd name="connsiteY8" fmla="*/ 47599 h 866802"/>
                <a:gd name="connsiteX9" fmla="*/ 1392894 w 1590806"/>
                <a:gd name="connsiteY9" fmla="*/ 32568 h 866802"/>
                <a:gd name="connsiteX10" fmla="*/ 1417947 w 1590806"/>
                <a:gd name="connsiteY10" fmla="*/ 17537 h 866802"/>
                <a:gd name="connsiteX11" fmla="*/ 1430473 w 1590806"/>
                <a:gd name="connsiteY11" fmla="*/ 10021 h 866802"/>
                <a:gd name="connsiteX12" fmla="*/ 1448009 w 1590806"/>
                <a:gd name="connsiteY12" fmla="*/ 2506 h 866802"/>
                <a:gd name="connsiteX13" fmla="*/ 1590806 w 1590806"/>
                <a:gd name="connsiteY13" fmla="*/ 2506 h 866802"/>
                <a:gd name="connsiteX14" fmla="*/ 1440493 w 1590806"/>
                <a:gd name="connsiteY14" fmla="*/ 475990 h 866802"/>
                <a:gd name="connsiteX15" fmla="*/ 1440493 w 1590806"/>
                <a:gd name="connsiteY15" fmla="*/ 155323 h 866802"/>
                <a:gd name="connsiteX16" fmla="*/ 1412936 w 1590806"/>
                <a:gd name="connsiteY16" fmla="*/ 167849 h 866802"/>
                <a:gd name="connsiteX17" fmla="*/ 1412936 w 1590806"/>
                <a:gd name="connsiteY17" fmla="*/ 167849 h 866802"/>
                <a:gd name="connsiteX18" fmla="*/ 1395400 w 1590806"/>
                <a:gd name="connsiteY18" fmla="*/ 225469 h 866802"/>
                <a:gd name="connsiteX19" fmla="*/ 1387884 w 1590806"/>
                <a:gd name="connsiteY19" fmla="*/ 268057 h 866802"/>
                <a:gd name="connsiteX20" fmla="*/ 1385379 w 1590806"/>
                <a:gd name="connsiteY20" fmla="*/ 300625 h 866802"/>
                <a:gd name="connsiteX21" fmla="*/ 1385379 w 1590806"/>
                <a:gd name="connsiteY21" fmla="*/ 350729 h 866802"/>
                <a:gd name="connsiteX22" fmla="*/ 1385379 w 1590806"/>
                <a:gd name="connsiteY22" fmla="*/ 666385 h 866802"/>
                <a:gd name="connsiteX23" fmla="*/ 1305212 w 1590806"/>
                <a:gd name="connsiteY23" fmla="*/ 666385 h 866802"/>
                <a:gd name="connsiteX24" fmla="*/ 1305212 w 1590806"/>
                <a:gd name="connsiteY24" fmla="*/ 325677 h 866802"/>
                <a:gd name="connsiteX25" fmla="*/ 1302707 w 1590806"/>
                <a:gd name="connsiteY25" fmla="*/ 273068 h 866802"/>
                <a:gd name="connsiteX26" fmla="*/ 1295191 w 1590806"/>
                <a:gd name="connsiteY26" fmla="*/ 230479 h 866802"/>
                <a:gd name="connsiteX27" fmla="*/ 1285171 w 1590806"/>
                <a:gd name="connsiteY27" fmla="*/ 190396 h 866802"/>
                <a:gd name="connsiteX28" fmla="*/ 1270139 w 1590806"/>
                <a:gd name="connsiteY28" fmla="*/ 162839 h 866802"/>
                <a:gd name="connsiteX29" fmla="*/ 1255108 w 1590806"/>
                <a:gd name="connsiteY29" fmla="*/ 150313 h 866802"/>
                <a:gd name="connsiteX30" fmla="*/ 1245087 w 1590806"/>
                <a:gd name="connsiteY30" fmla="*/ 147808 h 866802"/>
                <a:gd name="connsiteX31" fmla="*/ 1245087 w 1590806"/>
                <a:gd name="connsiteY31" fmla="*/ 781625 h 866802"/>
                <a:gd name="connsiteX32" fmla="*/ 1132353 w 1590806"/>
                <a:gd name="connsiteY32" fmla="*/ 866802 h 866802"/>
                <a:gd name="connsiteX33" fmla="*/ 0 w 1590806"/>
                <a:gd name="connsiteY33" fmla="*/ 866802 h 866802"/>
                <a:gd name="connsiteX34" fmla="*/ 0 w 1590806"/>
                <a:gd name="connsiteY34" fmla="*/ 0 h 866802"/>
                <a:gd name="connsiteX35" fmla="*/ 1235067 w 1590806"/>
                <a:gd name="connsiteY35" fmla="*/ 0 h 866802"/>
                <a:gd name="connsiteX0" fmla="*/ 1235067 w 1590806"/>
                <a:gd name="connsiteY0" fmla="*/ 0 h 866802"/>
                <a:gd name="connsiteX1" fmla="*/ 1295191 w 1590806"/>
                <a:gd name="connsiteY1" fmla="*/ 45094 h 866802"/>
                <a:gd name="connsiteX2" fmla="*/ 1315233 w 1590806"/>
                <a:gd name="connsiteY2" fmla="*/ 72651 h 866802"/>
                <a:gd name="connsiteX3" fmla="*/ 1325254 w 1590806"/>
                <a:gd name="connsiteY3" fmla="*/ 95198 h 866802"/>
                <a:gd name="connsiteX4" fmla="*/ 1332770 w 1590806"/>
                <a:gd name="connsiteY4" fmla="*/ 115240 h 866802"/>
                <a:gd name="connsiteX5" fmla="*/ 1337780 w 1590806"/>
                <a:gd name="connsiteY5" fmla="*/ 135282 h 866802"/>
                <a:gd name="connsiteX6" fmla="*/ 1352811 w 1590806"/>
                <a:gd name="connsiteY6" fmla="*/ 90188 h 866802"/>
                <a:gd name="connsiteX7" fmla="*/ 1362832 w 1590806"/>
                <a:gd name="connsiteY7" fmla="*/ 65136 h 866802"/>
                <a:gd name="connsiteX8" fmla="*/ 1380368 w 1590806"/>
                <a:gd name="connsiteY8" fmla="*/ 47599 h 866802"/>
                <a:gd name="connsiteX9" fmla="*/ 1392894 w 1590806"/>
                <a:gd name="connsiteY9" fmla="*/ 32568 h 866802"/>
                <a:gd name="connsiteX10" fmla="*/ 1417947 w 1590806"/>
                <a:gd name="connsiteY10" fmla="*/ 17537 h 866802"/>
                <a:gd name="connsiteX11" fmla="*/ 1430473 w 1590806"/>
                <a:gd name="connsiteY11" fmla="*/ 10021 h 866802"/>
                <a:gd name="connsiteX12" fmla="*/ 1448009 w 1590806"/>
                <a:gd name="connsiteY12" fmla="*/ 2506 h 866802"/>
                <a:gd name="connsiteX13" fmla="*/ 1590806 w 1590806"/>
                <a:gd name="connsiteY13" fmla="*/ 2506 h 866802"/>
                <a:gd name="connsiteX14" fmla="*/ 1440493 w 1590806"/>
                <a:gd name="connsiteY14" fmla="*/ 475990 h 866802"/>
                <a:gd name="connsiteX15" fmla="*/ 1440493 w 1590806"/>
                <a:gd name="connsiteY15" fmla="*/ 155323 h 866802"/>
                <a:gd name="connsiteX16" fmla="*/ 1412936 w 1590806"/>
                <a:gd name="connsiteY16" fmla="*/ 167849 h 866802"/>
                <a:gd name="connsiteX17" fmla="*/ 1412936 w 1590806"/>
                <a:gd name="connsiteY17" fmla="*/ 167849 h 866802"/>
                <a:gd name="connsiteX18" fmla="*/ 1395400 w 1590806"/>
                <a:gd name="connsiteY18" fmla="*/ 225469 h 866802"/>
                <a:gd name="connsiteX19" fmla="*/ 1387884 w 1590806"/>
                <a:gd name="connsiteY19" fmla="*/ 268057 h 866802"/>
                <a:gd name="connsiteX20" fmla="*/ 1385379 w 1590806"/>
                <a:gd name="connsiteY20" fmla="*/ 300625 h 866802"/>
                <a:gd name="connsiteX21" fmla="*/ 1385379 w 1590806"/>
                <a:gd name="connsiteY21" fmla="*/ 350729 h 866802"/>
                <a:gd name="connsiteX22" fmla="*/ 1385379 w 1590806"/>
                <a:gd name="connsiteY22" fmla="*/ 666385 h 866802"/>
                <a:gd name="connsiteX23" fmla="*/ 1305212 w 1590806"/>
                <a:gd name="connsiteY23" fmla="*/ 666385 h 866802"/>
                <a:gd name="connsiteX24" fmla="*/ 1305212 w 1590806"/>
                <a:gd name="connsiteY24" fmla="*/ 325677 h 866802"/>
                <a:gd name="connsiteX25" fmla="*/ 1302707 w 1590806"/>
                <a:gd name="connsiteY25" fmla="*/ 273068 h 866802"/>
                <a:gd name="connsiteX26" fmla="*/ 1295191 w 1590806"/>
                <a:gd name="connsiteY26" fmla="*/ 230479 h 866802"/>
                <a:gd name="connsiteX27" fmla="*/ 1285171 w 1590806"/>
                <a:gd name="connsiteY27" fmla="*/ 190396 h 866802"/>
                <a:gd name="connsiteX28" fmla="*/ 1270139 w 1590806"/>
                <a:gd name="connsiteY28" fmla="*/ 162839 h 866802"/>
                <a:gd name="connsiteX29" fmla="*/ 1255108 w 1590806"/>
                <a:gd name="connsiteY29" fmla="*/ 150313 h 866802"/>
                <a:gd name="connsiteX30" fmla="*/ 1245087 w 1590806"/>
                <a:gd name="connsiteY30" fmla="*/ 147808 h 866802"/>
                <a:gd name="connsiteX31" fmla="*/ 1245087 w 1590806"/>
                <a:gd name="connsiteY31" fmla="*/ 781625 h 866802"/>
                <a:gd name="connsiteX32" fmla="*/ 1132353 w 1590806"/>
                <a:gd name="connsiteY32" fmla="*/ 866802 h 866802"/>
                <a:gd name="connsiteX33" fmla="*/ 0 w 1590806"/>
                <a:gd name="connsiteY33" fmla="*/ 866802 h 866802"/>
                <a:gd name="connsiteX34" fmla="*/ 0 w 1590806"/>
                <a:gd name="connsiteY34" fmla="*/ 0 h 866802"/>
                <a:gd name="connsiteX35" fmla="*/ 1235067 w 1590806"/>
                <a:gd name="connsiteY35" fmla="*/ 0 h 866802"/>
                <a:gd name="connsiteX0" fmla="*/ 1235067 w 1590806"/>
                <a:gd name="connsiteY0" fmla="*/ 0 h 866802"/>
                <a:gd name="connsiteX1" fmla="*/ 1295191 w 1590806"/>
                <a:gd name="connsiteY1" fmla="*/ 45094 h 866802"/>
                <a:gd name="connsiteX2" fmla="*/ 1315233 w 1590806"/>
                <a:gd name="connsiteY2" fmla="*/ 72651 h 866802"/>
                <a:gd name="connsiteX3" fmla="*/ 1325254 w 1590806"/>
                <a:gd name="connsiteY3" fmla="*/ 95198 h 866802"/>
                <a:gd name="connsiteX4" fmla="*/ 1332770 w 1590806"/>
                <a:gd name="connsiteY4" fmla="*/ 115240 h 866802"/>
                <a:gd name="connsiteX5" fmla="*/ 1337780 w 1590806"/>
                <a:gd name="connsiteY5" fmla="*/ 135282 h 866802"/>
                <a:gd name="connsiteX6" fmla="*/ 1352811 w 1590806"/>
                <a:gd name="connsiteY6" fmla="*/ 90188 h 866802"/>
                <a:gd name="connsiteX7" fmla="*/ 1362832 w 1590806"/>
                <a:gd name="connsiteY7" fmla="*/ 65136 h 866802"/>
                <a:gd name="connsiteX8" fmla="*/ 1380368 w 1590806"/>
                <a:gd name="connsiteY8" fmla="*/ 47599 h 866802"/>
                <a:gd name="connsiteX9" fmla="*/ 1392894 w 1590806"/>
                <a:gd name="connsiteY9" fmla="*/ 32568 h 866802"/>
                <a:gd name="connsiteX10" fmla="*/ 1417947 w 1590806"/>
                <a:gd name="connsiteY10" fmla="*/ 17537 h 866802"/>
                <a:gd name="connsiteX11" fmla="*/ 1430473 w 1590806"/>
                <a:gd name="connsiteY11" fmla="*/ 10021 h 866802"/>
                <a:gd name="connsiteX12" fmla="*/ 1448009 w 1590806"/>
                <a:gd name="connsiteY12" fmla="*/ 2506 h 866802"/>
                <a:gd name="connsiteX13" fmla="*/ 1590806 w 1590806"/>
                <a:gd name="connsiteY13" fmla="*/ 2506 h 866802"/>
                <a:gd name="connsiteX14" fmla="*/ 1440493 w 1590806"/>
                <a:gd name="connsiteY14" fmla="*/ 475990 h 866802"/>
                <a:gd name="connsiteX15" fmla="*/ 1440493 w 1590806"/>
                <a:gd name="connsiteY15" fmla="*/ 155323 h 866802"/>
                <a:gd name="connsiteX16" fmla="*/ 1412936 w 1590806"/>
                <a:gd name="connsiteY16" fmla="*/ 167849 h 866802"/>
                <a:gd name="connsiteX17" fmla="*/ 1412936 w 1590806"/>
                <a:gd name="connsiteY17" fmla="*/ 167849 h 866802"/>
                <a:gd name="connsiteX18" fmla="*/ 1395400 w 1590806"/>
                <a:gd name="connsiteY18" fmla="*/ 225469 h 866802"/>
                <a:gd name="connsiteX19" fmla="*/ 1387884 w 1590806"/>
                <a:gd name="connsiteY19" fmla="*/ 268057 h 866802"/>
                <a:gd name="connsiteX20" fmla="*/ 1385379 w 1590806"/>
                <a:gd name="connsiteY20" fmla="*/ 300625 h 866802"/>
                <a:gd name="connsiteX21" fmla="*/ 1385379 w 1590806"/>
                <a:gd name="connsiteY21" fmla="*/ 350729 h 866802"/>
                <a:gd name="connsiteX22" fmla="*/ 1385379 w 1590806"/>
                <a:gd name="connsiteY22" fmla="*/ 666385 h 866802"/>
                <a:gd name="connsiteX23" fmla="*/ 1305212 w 1590806"/>
                <a:gd name="connsiteY23" fmla="*/ 666385 h 866802"/>
                <a:gd name="connsiteX24" fmla="*/ 1305212 w 1590806"/>
                <a:gd name="connsiteY24" fmla="*/ 325677 h 866802"/>
                <a:gd name="connsiteX25" fmla="*/ 1302707 w 1590806"/>
                <a:gd name="connsiteY25" fmla="*/ 273068 h 866802"/>
                <a:gd name="connsiteX26" fmla="*/ 1295191 w 1590806"/>
                <a:gd name="connsiteY26" fmla="*/ 230479 h 866802"/>
                <a:gd name="connsiteX27" fmla="*/ 1285171 w 1590806"/>
                <a:gd name="connsiteY27" fmla="*/ 190396 h 866802"/>
                <a:gd name="connsiteX28" fmla="*/ 1270139 w 1590806"/>
                <a:gd name="connsiteY28" fmla="*/ 162839 h 866802"/>
                <a:gd name="connsiteX29" fmla="*/ 1255108 w 1590806"/>
                <a:gd name="connsiteY29" fmla="*/ 150313 h 866802"/>
                <a:gd name="connsiteX30" fmla="*/ 1245087 w 1590806"/>
                <a:gd name="connsiteY30" fmla="*/ 147808 h 866802"/>
                <a:gd name="connsiteX31" fmla="*/ 1245087 w 1590806"/>
                <a:gd name="connsiteY31" fmla="*/ 781625 h 866802"/>
                <a:gd name="connsiteX32" fmla="*/ 1132353 w 1590806"/>
                <a:gd name="connsiteY32" fmla="*/ 866802 h 866802"/>
                <a:gd name="connsiteX33" fmla="*/ 0 w 1590806"/>
                <a:gd name="connsiteY33" fmla="*/ 866802 h 866802"/>
                <a:gd name="connsiteX34" fmla="*/ 0 w 1590806"/>
                <a:gd name="connsiteY34" fmla="*/ 0 h 866802"/>
                <a:gd name="connsiteX35" fmla="*/ 1235067 w 1590806"/>
                <a:gd name="connsiteY35" fmla="*/ 0 h 866802"/>
                <a:gd name="connsiteX0" fmla="*/ 1235067 w 1590806"/>
                <a:gd name="connsiteY0" fmla="*/ 0 h 866802"/>
                <a:gd name="connsiteX1" fmla="*/ 1295191 w 1590806"/>
                <a:gd name="connsiteY1" fmla="*/ 45094 h 866802"/>
                <a:gd name="connsiteX2" fmla="*/ 1315233 w 1590806"/>
                <a:gd name="connsiteY2" fmla="*/ 72651 h 866802"/>
                <a:gd name="connsiteX3" fmla="*/ 1325254 w 1590806"/>
                <a:gd name="connsiteY3" fmla="*/ 95198 h 866802"/>
                <a:gd name="connsiteX4" fmla="*/ 1332770 w 1590806"/>
                <a:gd name="connsiteY4" fmla="*/ 115240 h 866802"/>
                <a:gd name="connsiteX5" fmla="*/ 1337780 w 1590806"/>
                <a:gd name="connsiteY5" fmla="*/ 135282 h 866802"/>
                <a:gd name="connsiteX6" fmla="*/ 1352811 w 1590806"/>
                <a:gd name="connsiteY6" fmla="*/ 90188 h 866802"/>
                <a:gd name="connsiteX7" fmla="*/ 1362832 w 1590806"/>
                <a:gd name="connsiteY7" fmla="*/ 65136 h 866802"/>
                <a:gd name="connsiteX8" fmla="*/ 1380368 w 1590806"/>
                <a:gd name="connsiteY8" fmla="*/ 47599 h 866802"/>
                <a:gd name="connsiteX9" fmla="*/ 1392894 w 1590806"/>
                <a:gd name="connsiteY9" fmla="*/ 32568 h 866802"/>
                <a:gd name="connsiteX10" fmla="*/ 1417947 w 1590806"/>
                <a:gd name="connsiteY10" fmla="*/ 17537 h 866802"/>
                <a:gd name="connsiteX11" fmla="*/ 1430473 w 1590806"/>
                <a:gd name="connsiteY11" fmla="*/ 10021 h 866802"/>
                <a:gd name="connsiteX12" fmla="*/ 1448009 w 1590806"/>
                <a:gd name="connsiteY12" fmla="*/ 2506 h 866802"/>
                <a:gd name="connsiteX13" fmla="*/ 1590806 w 1590806"/>
                <a:gd name="connsiteY13" fmla="*/ 2506 h 866802"/>
                <a:gd name="connsiteX14" fmla="*/ 1440493 w 1590806"/>
                <a:gd name="connsiteY14" fmla="*/ 475990 h 866802"/>
                <a:gd name="connsiteX15" fmla="*/ 1440493 w 1590806"/>
                <a:gd name="connsiteY15" fmla="*/ 155323 h 866802"/>
                <a:gd name="connsiteX16" fmla="*/ 1412936 w 1590806"/>
                <a:gd name="connsiteY16" fmla="*/ 167849 h 866802"/>
                <a:gd name="connsiteX17" fmla="*/ 1412936 w 1590806"/>
                <a:gd name="connsiteY17" fmla="*/ 167849 h 866802"/>
                <a:gd name="connsiteX18" fmla="*/ 1395400 w 1590806"/>
                <a:gd name="connsiteY18" fmla="*/ 225469 h 866802"/>
                <a:gd name="connsiteX19" fmla="*/ 1387884 w 1590806"/>
                <a:gd name="connsiteY19" fmla="*/ 268057 h 866802"/>
                <a:gd name="connsiteX20" fmla="*/ 1385379 w 1590806"/>
                <a:gd name="connsiteY20" fmla="*/ 300625 h 866802"/>
                <a:gd name="connsiteX21" fmla="*/ 1385379 w 1590806"/>
                <a:gd name="connsiteY21" fmla="*/ 350729 h 866802"/>
                <a:gd name="connsiteX22" fmla="*/ 1385379 w 1590806"/>
                <a:gd name="connsiteY22" fmla="*/ 666385 h 866802"/>
                <a:gd name="connsiteX23" fmla="*/ 1305212 w 1590806"/>
                <a:gd name="connsiteY23" fmla="*/ 666385 h 866802"/>
                <a:gd name="connsiteX24" fmla="*/ 1305212 w 1590806"/>
                <a:gd name="connsiteY24" fmla="*/ 325677 h 866802"/>
                <a:gd name="connsiteX25" fmla="*/ 1302707 w 1590806"/>
                <a:gd name="connsiteY25" fmla="*/ 273068 h 866802"/>
                <a:gd name="connsiteX26" fmla="*/ 1295191 w 1590806"/>
                <a:gd name="connsiteY26" fmla="*/ 230479 h 866802"/>
                <a:gd name="connsiteX27" fmla="*/ 1285171 w 1590806"/>
                <a:gd name="connsiteY27" fmla="*/ 190396 h 866802"/>
                <a:gd name="connsiteX28" fmla="*/ 1270139 w 1590806"/>
                <a:gd name="connsiteY28" fmla="*/ 162839 h 866802"/>
                <a:gd name="connsiteX29" fmla="*/ 1255108 w 1590806"/>
                <a:gd name="connsiteY29" fmla="*/ 150313 h 866802"/>
                <a:gd name="connsiteX30" fmla="*/ 1245087 w 1590806"/>
                <a:gd name="connsiteY30" fmla="*/ 147808 h 866802"/>
                <a:gd name="connsiteX31" fmla="*/ 1245087 w 1590806"/>
                <a:gd name="connsiteY31" fmla="*/ 781625 h 866802"/>
                <a:gd name="connsiteX32" fmla="*/ 1132353 w 1590806"/>
                <a:gd name="connsiteY32" fmla="*/ 866802 h 866802"/>
                <a:gd name="connsiteX33" fmla="*/ 0 w 1590806"/>
                <a:gd name="connsiteY33" fmla="*/ 866802 h 866802"/>
                <a:gd name="connsiteX34" fmla="*/ 0 w 1590806"/>
                <a:gd name="connsiteY34" fmla="*/ 0 h 866802"/>
                <a:gd name="connsiteX35" fmla="*/ 1235067 w 1590806"/>
                <a:gd name="connsiteY35" fmla="*/ 0 h 866802"/>
                <a:gd name="connsiteX0" fmla="*/ 1235067 w 1590806"/>
                <a:gd name="connsiteY0" fmla="*/ 0 h 866802"/>
                <a:gd name="connsiteX1" fmla="*/ 1295191 w 1590806"/>
                <a:gd name="connsiteY1" fmla="*/ 45094 h 866802"/>
                <a:gd name="connsiteX2" fmla="*/ 1315233 w 1590806"/>
                <a:gd name="connsiteY2" fmla="*/ 72651 h 866802"/>
                <a:gd name="connsiteX3" fmla="*/ 1325254 w 1590806"/>
                <a:gd name="connsiteY3" fmla="*/ 95198 h 866802"/>
                <a:gd name="connsiteX4" fmla="*/ 1332770 w 1590806"/>
                <a:gd name="connsiteY4" fmla="*/ 115240 h 866802"/>
                <a:gd name="connsiteX5" fmla="*/ 1337780 w 1590806"/>
                <a:gd name="connsiteY5" fmla="*/ 135282 h 866802"/>
                <a:gd name="connsiteX6" fmla="*/ 1352811 w 1590806"/>
                <a:gd name="connsiteY6" fmla="*/ 90188 h 866802"/>
                <a:gd name="connsiteX7" fmla="*/ 1362832 w 1590806"/>
                <a:gd name="connsiteY7" fmla="*/ 65136 h 866802"/>
                <a:gd name="connsiteX8" fmla="*/ 1380368 w 1590806"/>
                <a:gd name="connsiteY8" fmla="*/ 47599 h 866802"/>
                <a:gd name="connsiteX9" fmla="*/ 1392894 w 1590806"/>
                <a:gd name="connsiteY9" fmla="*/ 32568 h 866802"/>
                <a:gd name="connsiteX10" fmla="*/ 1417947 w 1590806"/>
                <a:gd name="connsiteY10" fmla="*/ 17537 h 866802"/>
                <a:gd name="connsiteX11" fmla="*/ 1430473 w 1590806"/>
                <a:gd name="connsiteY11" fmla="*/ 10021 h 866802"/>
                <a:gd name="connsiteX12" fmla="*/ 1448009 w 1590806"/>
                <a:gd name="connsiteY12" fmla="*/ 2506 h 866802"/>
                <a:gd name="connsiteX13" fmla="*/ 1590806 w 1590806"/>
                <a:gd name="connsiteY13" fmla="*/ 2506 h 866802"/>
                <a:gd name="connsiteX14" fmla="*/ 1440493 w 1590806"/>
                <a:gd name="connsiteY14" fmla="*/ 475990 h 866802"/>
                <a:gd name="connsiteX15" fmla="*/ 1440493 w 1590806"/>
                <a:gd name="connsiteY15" fmla="*/ 155323 h 866802"/>
                <a:gd name="connsiteX16" fmla="*/ 1412936 w 1590806"/>
                <a:gd name="connsiteY16" fmla="*/ 167849 h 866802"/>
                <a:gd name="connsiteX17" fmla="*/ 1412936 w 1590806"/>
                <a:gd name="connsiteY17" fmla="*/ 167849 h 866802"/>
                <a:gd name="connsiteX18" fmla="*/ 1395400 w 1590806"/>
                <a:gd name="connsiteY18" fmla="*/ 225469 h 866802"/>
                <a:gd name="connsiteX19" fmla="*/ 1387884 w 1590806"/>
                <a:gd name="connsiteY19" fmla="*/ 268057 h 866802"/>
                <a:gd name="connsiteX20" fmla="*/ 1385379 w 1590806"/>
                <a:gd name="connsiteY20" fmla="*/ 300625 h 866802"/>
                <a:gd name="connsiteX21" fmla="*/ 1385379 w 1590806"/>
                <a:gd name="connsiteY21" fmla="*/ 350729 h 866802"/>
                <a:gd name="connsiteX22" fmla="*/ 1385379 w 1590806"/>
                <a:gd name="connsiteY22" fmla="*/ 666385 h 866802"/>
                <a:gd name="connsiteX23" fmla="*/ 1305212 w 1590806"/>
                <a:gd name="connsiteY23" fmla="*/ 666385 h 866802"/>
                <a:gd name="connsiteX24" fmla="*/ 1305212 w 1590806"/>
                <a:gd name="connsiteY24" fmla="*/ 325677 h 866802"/>
                <a:gd name="connsiteX25" fmla="*/ 1302707 w 1590806"/>
                <a:gd name="connsiteY25" fmla="*/ 273068 h 866802"/>
                <a:gd name="connsiteX26" fmla="*/ 1295191 w 1590806"/>
                <a:gd name="connsiteY26" fmla="*/ 230479 h 866802"/>
                <a:gd name="connsiteX27" fmla="*/ 1285171 w 1590806"/>
                <a:gd name="connsiteY27" fmla="*/ 190396 h 866802"/>
                <a:gd name="connsiteX28" fmla="*/ 1270139 w 1590806"/>
                <a:gd name="connsiteY28" fmla="*/ 162839 h 866802"/>
                <a:gd name="connsiteX29" fmla="*/ 1255108 w 1590806"/>
                <a:gd name="connsiteY29" fmla="*/ 150313 h 866802"/>
                <a:gd name="connsiteX30" fmla="*/ 1245087 w 1590806"/>
                <a:gd name="connsiteY30" fmla="*/ 147808 h 866802"/>
                <a:gd name="connsiteX31" fmla="*/ 1245087 w 1590806"/>
                <a:gd name="connsiteY31" fmla="*/ 781625 h 866802"/>
                <a:gd name="connsiteX32" fmla="*/ 1132353 w 1590806"/>
                <a:gd name="connsiteY32" fmla="*/ 866802 h 866802"/>
                <a:gd name="connsiteX33" fmla="*/ 0 w 1590806"/>
                <a:gd name="connsiteY33" fmla="*/ 866802 h 866802"/>
                <a:gd name="connsiteX34" fmla="*/ 0 w 1590806"/>
                <a:gd name="connsiteY34" fmla="*/ 0 h 866802"/>
                <a:gd name="connsiteX35" fmla="*/ 1235067 w 1590806"/>
                <a:gd name="connsiteY35" fmla="*/ 0 h 866802"/>
                <a:gd name="connsiteX0" fmla="*/ 1235067 w 1590806"/>
                <a:gd name="connsiteY0" fmla="*/ 0 h 866802"/>
                <a:gd name="connsiteX1" fmla="*/ 1295191 w 1590806"/>
                <a:gd name="connsiteY1" fmla="*/ 45094 h 866802"/>
                <a:gd name="connsiteX2" fmla="*/ 1315233 w 1590806"/>
                <a:gd name="connsiteY2" fmla="*/ 72651 h 866802"/>
                <a:gd name="connsiteX3" fmla="*/ 1325254 w 1590806"/>
                <a:gd name="connsiteY3" fmla="*/ 95198 h 866802"/>
                <a:gd name="connsiteX4" fmla="*/ 1332770 w 1590806"/>
                <a:gd name="connsiteY4" fmla="*/ 115240 h 866802"/>
                <a:gd name="connsiteX5" fmla="*/ 1337780 w 1590806"/>
                <a:gd name="connsiteY5" fmla="*/ 135282 h 866802"/>
                <a:gd name="connsiteX6" fmla="*/ 1352811 w 1590806"/>
                <a:gd name="connsiteY6" fmla="*/ 90188 h 866802"/>
                <a:gd name="connsiteX7" fmla="*/ 1362832 w 1590806"/>
                <a:gd name="connsiteY7" fmla="*/ 65136 h 866802"/>
                <a:gd name="connsiteX8" fmla="*/ 1380368 w 1590806"/>
                <a:gd name="connsiteY8" fmla="*/ 47599 h 866802"/>
                <a:gd name="connsiteX9" fmla="*/ 1392894 w 1590806"/>
                <a:gd name="connsiteY9" fmla="*/ 32568 h 866802"/>
                <a:gd name="connsiteX10" fmla="*/ 1417947 w 1590806"/>
                <a:gd name="connsiteY10" fmla="*/ 17537 h 866802"/>
                <a:gd name="connsiteX11" fmla="*/ 1430473 w 1590806"/>
                <a:gd name="connsiteY11" fmla="*/ 10021 h 866802"/>
                <a:gd name="connsiteX12" fmla="*/ 1448009 w 1590806"/>
                <a:gd name="connsiteY12" fmla="*/ 2506 h 866802"/>
                <a:gd name="connsiteX13" fmla="*/ 1590806 w 1590806"/>
                <a:gd name="connsiteY13" fmla="*/ 2506 h 866802"/>
                <a:gd name="connsiteX14" fmla="*/ 1440493 w 1590806"/>
                <a:gd name="connsiteY14" fmla="*/ 475990 h 866802"/>
                <a:gd name="connsiteX15" fmla="*/ 1440493 w 1590806"/>
                <a:gd name="connsiteY15" fmla="*/ 155323 h 866802"/>
                <a:gd name="connsiteX16" fmla="*/ 1412936 w 1590806"/>
                <a:gd name="connsiteY16" fmla="*/ 167849 h 866802"/>
                <a:gd name="connsiteX17" fmla="*/ 1412936 w 1590806"/>
                <a:gd name="connsiteY17" fmla="*/ 167849 h 866802"/>
                <a:gd name="connsiteX18" fmla="*/ 1395400 w 1590806"/>
                <a:gd name="connsiteY18" fmla="*/ 225469 h 866802"/>
                <a:gd name="connsiteX19" fmla="*/ 1387884 w 1590806"/>
                <a:gd name="connsiteY19" fmla="*/ 268057 h 866802"/>
                <a:gd name="connsiteX20" fmla="*/ 1385379 w 1590806"/>
                <a:gd name="connsiteY20" fmla="*/ 300625 h 866802"/>
                <a:gd name="connsiteX21" fmla="*/ 1385379 w 1590806"/>
                <a:gd name="connsiteY21" fmla="*/ 350729 h 866802"/>
                <a:gd name="connsiteX22" fmla="*/ 1385379 w 1590806"/>
                <a:gd name="connsiteY22" fmla="*/ 666385 h 866802"/>
                <a:gd name="connsiteX23" fmla="*/ 1305212 w 1590806"/>
                <a:gd name="connsiteY23" fmla="*/ 666385 h 866802"/>
                <a:gd name="connsiteX24" fmla="*/ 1305212 w 1590806"/>
                <a:gd name="connsiteY24" fmla="*/ 325677 h 866802"/>
                <a:gd name="connsiteX25" fmla="*/ 1302707 w 1590806"/>
                <a:gd name="connsiteY25" fmla="*/ 273068 h 866802"/>
                <a:gd name="connsiteX26" fmla="*/ 1295191 w 1590806"/>
                <a:gd name="connsiteY26" fmla="*/ 230479 h 866802"/>
                <a:gd name="connsiteX27" fmla="*/ 1285171 w 1590806"/>
                <a:gd name="connsiteY27" fmla="*/ 190396 h 866802"/>
                <a:gd name="connsiteX28" fmla="*/ 1270139 w 1590806"/>
                <a:gd name="connsiteY28" fmla="*/ 162839 h 866802"/>
                <a:gd name="connsiteX29" fmla="*/ 1255108 w 1590806"/>
                <a:gd name="connsiteY29" fmla="*/ 150313 h 866802"/>
                <a:gd name="connsiteX30" fmla="*/ 1245087 w 1590806"/>
                <a:gd name="connsiteY30" fmla="*/ 155323 h 866802"/>
                <a:gd name="connsiteX31" fmla="*/ 1245087 w 1590806"/>
                <a:gd name="connsiteY31" fmla="*/ 781625 h 866802"/>
                <a:gd name="connsiteX32" fmla="*/ 1132353 w 1590806"/>
                <a:gd name="connsiteY32" fmla="*/ 866802 h 866802"/>
                <a:gd name="connsiteX33" fmla="*/ 0 w 1590806"/>
                <a:gd name="connsiteY33" fmla="*/ 866802 h 866802"/>
                <a:gd name="connsiteX34" fmla="*/ 0 w 1590806"/>
                <a:gd name="connsiteY34" fmla="*/ 0 h 866802"/>
                <a:gd name="connsiteX35" fmla="*/ 1235067 w 1590806"/>
                <a:gd name="connsiteY35" fmla="*/ 0 h 86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90806" h="866802">
                  <a:moveTo>
                    <a:pt x="1235067" y="0"/>
                  </a:moveTo>
                  <a:lnTo>
                    <a:pt x="1295191" y="45094"/>
                  </a:lnTo>
                  <a:cubicBezTo>
                    <a:pt x="1308552" y="57202"/>
                    <a:pt x="1310223" y="64300"/>
                    <a:pt x="1315233" y="72651"/>
                  </a:cubicBezTo>
                  <a:cubicBezTo>
                    <a:pt x="1320243" y="81002"/>
                    <a:pt x="1322331" y="88100"/>
                    <a:pt x="1325254" y="95198"/>
                  </a:cubicBezTo>
                  <a:lnTo>
                    <a:pt x="1332770" y="115240"/>
                  </a:lnTo>
                  <a:lnTo>
                    <a:pt x="1337780" y="135282"/>
                  </a:lnTo>
                  <a:lnTo>
                    <a:pt x="1352811" y="90188"/>
                  </a:lnTo>
                  <a:cubicBezTo>
                    <a:pt x="1356986" y="78497"/>
                    <a:pt x="1358239" y="72234"/>
                    <a:pt x="1362832" y="65136"/>
                  </a:cubicBezTo>
                  <a:cubicBezTo>
                    <a:pt x="1367425" y="58038"/>
                    <a:pt x="1375358" y="53027"/>
                    <a:pt x="1380368" y="47599"/>
                  </a:cubicBezTo>
                  <a:lnTo>
                    <a:pt x="1392894" y="32568"/>
                  </a:lnTo>
                  <a:cubicBezTo>
                    <a:pt x="1399157" y="27558"/>
                    <a:pt x="1411684" y="21295"/>
                    <a:pt x="1417947" y="17537"/>
                  </a:cubicBezTo>
                  <a:lnTo>
                    <a:pt x="1430473" y="10021"/>
                  </a:lnTo>
                  <a:lnTo>
                    <a:pt x="1448009" y="2506"/>
                  </a:lnTo>
                  <a:lnTo>
                    <a:pt x="1590806" y="2506"/>
                  </a:lnTo>
                  <a:lnTo>
                    <a:pt x="1440493" y="475990"/>
                  </a:lnTo>
                  <a:lnTo>
                    <a:pt x="1440493" y="155323"/>
                  </a:lnTo>
                  <a:lnTo>
                    <a:pt x="1412936" y="167849"/>
                  </a:lnTo>
                  <a:lnTo>
                    <a:pt x="1412936" y="167849"/>
                  </a:lnTo>
                  <a:cubicBezTo>
                    <a:pt x="1410013" y="177452"/>
                    <a:pt x="1399575" y="208768"/>
                    <a:pt x="1395400" y="225469"/>
                  </a:cubicBezTo>
                  <a:cubicBezTo>
                    <a:pt x="1391225" y="242170"/>
                    <a:pt x="1389554" y="255531"/>
                    <a:pt x="1387884" y="268057"/>
                  </a:cubicBezTo>
                  <a:cubicBezTo>
                    <a:pt x="1386214" y="280583"/>
                    <a:pt x="1385797" y="286846"/>
                    <a:pt x="1385379" y="300625"/>
                  </a:cubicBezTo>
                  <a:lnTo>
                    <a:pt x="1385379" y="350729"/>
                  </a:lnTo>
                  <a:lnTo>
                    <a:pt x="1385379" y="666385"/>
                  </a:lnTo>
                  <a:lnTo>
                    <a:pt x="1305212" y="666385"/>
                  </a:lnTo>
                  <a:lnTo>
                    <a:pt x="1305212" y="325677"/>
                  </a:lnTo>
                  <a:lnTo>
                    <a:pt x="1302707" y="273068"/>
                  </a:lnTo>
                  <a:cubicBezTo>
                    <a:pt x="1301037" y="257202"/>
                    <a:pt x="1298114" y="244258"/>
                    <a:pt x="1295191" y="230479"/>
                  </a:cubicBezTo>
                  <a:cubicBezTo>
                    <a:pt x="1292268" y="216700"/>
                    <a:pt x="1289346" y="201669"/>
                    <a:pt x="1285171" y="190396"/>
                  </a:cubicBezTo>
                  <a:cubicBezTo>
                    <a:pt x="1280996" y="179123"/>
                    <a:pt x="1275149" y="169519"/>
                    <a:pt x="1270139" y="162839"/>
                  </a:cubicBezTo>
                  <a:lnTo>
                    <a:pt x="1255108" y="150313"/>
                  </a:lnTo>
                  <a:lnTo>
                    <a:pt x="1245087" y="155323"/>
                  </a:lnTo>
                  <a:lnTo>
                    <a:pt x="1245087" y="781625"/>
                  </a:lnTo>
                  <a:lnTo>
                    <a:pt x="1132353" y="866802"/>
                  </a:lnTo>
                  <a:lnTo>
                    <a:pt x="0" y="866802"/>
                  </a:lnTo>
                  <a:lnTo>
                    <a:pt x="0" y="0"/>
                  </a:lnTo>
                  <a:lnTo>
                    <a:pt x="123506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125" name="Group 124"/>
            <p:cNvGrpSpPr/>
            <p:nvPr/>
          </p:nvGrpSpPr>
          <p:grpSpPr>
            <a:xfrm>
              <a:off x="746551" y="791645"/>
              <a:ext cx="3467205" cy="1563248"/>
              <a:chOff x="746551" y="791645"/>
              <a:chExt cx="3467205" cy="1563248"/>
            </a:xfrm>
          </p:grpSpPr>
          <p:sp>
            <p:nvSpPr>
              <p:cNvPr id="116" name="Freeform 115"/>
              <p:cNvSpPr/>
              <p:nvPr/>
            </p:nvSpPr>
            <p:spPr>
              <a:xfrm>
                <a:off x="746551" y="1954060"/>
                <a:ext cx="1292686" cy="150313"/>
              </a:xfrm>
              <a:custGeom>
                <a:avLst/>
                <a:gdLst>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92686"/>
                  <a:gd name="connsiteY0" fmla="*/ 150313 h 150313"/>
                  <a:gd name="connsiteX1" fmla="*/ 1009598 w 1292686"/>
                  <a:gd name="connsiteY1" fmla="*/ 150313 h 150313"/>
                  <a:gd name="connsiteX2" fmla="*/ 1072228 w 1292686"/>
                  <a:gd name="connsiteY2" fmla="*/ 145302 h 150313"/>
                  <a:gd name="connsiteX3" fmla="*/ 1114817 w 1292686"/>
                  <a:gd name="connsiteY3" fmla="*/ 140292 h 150313"/>
                  <a:gd name="connsiteX4" fmla="*/ 1169931 w 1292686"/>
                  <a:gd name="connsiteY4" fmla="*/ 117745 h 150313"/>
                  <a:gd name="connsiteX5" fmla="*/ 1220035 w 1292686"/>
                  <a:gd name="connsiteY5" fmla="*/ 77662 h 150313"/>
                  <a:gd name="connsiteX6" fmla="*/ 1257613 w 1292686"/>
                  <a:gd name="connsiteY6" fmla="*/ 45094 h 150313"/>
                  <a:gd name="connsiteX7" fmla="*/ 1292686 w 1292686"/>
                  <a:gd name="connsiteY7" fmla="*/ 0 h 15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686" h="150313">
                    <a:moveTo>
                      <a:pt x="0" y="150313"/>
                    </a:moveTo>
                    <a:lnTo>
                      <a:pt x="1009598" y="150313"/>
                    </a:lnTo>
                    <a:lnTo>
                      <a:pt x="1072228" y="145302"/>
                    </a:lnTo>
                    <a:cubicBezTo>
                      <a:pt x="1089764" y="143632"/>
                      <a:pt x="1098533" y="144885"/>
                      <a:pt x="1114817" y="140292"/>
                    </a:cubicBezTo>
                    <a:cubicBezTo>
                      <a:pt x="1131101" y="135699"/>
                      <a:pt x="1152395" y="128183"/>
                      <a:pt x="1169931" y="117745"/>
                    </a:cubicBezTo>
                    <a:cubicBezTo>
                      <a:pt x="1187467" y="107307"/>
                      <a:pt x="1205421" y="89770"/>
                      <a:pt x="1220035" y="77662"/>
                    </a:cubicBezTo>
                    <a:cubicBezTo>
                      <a:pt x="1234649" y="65554"/>
                      <a:pt x="1246340" y="56785"/>
                      <a:pt x="1257613" y="45094"/>
                    </a:cubicBezTo>
                    <a:lnTo>
                      <a:pt x="1292686" y="0"/>
                    </a:lnTo>
                  </a:path>
                </a:pathLst>
              </a:custGeom>
              <a:noFill/>
              <a:ln w="4445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7" name="Freeform 116"/>
              <p:cNvSpPr/>
              <p:nvPr/>
            </p:nvSpPr>
            <p:spPr>
              <a:xfrm>
                <a:off x="2192056" y="791645"/>
                <a:ext cx="989556" cy="949473"/>
              </a:xfrm>
              <a:custGeom>
                <a:avLst/>
                <a:gdLst>
                  <a:gd name="connsiteX0" fmla="*/ 0 w 1002082"/>
                  <a:gd name="connsiteY0" fmla="*/ 901874 h 949473"/>
                  <a:gd name="connsiteX1" fmla="*/ 130270 w 1002082"/>
                  <a:gd name="connsiteY1" fmla="*/ 516072 h 949473"/>
                  <a:gd name="connsiteX2" fmla="*/ 182880 w 1002082"/>
                  <a:gd name="connsiteY2" fmla="*/ 353234 h 949473"/>
                  <a:gd name="connsiteX3" fmla="*/ 295614 w 1002082"/>
                  <a:gd name="connsiteY3" fmla="*/ 0 h 949473"/>
                  <a:gd name="connsiteX4" fmla="*/ 729015 w 1002082"/>
                  <a:gd name="connsiteY4" fmla="*/ 0 h 949473"/>
                  <a:gd name="connsiteX5" fmla="*/ 1002082 w 1002082"/>
                  <a:gd name="connsiteY5" fmla="*/ 949473 h 949473"/>
                  <a:gd name="connsiteX0" fmla="*/ 0 w 994567"/>
                  <a:gd name="connsiteY0" fmla="*/ 884337 h 949473"/>
                  <a:gd name="connsiteX1" fmla="*/ 122755 w 994567"/>
                  <a:gd name="connsiteY1" fmla="*/ 516072 h 949473"/>
                  <a:gd name="connsiteX2" fmla="*/ 175365 w 994567"/>
                  <a:gd name="connsiteY2" fmla="*/ 353234 h 949473"/>
                  <a:gd name="connsiteX3" fmla="*/ 288099 w 994567"/>
                  <a:gd name="connsiteY3" fmla="*/ 0 h 949473"/>
                  <a:gd name="connsiteX4" fmla="*/ 721500 w 994567"/>
                  <a:gd name="connsiteY4" fmla="*/ 0 h 949473"/>
                  <a:gd name="connsiteX5" fmla="*/ 994567 w 994567"/>
                  <a:gd name="connsiteY5" fmla="*/ 949473 h 949473"/>
                  <a:gd name="connsiteX0" fmla="*/ 0 w 989556"/>
                  <a:gd name="connsiteY0" fmla="*/ 871811 h 949473"/>
                  <a:gd name="connsiteX1" fmla="*/ 117744 w 989556"/>
                  <a:gd name="connsiteY1" fmla="*/ 516072 h 949473"/>
                  <a:gd name="connsiteX2" fmla="*/ 170354 w 989556"/>
                  <a:gd name="connsiteY2" fmla="*/ 353234 h 949473"/>
                  <a:gd name="connsiteX3" fmla="*/ 283088 w 989556"/>
                  <a:gd name="connsiteY3" fmla="*/ 0 h 949473"/>
                  <a:gd name="connsiteX4" fmla="*/ 716489 w 989556"/>
                  <a:gd name="connsiteY4" fmla="*/ 0 h 949473"/>
                  <a:gd name="connsiteX5" fmla="*/ 989556 w 989556"/>
                  <a:gd name="connsiteY5" fmla="*/ 949473 h 94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556" h="949473">
                    <a:moveTo>
                      <a:pt x="0" y="871811"/>
                    </a:moveTo>
                    <a:lnTo>
                      <a:pt x="117744" y="516072"/>
                    </a:lnTo>
                    <a:lnTo>
                      <a:pt x="170354" y="353234"/>
                    </a:lnTo>
                    <a:lnTo>
                      <a:pt x="283088" y="0"/>
                    </a:lnTo>
                    <a:lnTo>
                      <a:pt x="716489" y="0"/>
                    </a:lnTo>
                    <a:lnTo>
                      <a:pt x="989556" y="949473"/>
                    </a:lnTo>
                  </a:path>
                </a:pathLst>
              </a:custGeom>
              <a:noFill/>
              <a:ln w="4445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9" name="Freeform 118"/>
              <p:cNvSpPr/>
              <p:nvPr/>
            </p:nvSpPr>
            <p:spPr>
              <a:xfrm>
                <a:off x="3244241" y="1956565"/>
                <a:ext cx="969515" cy="398328"/>
              </a:xfrm>
              <a:custGeom>
                <a:avLst/>
                <a:gdLst>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9515" h="398328">
                    <a:moveTo>
                      <a:pt x="0" y="0"/>
                    </a:moveTo>
                    <a:lnTo>
                      <a:pt x="17537" y="57620"/>
                    </a:lnTo>
                    <a:cubicBezTo>
                      <a:pt x="25888" y="83090"/>
                      <a:pt x="38413" y="124843"/>
                      <a:pt x="50104" y="152818"/>
                    </a:cubicBezTo>
                    <a:cubicBezTo>
                      <a:pt x="61795" y="180793"/>
                      <a:pt x="74321" y="203757"/>
                      <a:pt x="87682" y="225469"/>
                    </a:cubicBezTo>
                    <a:cubicBezTo>
                      <a:pt x="101043" y="247181"/>
                      <a:pt x="115657" y="266388"/>
                      <a:pt x="130271" y="283089"/>
                    </a:cubicBezTo>
                    <a:cubicBezTo>
                      <a:pt x="144885" y="299790"/>
                      <a:pt x="154070" y="311481"/>
                      <a:pt x="175364" y="325677"/>
                    </a:cubicBezTo>
                    <a:cubicBezTo>
                      <a:pt x="196658" y="339873"/>
                      <a:pt x="228809" y="357828"/>
                      <a:pt x="258036" y="368266"/>
                    </a:cubicBezTo>
                    <a:cubicBezTo>
                      <a:pt x="287263" y="378704"/>
                      <a:pt x="326929" y="383297"/>
                      <a:pt x="350729" y="388307"/>
                    </a:cubicBezTo>
                    <a:lnTo>
                      <a:pt x="400833" y="398328"/>
                    </a:lnTo>
                    <a:lnTo>
                      <a:pt x="969515" y="398328"/>
                    </a:lnTo>
                  </a:path>
                </a:pathLst>
              </a:custGeom>
              <a:noFill/>
              <a:ln w="4445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24" name="Straight Connector 123"/>
              <p:cNvCxnSpPr/>
              <p:nvPr/>
            </p:nvCxnSpPr>
            <p:spPr>
              <a:xfrm flipH="1">
                <a:off x="2187046" y="1619533"/>
                <a:ext cx="27558" cy="98956"/>
              </a:xfrm>
              <a:prstGeom prst="line">
                <a:avLst/>
              </a:prstGeom>
              <a:ln w="25400">
                <a:solidFill>
                  <a:srgbClr val="7E542A"/>
                </a:solidFill>
              </a:ln>
            </p:spPr>
            <p:style>
              <a:lnRef idx="1">
                <a:schemeClr val="accent1"/>
              </a:lnRef>
              <a:fillRef idx="0">
                <a:schemeClr val="accent1"/>
              </a:fillRef>
              <a:effectRef idx="0">
                <a:schemeClr val="accent1"/>
              </a:effectRef>
              <a:fontRef idx="minor">
                <a:schemeClr val="tx1"/>
              </a:fontRef>
            </p:style>
          </p:cxnSp>
        </p:grpSp>
        <p:sp>
          <p:nvSpPr>
            <p:cNvPr id="106" name="Freeform 105"/>
            <p:cNvSpPr/>
            <p:nvPr/>
          </p:nvSpPr>
          <p:spPr>
            <a:xfrm>
              <a:off x="1991638" y="1861368"/>
              <a:ext cx="1686004" cy="298119"/>
            </a:xfrm>
            <a:custGeom>
              <a:avLst/>
              <a:gdLst>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92316"/>
                <a:gd name="connsiteY0" fmla="*/ 0 h 298119"/>
                <a:gd name="connsiteX1" fmla="*/ 1435483 w 1692316"/>
                <a:gd name="connsiteY1" fmla="*/ 0 h 298119"/>
                <a:gd name="connsiteX2" fmla="*/ 1500618 w 1692316"/>
                <a:gd name="connsiteY2" fmla="*/ 12526 h 298119"/>
                <a:gd name="connsiteX3" fmla="*/ 1565754 w 1692316"/>
                <a:gd name="connsiteY3" fmla="*/ 45093 h 298119"/>
                <a:gd name="connsiteX4" fmla="*/ 1613353 w 1692316"/>
                <a:gd name="connsiteY4" fmla="*/ 85177 h 298119"/>
                <a:gd name="connsiteX5" fmla="*/ 1653436 w 1692316"/>
                <a:gd name="connsiteY5" fmla="*/ 140291 h 298119"/>
                <a:gd name="connsiteX6" fmla="*/ 1673478 w 1692316"/>
                <a:gd name="connsiteY6" fmla="*/ 205427 h 298119"/>
                <a:gd name="connsiteX7" fmla="*/ 1680993 w 1692316"/>
                <a:gd name="connsiteY7" fmla="*/ 258036 h 298119"/>
                <a:gd name="connsiteX8" fmla="*/ 1686004 w 1692316"/>
                <a:gd name="connsiteY8" fmla="*/ 295614 h 298119"/>
                <a:gd name="connsiteX9" fmla="*/ 1585795 w 1692316"/>
                <a:gd name="connsiteY9" fmla="*/ 298119 h 298119"/>
                <a:gd name="connsiteX10" fmla="*/ 1568259 w 1692316"/>
                <a:gd name="connsiteY10" fmla="*/ 210437 h 298119"/>
                <a:gd name="connsiteX11" fmla="*/ 1535691 w 1692316"/>
                <a:gd name="connsiteY11" fmla="*/ 145302 h 298119"/>
                <a:gd name="connsiteX12" fmla="*/ 1478072 w 1692316"/>
                <a:gd name="connsiteY12" fmla="*/ 102713 h 298119"/>
                <a:gd name="connsiteX13" fmla="*/ 1427967 w 1692316"/>
                <a:gd name="connsiteY13" fmla="*/ 92692 h 298119"/>
                <a:gd name="connsiteX14" fmla="*/ 0 w 1692316"/>
                <a:gd name="connsiteY14" fmla="*/ 92692 h 298119"/>
                <a:gd name="connsiteX15" fmla="*/ 0 w 1692316"/>
                <a:gd name="connsiteY15" fmla="*/ 0 h 298119"/>
                <a:gd name="connsiteX0" fmla="*/ 0 w 1692316"/>
                <a:gd name="connsiteY0" fmla="*/ 0 h 298119"/>
                <a:gd name="connsiteX1" fmla="*/ 1435483 w 1692316"/>
                <a:gd name="connsiteY1" fmla="*/ 0 h 298119"/>
                <a:gd name="connsiteX2" fmla="*/ 1500618 w 1692316"/>
                <a:gd name="connsiteY2" fmla="*/ 12526 h 298119"/>
                <a:gd name="connsiteX3" fmla="*/ 1565754 w 1692316"/>
                <a:gd name="connsiteY3" fmla="*/ 45093 h 298119"/>
                <a:gd name="connsiteX4" fmla="*/ 1613353 w 1692316"/>
                <a:gd name="connsiteY4" fmla="*/ 85177 h 298119"/>
                <a:gd name="connsiteX5" fmla="*/ 1653436 w 1692316"/>
                <a:gd name="connsiteY5" fmla="*/ 140291 h 298119"/>
                <a:gd name="connsiteX6" fmla="*/ 1673478 w 1692316"/>
                <a:gd name="connsiteY6" fmla="*/ 205427 h 298119"/>
                <a:gd name="connsiteX7" fmla="*/ 1680993 w 1692316"/>
                <a:gd name="connsiteY7" fmla="*/ 258036 h 298119"/>
                <a:gd name="connsiteX8" fmla="*/ 1686004 w 1692316"/>
                <a:gd name="connsiteY8" fmla="*/ 295614 h 298119"/>
                <a:gd name="connsiteX9" fmla="*/ 1585795 w 1692316"/>
                <a:gd name="connsiteY9" fmla="*/ 298119 h 298119"/>
                <a:gd name="connsiteX10" fmla="*/ 1568259 w 1692316"/>
                <a:gd name="connsiteY10" fmla="*/ 210437 h 298119"/>
                <a:gd name="connsiteX11" fmla="*/ 1535691 w 1692316"/>
                <a:gd name="connsiteY11" fmla="*/ 145302 h 298119"/>
                <a:gd name="connsiteX12" fmla="*/ 1478072 w 1692316"/>
                <a:gd name="connsiteY12" fmla="*/ 102713 h 298119"/>
                <a:gd name="connsiteX13" fmla="*/ 1427967 w 1692316"/>
                <a:gd name="connsiteY13" fmla="*/ 92692 h 298119"/>
                <a:gd name="connsiteX14" fmla="*/ 0 w 1692316"/>
                <a:gd name="connsiteY14" fmla="*/ 92692 h 298119"/>
                <a:gd name="connsiteX15" fmla="*/ 0 w 1692316"/>
                <a:gd name="connsiteY15" fmla="*/ 0 h 298119"/>
                <a:gd name="connsiteX0" fmla="*/ 0 w 1692316"/>
                <a:gd name="connsiteY0" fmla="*/ 0 h 298119"/>
                <a:gd name="connsiteX1" fmla="*/ 1435483 w 1692316"/>
                <a:gd name="connsiteY1" fmla="*/ 0 h 298119"/>
                <a:gd name="connsiteX2" fmla="*/ 1500618 w 1692316"/>
                <a:gd name="connsiteY2" fmla="*/ 12526 h 298119"/>
                <a:gd name="connsiteX3" fmla="*/ 1565754 w 1692316"/>
                <a:gd name="connsiteY3" fmla="*/ 45093 h 298119"/>
                <a:gd name="connsiteX4" fmla="*/ 1613353 w 1692316"/>
                <a:gd name="connsiteY4" fmla="*/ 85177 h 298119"/>
                <a:gd name="connsiteX5" fmla="*/ 1653436 w 1692316"/>
                <a:gd name="connsiteY5" fmla="*/ 140291 h 298119"/>
                <a:gd name="connsiteX6" fmla="*/ 1673478 w 1692316"/>
                <a:gd name="connsiteY6" fmla="*/ 205427 h 298119"/>
                <a:gd name="connsiteX7" fmla="*/ 1680993 w 1692316"/>
                <a:gd name="connsiteY7" fmla="*/ 258036 h 298119"/>
                <a:gd name="connsiteX8" fmla="*/ 1686004 w 1692316"/>
                <a:gd name="connsiteY8" fmla="*/ 295614 h 298119"/>
                <a:gd name="connsiteX9" fmla="*/ 1585795 w 1692316"/>
                <a:gd name="connsiteY9" fmla="*/ 298119 h 298119"/>
                <a:gd name="connsiteX10" fmla="*/ 1568259 w 1692316"/>
                <a:gd name="connsiteY10" fmla="*/ 210437 h 298119"/>
                <a:gd name="connsiteX11" fmla="*/ 1535691 w 1692316"/>
                <a:gd name="connsiteY11" fmla="*/ 145302 h 298119"/>
                <a:gd name="connsiteX12" fmla="*/ 1478072 w 1692316"/>
                <a:gd name="connsiteY12" fmla="*/ 102713 h 298119"/>
                <a:gd name="connsiteX13" fmla="*/ 1427967 w 1692316"/>
                <a:gd name="connsiteY13" fmla="*/ 92692 h 298119"/>
                <a:gd name="connsiteX14" fmla="*/ 0 w 1692316"/>
                <a:gd name="connsiteY14" fmla="*/ 92692 h 298119"/>
                <a:gd name="connsiteX15" fmla="*/ 0 w 1692316"/>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6004" h="298119">
                  <a:moveTo>
                    <a:pt x="0" y="0"/>
                  </a:moveTo>
                  <a:lnTo>
                    <a:pt x="1435483" y="0"/>
                  </a:lnTo>
                  <a:lnTo>
                    <a:pt x="1500618" y="12526"/>
                  </a:lnTo>
                  <a:cubicBezTo>
                    <a:pt x="1522330" y="20042"/>
                    <a:pt x="1546965" y="32985"/>
                    <a:pt x="1565754" y="45093"/>
                  </a:cubicBezTo>
                  <a:cubicBezTo>
                    <a:pt x="1584543" y="57201"/>
                    <a:pt x="1598739" y="69311"/>
                    <a:pt x="1613353" y="85177"/>
                  </a:cubicBezTo>
                  <a:cubicBezTo>
                    <a:pt x="1627967" y="101043"/>
                    <a:pt x="1643415" y="120249"/>
                    <a:pt x="1653436" y="140291"/>
                  </a:cubicBezTo>
                  <a:cubicBezTo>
                    <a:pt x="1663457" y="160333"/>
                    <a:pt x="1668885" y="185803"/>
                    <a:pt x="1673478" y="205427"/>
                  </a:cubicBezTo>
                  <a:cubicBezTo>
                    <a:pt x="1678071" y="225051"/>
                    <a:pt x="1678905" y="243005"/>
                    <a:pt x="1680993" y="258036"/>
                  </a:cubicBezTo>
                  <a:lnTo>
                    <a:pt x="1686004" y="295614"/>
                  </a:lnTo>
                  <a:lnTo>
                    <a:pt x="1585795" y="298119"/>
                  </a:lnTo>
                  <a:lnTo>
                    <a:pt x="1568259" y="210437"/>
                  </a:lnTo>
                  <a:cubicBezTo>
                    <a:pt x="1559908" y="184967"/>
                    <a:pt x="1550722" y="163256"/>
                    <a:pt x="1535691" y="145302"/>
                  </a:cubicBezTo>
                  <a:cubicBezTo>
                    <a:pt x="1520660" y="127348"/>
                    <a:pt x="1496026" y="111481"/>
                    <a:pt x="1478072" y="102713"/>
                  </a:cubicBezTo>
                  <a:lnTo>
                    <a:pt x="1427967" y="92692"/>
                  </a:lnTo>
                  <a:lnTo>
                    <a:pt x="0" y="9269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126" name="Group 125"/>
            <p:cNvGrpSpPr/>
            <p:nvPr/>
          </p:nvGrpSpPr>
          <p:grpSpPr>
            <a:xfrm>
              <a:off x="1992642" y="1378904"/>
              <a:ext cx="1409901" cy="594000"/>
              <a:chOff x="1992642" y="1378904"/>
              <a:chExt cx="1409901" cy="594000"/>
            </a:xfrm>
          </p:grpSpPr>
          <p:cxnSp>
            <p:nvCxnSpPr>
              <p:cNvPr id="81" name="Straight Connector 80"/>
              <p:cNvCxnSpPr/>
              <p:nvPr/>
            </p:nvCxnSpPr>
            <p:spPr>
              <a:xfrm>
                <a:off x="1992642" y="1378904"/>
                <a:ext cx="0" cy="594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182767" y="1746588"/>
                <a:ext cx="12173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992642" y="1958073"/>
                <a:ext cx="14099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185148" y="1378904"/>
                <a:ext cx="0" cy="3795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5" name="Straight Connector 144"/>
            <p:cNvCxnSpPr/>
            <p:nvPr/>
          </p:nvCxnSpPr>
          <p:spPr>
            <a:xfrm>
              <a:off x="1771226" y="1386048"/>
              <a:ext cx="144000"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1661360" y="910174"/>
              <a:ext cx="180000" cy="184666"/>
            </a:xfrm>
            <a:prstGeom prst="rect">
              <a:avLst/>
            </a:prstGeom>
            <a:noFill/>
          </p:spPr>
          <p:txBody>
            <a:bodyPr wrap="square" lIns="0" tIns="0" rIns="0" bIns="0" rtlCol="0">
              <a:spAutoFit/>
            </a:bodyPr>
            <a:lstStyle/>
            <a:p>
              <a:pPr algn="ctr"/>
              <a:r>
                <a:rPr lang="pt-PT" sz="1200" b="1" i="1" dirty="0" smtClean="0"/>
                <a:t>H</a:t>
              </a:r>
              <a:endParaRPr lang="pt-PT" sz="1200" b="1" i="1" dirty="0"/>
            </a:p>
          </p:txBody>
        </p:sp>
        <p:cxnSp>
          <p:nvCxnSpPr>
            <p:cNvPr id="150" name="Straight Arrow Connector 149"/>
            <p:cNvCxnSpPr/>
            <p:nvPr/>
          </p:nvCxnSpPr>
          <p:spPr>
            <a:xfrm>
              <a:off x="1843111" y="1068110"/>
              <a:ext cx="0" cy="156935"/>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flipV="1">
              <a:off x="1843111" y="1386048"/>
              <a:ext cx="0" cy="156935"/>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p:nvGrpSpPr>
        <p:grpSpPr>
          <a:xfrm>
            <a:off x="5342944" y="249503"/>
            <a:ext cx="3467205" cy="1563248"/>
            <a:chOff x="4696909" y="676880"/>
            <a:chExt cx="3467205" cy="1563248"/>
          </a:xfrm>
        </p:grpSpPr>
        <p:sp>
          <p:nvSpPr>
            <p:cNvPr id="170" name="Freeform 169"/>
            <p:cNvSpPr/>
            <p:nvPr/>
          </p:nvSpPr>
          <p:spPr>
            <a:xfrm>
              <a:off x="4700342" y="1114394"/>
              <a:ext cx="1593409" cy="875168"/>
            </a:xfrm>
            <a:custGeom>
              <a:avLst/>
              <a:gdLst>
                <a:gd name="connsiteX0" fmla="*/ 0 w 1593409"/>
                <a:gd name="connsiteY0" fmla="*/ 0 h 875168"/>
                <a:gd name="connsiteX1" fmla="*/ 1593409 w 1593409"/>
                <a:gd name="connsiteY1" fmla="*/ 0 h 875168"/>
                <a:gd name="connsiteX2" fmla="*/ 1433465 w 1593409"/>
                <a:gd name="connsiteY2" fmla="*/ 479833 h 875168"/>
                <a:gd name="connsiteX3" fmla="*/ 1436483 w 1593409"/>
                <a:gd name="connsiteY3" fmla="*/ 153909 h 875168"/>
                <a:gd name="connsiteX4" fmla="*/ 1412340 w 1593409"/>
                <a:gd name="connsiteY4" fmla="*/ 187105 h 875168"/>
                <a:gd name="connsiteX5" fmla="*/ 1397251 w 1593409"/>
                <a:gd name="connsiteY5" fmla="*/ 217283 h 875168"/>
                <a:gd name="connsiteX6" fmla="*/ 1388198 w 1593409"/>
                <a:gd name="connsiteY6" fmla="*/ 256514 h 875168"/>
                <a:gd name="connsiteX7" fmla="*/ 1379144 w 1593409"/>
                <a:gd name="connsiteY7" fmla="*/ 301782 h 875168"/>
                <a:gd name="connsiteX8" fmla="*/ 1379144 w 1593409"/>
                <a:gd name="connsiteY8" fmla="*/ 654867 h 875168"/>
                <a:gd name="connsiteX9" fmla="*/ 1306716 w 1593409"/>
                <a:gd name="connsiteY9" fmla="*/ 654867 h 875168"/>
                <a:gd name="connsiteX10" fmla="*/ 1306716 w 1593409"/>
                <a:gd name="connsiteY10" fmla="*/ 301782 h 875168"/>
                <a:gd name="connsiteX11" fmla="*/ 1306716 w 1593409"/>
                <a:gd name="connsiteY11" fmla="*/ 253497 h 875168"/>
                <a:gd name="connsiteX12" fmla="*/ 1294645 w 1593409"/>
                <a:gd name="connsiteY12" fmla="*/ 205211 h 875168"/>
                <a:gd name="connsiteX13" fmla="*/ 1279556 w 1593409"/>
                <a:gd name="connsiteY13" fmla="*/ 175033 h 875168"/>
                <a:gd name="connsiteX14" fmla="*/ 1261449 w 1593409"/>
                <a:gd name="connsiteY14" fmla="*/ 162962 h 875168"/>
                <a:gd name="connsiteX15" fmla="*/ 1246360 w 1593409"/>
                <a:gd name="connsiteY15" fmla="*/ 162962 h 875168"/>
                <a:gd name="connsiteX16" fmla="*/ 1246360 w 1593409"/>
                <a:gd name="connsiteY16" fmla="*/ 787651 h 875168"/>
                <a:gd name="connsiteX17" fmla="*/ 1155825 w 1593409"/>
                <a:gd name="connsiteY17" fmla="*/ 860079 h 875168"/>
                <a:gd name="connsiteX18" fmla="*/ 1104522 w 1593409"/>
                <a:gd name="connsiteY18" fmla="*/ 875168 h 875168"/>
                <a:gd name="connsiteX19" fmla="*/ 0 w 1593409"/>
                <a:gd name="connsiteY19" fmla="*/ 875168 h 875168"/>
                <a:gd name="connsiteX20" fmla="*/ 0 w 1593409"/>
                <a:gd name="connsiteY20" fmla="*/ 0 h 875168"/>
                <a:gd name="connsiteX0" fmla="*/ 0 w 1593409"/>
                <a:gd name="connsiteY0" fmla="*/ 0 h 875168"/>
                <a:gd name="connsiteX1" fmla="*/ 1593409 w 1593409"/>
                <a:gd name="connsiteY1" fmla="*/ 0 h 875168"/>
                <a:gd name="connsiteX2" fmla="*/ 1433465 w 1593409"/>
                <a:gd name="connsiteY2" fmla="*/ 479833 h 875168"/>
                <a:gd name="connsiteX3" fmla="*/ 1436483 w 1593409"/>
                <a:gd name="connsiteY3" fmla="*/ 153909 h 875168"/>
                <a:gd name="connsiteX4" fmla="*/ 1412340 w 1593409"/>
                <a:gd name="connsiteY4" fmla="*/ 187105 h 875168"/>
                <a:gd name="connsiteX5" fmla="*/ 1397251 w 1593409"/>
                <a:gd name="connsiteY5" fmla="*/ 217283 h 875168"/>
                <a:gd name="connsiteX6" fmla="*/ 1388198 w 1593409"/>
                <a:gd name="connsiteY6" fmla="*/ 256514 h 875168"/>
                <a:gd name="connsiteX7" fmla="*/ 1379144 w 1593409"/>
                <a:gd name="connsiteY7" fmla="*/ 301782 h 875168"/>
                <a:gd name="connsiteX8" fmla="*/ 1379144 w 1593409"/>
                <a:gd name="connsiteY8" fmla="*/ 654867 h 875168"/>
                <a:gd name="connsiteX9" fmla="*/ 1306716 w 1593409"/>
                <a:gd name="connsiteY9" fmla="*/ 654867 h 875168"/>
                <a:gd name="connsiteX10" fmla="*/ 1306716 w 1593409"/>
                <a:gd name="connsiteY10" fmla="*/ 301782 h 875168"/>
                <a:gd name="connsiteX11" fmla="*/ 1306716 w 1593409"/>
                <a:gd name="connsiteY11" fmla="*/ 253497 h 875168"/>
                <a:gd name="connsiteX12" fmla="*/ 1294645 w 1593409"/>
                <a:gd name="connsiteY12" fmla="*/ 205211 h 875168"/>
                <a:gd name="connsiteX13" fmla="*/ 1279556 w 1593409"/>
                <a:gd name="connsiteY13" fmla="*/ 184086 h 875168"/>
                <a:gd name="connsiteX14" fmla="*/ 1261449 w 1593409"/>
                <a:gd name="connsiteY14" fmla="*/ 162962 h 875168"/>
                <a:gd name="connsiteX15" fmla="*/ 1246360 w 1593409"/>
                <a:gd name="connsiteY15" fmla="*/ 162962 h 875168"/>
                <a:gd name="connsiteX16" fmla="*/ 1246360 w 1593409"/>
                <a:gd name="connsiteY16" fmla="*/ 787651 h 875168"/>
                <a:gd name="connsiteX17" fmla="*/ 1155825 w 1593409"/>
                <a:gd name="connsiteY17" fmla="*/ 860079 h 875168"/>
                <a:gd name="connsiteX18" fmla="*/ 1104522 w 1593409"/>
                <a:gd name="connsiteY18" fmla="*/ 875168 h 875168"/>
                <a:gd name="connsiteX19" fmla="*/ 0 w 1593409"/>
                <a:gd name="connsiteY19" fmla="*/ 875168 h 875168"/>
                <a:gd name="connsiteX20" fmla="*/ 0 w 1593409"/>
                <a:gd name="connsiteY20" fmla="*/ 0 h 875168"/>
                <a:gd name="connsiteX0" fmla="*/ 0 w 1593409"/>
                <a:gd name="connsiteY0" fmla="*/ 0 h 875168"/>
                <a:gd name="connsiteX1" fmla="*/ 1593409 w 1593409"/>
                <a:gd name="connsiteY1" fmla="*/ 0 h 875168"/>
                <a:gd name="connsiteX2" fmla="*/ 1433465 w 1593409"/>
                <a:gd name="connsiteY2" fmla="*/ 479833 h 875168"/>
                <a:gd name="connsiteX3" fmla="*/ 1436483 w 1593409"/>
                <a:gd name="connsiteY3" fmla="*/ 153909 h 875168"/>
                <a:gd name="connsiteX4" fmla="*/ 1412340 w 1593409"/>
                <a:gd name="connsiteY4" fmla="*/ 187105 h 875168"/>
                <a:gd name="connsiteX5" fmla="*/ 1397251 w 1593409"/>
                <a:gd name="connsiteY5" fmla="*/ 217283 h 875168"/>
                <a:gd name="connsiteX6" fmla="*/ 1388198 w 1593409"/>
                <a:gd name="connsiteY6" fmla="*/ 256514 h 875168"/>
                <a:gd name="connsiteX7" fmla="*/ 1379144 w 1593409"/>
                <a:gd name="connsiteY7" fmla="*/ 301782 h 875168"/>
                <a:gd name="connsiteX8" fmla="*/ 1379144 w 1593409"/>
                <a:gd name="connsiteY8" fmla="*/ 654867 h 875168"/>
                <a:gd name="connsiteX9" fmla="*/ 1306716 w 1593409"/>
                <a:gd name="connsiteY9" fmla="*/ 654867 h 875168"/>
                <a:gd name="connsiteX10" fmla="*/ 1306716 w 1593409"/>
                <a:gd name="connsiteY10" fmla="*/ 301782 h 875168"/>
                <a:gd name="connsiteX11" fmla="*/ 1306716 w 1593409"/>
                <a:gd name="connsiteY11" fmla="*/ 253497 h 875168"/>
                <a:gd name="connsiteX12" fmla="*/ 1288609 w 1593409"/>
                <a:gd name="connsiteY12" fmla="*/ 211246 h 875168"/>
                <a:gd name="connsiteX13" fmla="*/ 1279556 w 1593409"/>
                <a:gd name="connsiteY13" fmla="*/ 184086 h 875168"/>
                <a:gd name="connsiteX14" fmla="*/ 1261449 w 1593409"/>
                <a:gd name="connsiteY14" fmla="*/ 162962 h 875168"/>
                <a:gd name="connsiteX15" fmla="*/ 1246360 w 1593409"/>
                <a:gd name="connsiteY15" fmla="*/ 162962 h 875168"/>
                <a:gd name="connsiteX16" fmla="*/ 1246360 w 1593409"/>
                <a:gd name="connsiteY16" fmla="*/ 787651 h 875168"/>
                <a:gd name="connsiteX17" fmla="*/ 1155825 w 1593409"/>
                <a:gd name="connsiteY17" fmla="*/ 860079 h 875168"/>
                <a:gd name="connsiteX18" fmla="*/ 1104522 w 1593409"/>
                <a:gd name="connsiteY18" fmla="*/ 875168 h 875168"/>
                <a:gd name="connsiteX19" fmla="*/ 0 w 1593409"/>
                <a:gd name="connsiteY19" fmla="*/ 875168 h 875168"/>
                <a:gd name="connsiteX20" fmla="*/ 0 w 1593409"/>
                <a:gd name="connsiteY20" fmla="*/ 0 h 875168"/>
                <a:gd name="connsiteX0" fmla="*/ 0 w 1593409"/>
                <a:gd name="connsiteY0" fmla="*/ 0 h 875168"/>
                <a:gd name="connsiteX1" fmla="*/ 1593409 w 1593409"/>
                <a:gd name="connsiteY1" fmla="*/ 0 h 875168"/>
                <a:gd name="connsiteX2" fmla="*/ 1433465 w 1593409"/>
                <a:gd name="connsiteY2" fmla="*/ 479833 h 875168"/>
                <a:gd name="connsiteX3" fmla="*/ 1436483 w 1593409"/>
                <a:gd name="connsiteY3" fmla="*/ 153909 h 875168"/>
                <a:gd name="connsiteX4" fmla="*/ 1412340 w 1593409"/>
                <a:gd name="connsiteY4" fmla="*/ 187105 h 875168"/>
                <a:gd name="connsiteX5" fmla="*/ 1397251 w 1593409"/>
                <a:gd name="connsiteY5" fmla="*/ 217283 h 875168"/>
                <a:gd name="connsiteX6" fmla="*/ 1388198 w 1593409"/>
                <a:gd name="connsiteY6" fmla="*/ 256514 h 875168"/>
                <a:gd name="connsiteX7" fmla="*/ 1379144 w 1593409"/>
                <a:gd name="connsiteY7" fmla="*/ 301782 h 875168"/>
                <a:gd name="connsiteX8" fmla="*/ 1379144 w 1593409"/>
                <a:gd name="connsiteY8" fmla="*/ 654867 h 875168"/>
                <a:gd name="connsiteX9" fmla="*/ 1306716 w 1593409"/>
                <a:gd name="connsiteY9" fmla="*/ 654867 h 875168"/>
                <a:gd name="connsiteX10" fmla="*/ 1306716 w 1593409"/>
                <a:gd name="connsiteY10" fmla="*/ 301782 h 875168"/>
                <a:gd name="connsiteX11" fmla="*/ 1297662 w 1593409"/>
                <a:gd name="connsiteY11" fmla="*/ 250479 h 875168"/>
                <a:gd name="connsiteX12" fmla="*/ 1288609 w 1593409"/>
                <a:gd name="connsiteY12" fmla="*/ 211246 h 875168"/>
                <a:gd name="connsiteX13" fmla="*/ 1279556 w 1593409"/>
                <a:gd name="connsiteY13" fmla="*/ 184086 h 875168"/>
                <a:gd name="connsiteX14" fmla="*/ 1261449 w 1593409"/>
                <a:gd name="connsiteY14" fmla="*/ 162962 h 875168"/>
                <a:gd name="connsiteX15" fmla="*/ 1246360 w 1593409"/>
                <a:gd name="connsiteY15" fmla="*/ 162962 h 875168"/>
                <a:gd name="connsiteX16" fmla="*/ 1246360 w 1593409"/>
                <a:gd name="connsiteY16" fmla="*/ 787651 h 875168"/>
                <a:gd name="connsiteX17" fmla="*/ 1155825 w 1593409"/>
                <a:gd name="connsiteY17" fmla="*/ 860079 h 875168"/>
                <a:gd name="connsiteX18" fmla="*/ 1104522 w 1593409"/>
                <a:gd name="connsiteY18" fmla="*/ 875168 h 875168"/>
                <a:gd name="connsiteX19" fmla="*/ 0 w 1593409"/>
                <a:gd name="connsiteY19" fmla="*/ 875168 h 875168"/>
                <a:gd name="connsiteX20" fmla="*/ 0 w 1593409"/>
                <a:gd name="connsiteY20" fmla="*/ 0 h 875168"/>
                <a:gd name="connsiteX0" fmla="*/ 0 w 1593409"/>
                <a:gd name="connsiteY0" fmla="*/ 0 h 875168"/>
                <a:gd name="connsiteX1" fmla="*/ 1593409 w 1593409"/>
                <a:gd name="connsiteY1" fmla="*/ 0 h 875168"/>
                <a:gd name="connsiteX2" fmla="*/ 1433465 w 1593409"/>
                <a:gd name="connsiteY2" fmla="*/ 479833 h 875168"/>
                <a:gd name="connsiteX3" fmla="*/ 1436483 w 1593409"/>
                <a:gd name="connsiteY3" fmla="*/ 153909 h 875168"/>
                <a:gd name="connsiteX4" fmla="*/ 1412340 w 1593409"/>
                <a:gd name="connsiteY4" fmla="*/ 187105 h 875168"/>
                <a:gd name="connsiteX5" fmla="*/ 1397251 w 1593409"/>
                <a:gd name="connsiteY5" fmla="*/ 217283 h 875168"/>
                <a:gd name="connsiteX6" fmla="*/ 1388198 w 1593409"/>
                <a:gd name="connsiteY6" fmla="*/ 256514 h 875168"/>
                <a:gd name="connsiteX7" fmla="*/ 1379144 w 1593409"/>
                <a:gd name="connsiteY7" fmla="*/ 301782 h 875168"/>
                <a:gd name="connsiteX8" fmla="*/ 1379144 w 1593409"/>
                <a:gd name="connsiteY8" fmla="*/ 654867 h 875168"/>
                <a:gd name="connsiteX9" fmla="*/ 1306716 w 1593409"/>
                <a:gd name="connsiteY9" fmla="*/ 654867 h 875168"/>
                <a:gd name="connsiteX10" fmla="*/ 1306716 w 1593409"/>
                <a:gd name="connsiteY10" fmla="*/ 301782 h 875168"/>
                <a:gd name="connsiteX11" fmla="*/ 1297662 w 1593409"/>
                <a:gd name="connsiteY11" fmla="*/ 259533 h 875168"/>
                <a:gd name="connsiteX12" fmla="*/ 1288609 w 1593409"/>
                <a:gd name="connsiteY12" fmla="*/ 211246 h 875168"/>
                <a:gd name="connsiteX13" fmla="*/ 1279556 w 1593409"/>
                <a:gd name="connsiteY13" fmla="*/ 184086 h 875168"/>
                <a:gd name="connsiteX14" fmla="*/ 1261449 w 1593409"/>
                <a:gd name="connsiteY14" fmla="*/ 162962 h 875168"/>
                <a:gd name="connsiteX15" fmla="*/ 1246360 w 1593409"/>
                <a:gd name="connsiteY15" fmla="*/ 162962 h 875168"/>
                <a:gd name="connsiteX16" fmla="*/ 1246360 w 1593409"/>
                <a:gd name="connsiteY16" fmla="*/ 787651 h 875168"/>
                <a:gd name="connsiteX17" fmla="*/ 1155825 w 1593409"/>
                <a:gd name="connsiteY17" fmla="*/ 860079 h 875168"/>
                <a:gd name="connsiteX18" fmla="*/ 1104522 w 1593409"/>
                <a:gd name="connsiteY18" fmla="*/ 875168 h 875168"/>
                <a:gd name="connsiteX19" fmla="*/ 0 w 1593409"/>
                <a:gd name="connsiteY19" fmla="*/ 875168 h 875168"/>
                <a:gd name="connsiteX20" fmla="*/ 0 w 1593409"/>
                <a:gd name="connsiteY20" fmla="*/ 0 h 875168"/>
                <a:gd name="connsiteX0" fmla="*/ 0 w 1593409"/>
                <a:gd name="connsiteY0" fmla="*/ 0 h 875168"/>
                <a:gd name="connsiteX1" fmla="*/ 1593409 w 1593409"/>
                <a:gd name="connsiteY1" fmla="*/ 0 h 875168"/>
                <a:gd name="connsiteX2" fmla="*/ 1433465 w 1593409"/>
                <a:gd name="connsiteY2" fmla="*/ 479833 h 875168"/>
                <a:gd name="connsiteX3" fmla="*/ 1436483 w 1593409"/>
                <a:gd name="connsiteY3" fmla="*/ 153909 h 875168"/>
                <a:gd name="connsiteX4" fmla="*/ 1412340 w 1593409"/>
                <a:gd name="connsiteY4" fmla="*/ 187105 h 875168"/>
                <a:gd name="connsiteX5" fmla="*/ 1397251 w 1593409"/>
                <a:gd name="connsiteY5" fmla="*/ 217283 h 875168"/>
                <a:gd name="connsiteX6" fmla="*/ 1388198 w 1593409"/>
                <a:gd name="connsiteY6" fmla="*/ 256514 h 875168"/>
                <a:gd name="connsiteX7" fmla="*/ 1379144 w 1593409"/>
                <a:gd name="connsiteY7" fmla="*/ 301782 h 875168"/>
                <a:gd name="connsiteX8" fmla="*/ 1379144 w 1593409"/>
                <a:gd name="connsiteY8" fmla="*/ 654867 h 875168"/>
                <a:gd name="connsiteX9" fmla="*/ 1306716 w 1593409"/>
                <a:gd name="connsiteY9" fmla="*/ 654867 h 875168"/>
                <a:gd name="connsiteX10" fmla="*/ 1306716 w 1593409"/>
                <a:gd name="connsiteY10" fmla="*/ 301782 h 875168"/>
                <a:gd name="connsiteX11" fmla="*/ 1303697 w 1593409"/>
                <a:gd name="connsiteY11" fmla="*/ 250479 h 875168"/>
                <a:gd name="connsiteX12" fmla="*/ 1288609 w 1593409"/>
                <a:gd name="connsiteY12" fmla="*/ 211246 h 875168"/>
                <a:gd name="connsiteX13" fmla="*/ 1279556 w 1593409"/>
                <a:gd name="connsiteY13" fmla="*/ 184086 h 875168"/>
                <a:gd name="connsiteX14" fmla="*/ 1261449 w 1593409"/>
                <a:gd name="connsiteY14" fmla="*/ 162962 h 875168"/>
                <a:gd name="connsiteX15" fmla="*/ 1246360 w 1593409"/>
                <a:gd name="connsiteY15" fmla="*/ 162962 h 875168"/>
                <a:gd name="connsiteX16" fmla="*/ 1246360 w 1593409"/>
                <a:gd name="connsiteY16" fmla="*/ 787651 h 875168"/>
                <a:gd name="connsiteX17" fmla="*/ 1155825 w 1593409"/>
                <a:gd name="connsiteY17" fmla="*/ 860079 h 875168"/>
                <a:gd name="connsiteX18" fmla="*/ 1104522 w 1593409"/>
                <a:gd name="connsiteY18" fmla="*/ 875168 h 875168"/>
                <a:gd name="connsiteX19" fmla="*/ 0 w 1593409"/>
                <a:gd name="connsiteY19" fmla="*/ 875168 h 875168"/>
                <a:gd name="connsiteX20" fmla="*/ 0 w 1593409"/>
                <a:gd name="connsiteY20" fmla="*/ 0 h 875168"/>
                <a:gd name="connsiteX0" fmla="*/ 0 w 1593409"/>
                <a:gd name="connsiteY0" fmla="*/ 0 h 875168"/>
                <a:gd name="connsiteX1" fmla="*/ 1593409 w 1593409"/>
                <a:gd name="connsiteY1" fmla="*/ 0 h 875168"/>
                <a:gd name="connsiteX2" fmla="*/ 1433465 w 1593409"/>
                <a:gd name="connsiteY2" fmla="*/ 479833 h 875168"/>
                <a:gd name="connsiteX3" fmla="*/ 1436483 w 1593409"/>
                <a:gd name="connsiteY3" fmla="*/ 153909 h 875168"/>
                <a:gd name="connsiteX4" fmla="*/ 1412340 w 1593409"/>
                <a:gd name="connsiteY4" fmla="*/ 187105 h 875168"/>
                <a:gd name="connsiteX5" fmla="*/ 1397251 w 1593409"/>
                <a:gd name="connsiteY5" fmla="*/ 217283 h 875168"/>
                <a:gd name="connsiteX6" fmla="*/ 1388198 w 1593409"/>
                <a:gd name="connsiteY6" fmla="*/ 256514 h 875168"/>
                <a:gd name="connsiteX7" fmla="*/ 1379144 w 1593409"/>
                <a:gd name="connsiteY7" fmla="*/ 301782 h 875168"/>
                <a:gd name="connsiteX8" fmla="*/ 1379144 w 1593409"/>
                <a:gd name="connsiteY8" fmla="*/ 654867 h 875168"/>
                <a:gd name="connsiteX9" fmla="*/ 1306716 w 1593409"/>
                <a:gd name="connsiteY9" fmla="*/ 654867 h 875168"/>
                <a:gd name="connsiteX10" fmla="*/ 1306716 w 1593409"/>
                <a:gd name="connsiteY10" fmla="*/ 301782 h 875168"/>
                <a:gd name="connsiteX11" fmla="*/ 1303697 w 1593409"/>
                <a:gd name="connsiteY11" fmla="*/ 250479 h 875168"/>
                <a:gd name="connsiteX12" fmla="*/ 1288609 w 1593409"/>
                <a:gd name="connsiteY12" fmla="*/ 211246 h 875168"/>
                <a:gd name="connsiteX13" fmla="*/ 1279556 w 1593409"/>
                <a:gd name="connsiteY13" fmla="*/ 184086 h 875168"/>
                <a:gd name="connsiteX14" fmla="*/ 1261449 w 1593409"/>
                <a:gd name="connsiteY14" fmla="*/ 162962 h 875168"/>
                <a:gd name="connsiteX15" fmla="*/ 1246360 w 1593409"/>
                <a:gd name="connsiteY15" fmla="*/ 162962 h 875168"/>
                <a:gd name="connsiteX16" fmla="*/ 1246360 w 1593409"/>
                <a:gd name="connsiteY16" fmla="*/ 787651 h 875168"/>
                <a:gd name="connsiteX17" fmla="*/ 1155825 w 1593409"/>
                <a:gd name="connsiteY17" fmla="*/ 860079 h 875168"/>
                <a:gd name="connsiteX18" fmla="*/ 1104522 w 1593409"/>
                <a:gd name="connsiteY18" fmla="*/ 875168 h 875168"/>
                <a:gd name="connsiteX19" fmla="*/ 0 w 1593409"/>
                <a:gd name="connsiteY19" fmla="*/ 875168 h 875168"/>
                <a:gd name="connsiteX20" fmla="*/ 0 w 1593409"/>
                <a:gd name="connsiteY20" fmla="*/ 0 h 875168"/>
                <a:gd name="connsiteX0" fmla="*/ 0 w 1593409"/>
                <a:gd name="connsiteY0" fmla="*/ 0 h 875168"/>
                <a:gd name="connsiteX1" fmla="*/ 1593409 w 1593409"/>
                <a:gd name="connsiteY1" fmla="*/ 0 h 875168"/>
                <a:gd name="connsiteX2" fmla="*/ 1433465 w 1593409"/>
                <a:gd name="connsiteY2" fmla="*/ 479833 h 875168"/>
                <a:gd name="connsiteX3" fmla="*/ 1436483 w 1593409"/>
                <a:gd name="connsiteY3" fmla="*/ 153909 h 875168"/>
                <a:gd name="connsiteX4" fmla="*/ 1412340 w 1593409"/>
                <a:gd name="connsiteY4" fmla="*/ 187105 h 875168"/>
                <a:gd name="connsiteX5" fmla="*/ 1397251 w 1593409"/>
                <a:gd name="connsiteY5" fmla="*/ 217283 h 875168"/>
                <a:gd name="connsiteX6" fmla="*/ 1388198 w 1593409"/>
                <a:gd name="connsiteY6" fmla="*/ 256514 h 875168"/>
                <a:gd name="connsiteX7" fmla="*/ 1379144 w 1593409"/>
                <a:gd name="connsiteY7" fmla="*/ 301782 h 875168"/>
                <a:gd name="connsiteX8" fmla="*/ 1379144 w 1593409"/>
                <a:gd name="connsiteY8" fmla="*/ 654867 h 875168"/>
                <a:gd name="connsiteX9" fmla="*/ 1306716 w 1593409"/>
                <a:gd name="connsiteY9" fmla="*/ 654867 h 875168"/>
                <a:gd name="connsiteX10" fmla="*/ 1306716 w 1593409"/>
                <a:gd name="connsiteY10" fmla="*/ 301782 h 875168"/>
                <a:gd name="connsiteX11" fmla="*/ 1303697 w 1593409"/>
                <a:gd name="connsiteY11" fmla="*/ 250479 h 875168"/>
                <a:gd name="connsiteX12" fmla="*/ 1288609 w 1593409"/>
                <a:gd name="connsiteY12" fmla="*/ 211246 h 875168"/>
                <a:gd name="connsiteX13" fmla="*/ 1279556 w 1593409"/>
                <a:gd name="connsiteY13" fmla="*/ 184086 h 875168"/>
                <a:gd name="connsiteX14" fmla="*/ 1261449 w 1593409"/>
                <a:gd name="connsiteY14" fmla="*/ 162962 h 875168"/>
                <a:gd name="connsiteX15" fmla="*/ 1246360 w 1593409"/>
                <a:gd name="connsiteY15" fmla="*/ 162962 h 875168"/>
                <a:gd name="connsiteX16" fmla="*/ 1246360 w 1593409"/>
                <a:gd name="connsiteY16" fmla="*/ 787651 h 875168"/>
                <a:gd name="connsiteX17" fmla="*/ 1155825 w 1593409"/>
                <a:gd name="connsiteY17" fmla="*/ 860079 h 875168"/>
                <a:gd name="connsiteX18" fmla="*/ 1104522 w 1593409"/>
                <a:gd name="connsiteY18" fmla="*/ 875168 h 875168"/>
                <a:gd name="connsiteX19" fmla="*/ 0 w 1593409"/>
                <a:gd name="connsiteY19" fmla="*/ 875168 h 875168"/>
                <a:gd name="connsiteX20" fmla="*/ 0 w 1593409"/>
                <a:gd name="connsiteY20" fmla="*/ 0 h 875168"/>
                <a:gd name="connsiteX0" fmla="*/ 0 w 1593409"/>
                <a:gd name="connsiteY0" fmla="*/ 0 h 875168"/>
                <a:gd name="connsiteX1" fmla="*/ 1593409 w 1593409"/>
                <a:gd name="connsiteY1" fmla="*/ 0 h 875168"/>
                <a:gd name="connsiteX2" fmla="*/ 1433465 w 1593409"/>
                <a:gd name="connsiteY2" fmla="*/ 479833 h 875168"/>
                <a:gd name="connsiteX3" fmla="*/ 1436483 w 1593409"/>
                <a:gd name="connsiteY3" fmla="*/ 153909 h 875168"/>
                <a:gd name="connsiteX4" fmla="*/ 1412340 w 1593409"/>
                <a:gd name="connsiteY4" fmla="*/ 187105 h 875168"/>
                <a:gd name="connsiteX5" fmla="*/ 1397251 w 1593409"/>
                <a:gd name="connsiteY5" fmla="*/ 217283 h 875168"/>
                <a:gd name="connsiteX6" fmla="*/ 1388198 w 1593409"/>
                <a:gd name="connsiteY6" fmla="*/ 256514 h 875168"/>
                <a:gd name="connsiteX7" fmla="*/ 1379144 w 1593409"/>
                <a:gd name="connsiteY7" fmla="*/ 301782 h 875168"/>
                <a:gd name="connsiteX8" fmla="*/ 1379144 w 1593409"/>
                <a:gd name="connsiteY8" fmla="*/ 654867 h 875168"/>
                <a:gd name="connsiteX9" fmla="*/ 1306716 w 1593409"/>
                <a:gd name="connsiteY9" fmla="*/ 654867 h 875168"/>
                <a:gd name="connsiteX10" fmla="*/ 1306716 w 1593409"/>
                <a:gd name="connsiteY10" fmla="*/ 301782 h 875168"/>
                <a:gd name="connsiteX11" fmla="*/ 1297662 w 1593409"/>
                <a:gd name="connsiteY11" fmla="*/ 244443 h 875168"/>
                <a:gd name="connsiteX12" fmla="*/ 1288609 w 1593409"/>
                <a:gd name="connsiteY12" fmla="*/ 211246 h 875168"/>
                <a:gd name="connsiteX13" fmla="*/ 1279556 w 1593409"/>
                <a:gd name="connsiteY13" fmla="*/ 184086 h 875168"/>
                <a:gd name="connsiteX14" fmla="*/ 1261449 w 1593409"/>
                <a:gd name="connsiteY14" fmla="*/ 162962 h 875168"/>
                <a:gd name="connsiteX15" fmla="*/ 1246360 w 1593409"/>
                <a:gd name="connsiteY15" fmla="*/ 162962 h 875168"/>
                <a:gd name="connsiteX16" fmla="*/ 1246360 w 1593409"/>
                <a:gd name="connsiteY16" fmla="*/ 787651 h 875168"/>
                <a:gd name="connsiteX17" fmla="*/ 1155825 w 1593409"/>
                <a:gd name="connsiteY17" fmla="*/ 860079 h 875168"/>
                <a:gd name="connsiteX18" fmla="*/ 1104522 w 1593409"/>
                <a:gd name="connsiteY18" fmla="*/ 875168 h 875168"/>
                <a:gd name="connsiteX19" fmla="*/ 0 w 1593409"/>
                <a:gd name="connsiteY19" fmla="*/ 875168 h 875168"/>
                <a:gd name="connsiteX20" fmla="*/ 0 w 1593409"/>
                <a:gd name="connsiteY20" fmla="*/ 0 h 875168"/>
                <a:gd name="connsiteX0" fmla="*/ 0 w 1593409"/>
                <a:gd name="connsiteY0" fmla="*/ 0 h 875168"/>
                <a:gd name="connsiteX1" fmla="*/ 1593409 w 1593409"/>
                <a:gd name="connsiteY1" fmla="*/ 0 h 875168"/>
                <a:gd name="connsiteX2" fmla="*/ 1433465 w 1593409"/>
                <a:gd name="connsiteY2" fmla="*/ 479833 h 875168"/>
                <a:gd name="connsiteX3" fmla="*/ 1436483 w 1593409"/>
                <a:gd name="connsiteY3" fmla="*/ 153909 h 875168"/>
                <a:gd name="connsiteX4" fmla="*/ 1412340 w 1593409"/>
                <a:gd name="connsiteY4" fmla="*/ 187105 h 875168"/>
                <a:gd name="connsiteX5" fmla="*/ 1397251 w 1593409"/>
                <a:gd name="connsiteY5" fmla="*/ 217283 h 875168"/>
                <a:gd name="connsiteX6" fmla="*/ 1388198 w 1593409"/>
                <a:gd name="connsiteY6" fmla="*/ 256514 h 875168"/>
                <a:gd name="connsiteX7" fmla="*/ 1379144 w 1593409"/>
                <a:gd name="connsiteY7" fmla="*/ 301782 h 875168"/>
                <a:gd name="connsiteX8" fmla="*/ 1379144 w 1593409"/>
                <a:gd name="connsiteY8" fmla="*/ 654867 h 875168"/>
                <a:gd name="connsiteX9" fmla="*/ 1306716 w 1593409"/>
                <a:gd name="connsiteY9" fmla="*/ 654867 h 875168"/>
                <a:gd name="connsiteX10" fmla="*/ 1306716 w 1593409"/>
                <a:gd name="connsiteY10" fmla="*/ 301782 h 875168"/>
                <a:gd name="connsiteX11" fmla="*/ 1297662 w 1593409"/>
                <a:gd name="connsiteY11" fmla="*/ 244443 h 875168"/>
                <a:gd name="connsiteX12" fmla="*/ 1288609 w 1593409"/>
                <a:gd name="connsiteY12" fmla="*/ 211246 h 875168"/>
                <a:gd name="connsiteX13" fmla="*/ 1279556 w 1593409"/>
                <a:gd name="connsiteY13" fmla="*/ 184086 h 875168"/>
                <a:gd name="connsiteX14" fmla="*/ 1261449 w 1593409"/>
                <a:gd name="connsiteY14" fmla="*/ 162962 h 875168"/>
                <a:gd name="connsiteX15" fmla="*/ 1246360 w 1593409"/>
                <a:gd name="connsiteY15" fmla="*/ 162962 h 875168"/>
                <a:gd name="connsiteX16" fmla="*/ 1246360 w 1593409"/>
                <a:gd name="connsiteY16" fmla="*/ 787651 h 875168"/>
                <a:gd name="connsiteX17" fmla="*/ 1155825 w 1593409"/>
                <a:gd name="connsiteY17" fmla="*/ 860079 h 875168"/>
                <a:gd name="connsiteX18" fmla="*/ 1104522 w 1593409"/>
                <a:gd name="connsiteY18" fmla="*/ 875168 h 875168"/>
                <a:gd name="connsiteX19" fmla="*/ 0 w 1593409"/>
                <a:gd name="connsiteY19" fmla="*/ 875168 h 875168"/>
                <a:gd name="connsiteX20" fmla="*/ 0 w 1593409"/>
                <a:gd name="connsiteY20" fmla="*/ 0 h 87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3409" h="875168">
                  <a:moveTo>
                    <a:pt x="0" y="0"/>
                  </a:moveTo>
                  <a:lnTo>
                    <a:pt x="1593409" y="0"/>
                  </a:lnTo>
                  <a:lnTo>
                    <a:pt x="1433465" y="479833"/>
                  </a:lnTo>
                  <a:lnTo>
                    <a:pt x="1436483" y="153909"/>
                  </a:lnTo>
                  <a:lnTo>
                    <a:pt x="1412340" y="187105"/>
                  </a:lnTo>
                  <a:lnTo>
                    <a:pt x="1397251" y="217283"/>
                  </a:lnTo>
                  <a:lnTo>
                    <a:pt x="1388198" y="256514"/>
                  </a:lnTo>
                  <a:lnTo>
                    <a:pt x="1379144" y="301782"/>
                  </a:lnTo>
                  <a:lnTo>
                    <a:pt x="1379144" y="654867"/>
                  </a:lnTo>
                  <a:lnTo>
                    <a:pt x="1306716" y="654867"/>
                  </a:lnTo>
                  <a:cubicBezTo>
                    <a:pt x="1306716" y="537172"/>
                    <a:pt x="1308225" y="370186"/>
                    <a:pt x="1306716" y="301782"/>
                  </a:cubicBezTo>
                  <a:cubicBezTo>
                    <a:pt x="1305207" y="233378"/>
                    <a:pt x="1309734" y="343025"/>
                    <a:pt x="1297662" y="244443"/>
                  </a:cubicBezTo>
                  <a:cubicBezTo>
                    <a:pt x="1283579" y="207223"/>
                    <a:pt x="1293638" y="224324"/>
                    <a:pt x="1288609" y="211246"/>
                  </a:cubicBezTo>
                  <a:lnTo>
                    <a:pt x="1279556" y="184086"/>
                  </a:lnTo>
                  <a:lnTo>
                    <a:pt x="1261449" y="162962"/>
                  </a:lnTo>
                  <a:lnTo>
                    <a:pt x="1246360" y="162962"/>
                  </a:lnTo>
                  <a:lnTo>
                    <a:pt x="1246360" y="787651"/>
                  </a:lnTo>
                  <a:lnTo>
                    <a:pt x="1155825" y="860079"/>
                  </a:lnTo>
                  <a:lnTo>
                    <a:pt x="1104522" y="875168"/>
                  </a:lnTo>
                  <a:lnTo>
                    <a:pt x="0" y="87516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7" name="Freeform 126"/>
            <p:cNvSpPr/>
            <p:nvPr/>
          </p:nvSpPr>
          <p:spPr>
            <a:xfrm>
              <a:off x="7267250" y="2032196"/>
              <a:ext cx="896864" cy="197911"/>
            </a:xfrm>
            <a:custGeom>
              <a:avLst/>
              <a:gdLst>
                <a:gd name="connsiteX0" fmla="*/ 0 w 896864"/>
                <a:gd name="connsiteY0" fmla="*/ 0 h 197911"/>
                <a:gd name="connsiteX1" fmla="*/ 896864 w 896864"/>
                <a:gd name="connsiteY1" fmla="*/ 0 h 197911"/>
                <a:gd name="connsiteX2" fmla="*/ 896864 w 896864"/>
                <a:gd name="connsiteY2" fmla="*/ 197911 h 197911"/>
                <a:gd name="connsiteX3" fmla="*/ 293109 w 896864"/>
                <a:gd name="connsiteY3" fmla="*/ 197911 h 197911"/>
                <a:gd name="connsiteX4" fmla="*/ 165344 w 896864"/>
                <a:gd name="connsiteY4" fmla="*/ 162838 h 197911"/>
                <a:gd name="connsiteX5" fmla="*/ 60125 w 896864"/>
                <a:gd name="connsiteY5" fmla="*/ 95198 h 197911"/>
                <a:gd name="connsiteX6" fmla="*/ 0 w 896864"/>
                <a:gd name="connsiteY6" fmla="*/ 0 h 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864" h="197911">
                  <a:moveTo>
                    <a:pt x="0" y="0"/>
                  </a:moveTo>
                  <a:lnTo>
                    <a:pt x="896864" y="0"/>
                  </a:lnTo>
                  <a:lnTo>
                    <a:pt x="896864" y="197911"/>
                  </a:lnTo>
                  <a:lnTo>
                    <a:pt x="293109" y="197911"/>
                  </a:lnTo>
                  <a:lnTo>
                    <a:pt x="165344" y="162838"/>
                  </a:lnTo>
                  <a:lnTo>
                    <a:pt x="60125" y="9519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129" name="Group 128"/>
            <p:cNvGrpSpPr/>
            <p:nvPr/>
          </p:nvGrpSpPr>
          <p:grpSpPr>
            <a:xfrm>
              <a:off x="4696909" y="676880"/>
              <a:ext cx="3467205" cy="1563248"/>
              <a:chOff x="746551" y="791645"/>
              <a:chExt cx="3467205" cy="1563248"/>
            </a:xfrm>
          </p:grpSpPr>
          <p:sp>
            <p:nvSpPr>
              <p:cNvPr id="130" name="Freeform 129"/>
              <p:cNvSpPr/>
              <p:nvPr/>
            </p:nvSpPr>
            <p:spPr>
              <a:xfrm>
                <a:off x="746551" y="1954060"/>
                <a:ext cx="1292686" cy="150313"/>
              </a:xfrm>
              <a:custGeom>
                <a:avLst/>
                <a:gdLst>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92686"/>
                  <a:gd name="connsiteY0" fmla="*/ 150313 h 150313"/>
                  <a:gd name="connsiteX1" fmla="*/ 1009598 w 1292686"/>
                  <a:gd name="connsiteY1" fmla="*/ 150313 h 150313"/>
                  <a:gd name="connsiteX2" fmla="*/ 1072228 w 1292686"/>
                  <a:gd name="connsiteY2" fmla="*/ 145302 h 150313"/>
                  <a:gd name="connsiteX3" fmla="*/ 1114817 w 1292686"/>
                  <a:gd name="connsiteY3" fmla="*/ 140292 h 150313"/>
                  <a:gd name="connsiteX4" fmla="*/ 1169931 w 1292686"/>
                  <a:gd name="connsiteY4" fmla="*/ 117745 h 150313"/>
                  <a:gd name="connsiteX5" fmla="*/ 1220035 w 1292686"/>
                  <a:gd name="connsiteY5" fmla="*/ 77662 h 150313"/>
                  <a:gd name="connsiteX6" fmla="*/ 1257613 w 1292686"/>
                  <a:gd name="connsiteY6" fmla="*/ 45094 h 150313"/>
                  <a:gd name="connsiteX7" fmla="*/ 1292686 w 1292686"/>
                  <a:gd name="connsiteY7" fmla="*/ 0 h 15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686" h="150313">
                    <a:moveTo>
                      <a:pt x="0" y="150313"/>
                    </a:moveTo>
                    <a:lnTo>
                      <a:pt x="1009598" y="150313"/>
                    </a:lnTo>
                    <a:lnTo>
                      <a:pt x="1072228" y="145302"/>
                    </a:lnTo>
                    <a:cubicBezTo>
                      <a:pt x="1089764" y="143632"/>
                      <a:pt x="1098533" y="144885"/>
                      <a:pt x="1114817" y="140292"/>
                    </a:cubicBezTo>
                    <a:cubicBezTo>
                      <a:pt x="1131101" y="135699"/>
                      <a:pt x="1152395" y="128183"/>
                      <a:pt x="1169931" y="117745"/>
                    </a:cubicBezTo>
                    <a:cubicBezTo>
                      <a:pt x="1187467" y="107307"/>
                      <a:pt x="1205421" y="89770"/>
                      <a:pt x="1220035" y="77662"/>
                    </a:cubicBezTo>
                    <a:cubicBezTo>
                      <a:pt x="1234649" y="65554"/>
                      <a:pt x="1246340" y="56785"/>
                      <a:pt x="1257613" y="45094"/>
                    </a:cubicBezTo>
                    <a:lnTo>
                      <a:pt x="1292686" y="0"/>
                    </a:lnTo>
                  </a:path>
                </a:pathLst>
              </a:custGeom>
              <a:noFill/>
              <a:ln w="4445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1" name="Freeform 130"/>
              <p:cNvSpPr/>
              <p:nvPr/>
            </p:nvSpPr>
            <p:spPr>
              <a:xfrm>
                <a:off x="2192056" y="791645"/>
                <a:ext cx="989556" cy="949473"/>
              </a:xfrm>
              <a:custGeom>
                <a:avLst/>
                <a:gdLst>
                  <a:gd name="connsiteX0" fmla="*/ 0 w 1002082"/>
                  <a:gd name="connsiteY0" fmla="*/ 901874 h 949473"/>
                  <a:gd name="connsiteX1" fmla="*/ 130270 w 1002082"/>
                  <a:gd name="connsiteY1" fmla="*/ 516072 h 949473"/>
                  <a:gd name="connsiteX2" fmla="*/ 182880 w 1002082"/>
                  <a:gd name="connsiteY2" fmla="*/ 353234 h 949473"/>
                  <a:gd name="connsiteX3" fmla="*/ 295614 w 1002082"/>
                  <a:gd name="connsiteY3" fmla="*/ 0 h 949473"/>
                  <a:gd name="connsiteX4" fmla="*/ 729015 w 1002082"/>
                  <a:gd name="connsiteY4" fmla="*/ 0 h 949473"/>
                  <a:gd name="connsiteX5" fmla="*/ 1002082 w 1002082"/>
                  <a:gd name="connsiteY5" fmla="*/ 949473 h 949473"/>
                  <a:gd name="connsiteX0" fmla="*/ 0 w 994567"/>
                  <a:gd name="connsiteY0" fmla="*/ 884337 h 949473"/>
                  <a:gd name="connsiteX1" fmla="*/ 122755 w 994567"/>
                  <a:gd name="connsiteY1" fmla="*/ 516072 h 949473"/>
                  <a:gd name="connsiteX2" fmla="*/ 175365 w 994567"/>
                  <a:gd name="connsiteY2" fmla="*/ 353234 h 949473"/>
                  <a:gd name="connsiteX3" fmla="*/ 288099 w 994567"/>
                  <a:gd name="connsiteY3" fmla="*/ 0 h 949473"/>
                  <a:gd name="connsiteX4" fmla="*/ 721500 w 994567"/>
                  <a:gd name="connsiteY4" fmla="*/ 0 h 949473"/>
                  <a:gd name="connsiteX5" fmla="*/ 994567 w 994567"/>
                  <a:gd name="connsiteY5" fmla="*/ 949473 h 949473"/>
                  <a:gd name="connsiteX0" fmla="*/ 0 w 989556"/>
                  <a:gd name="connsiteY0" fmla="*/ 871811 h 949473"/>
                  <a:gd name="connsiteX1" fmla="*/ 117744 w 989556"/>
                  <a:gd name="connsiteY1" fmla="*/ 516072 h 949473"/>
                  <a:gd name="connsiteX2" fmla="*/ 170354 w 989556"/>
                  <a:gd name="connsiteY2" fmla="*/ 353234 h 949473"/>
                  <a:gd name="connsiteX3" fmla="*/ 283088 w 989556"/>
                  <a:gd name="connsiteY3" fmla="*/ 0 h 949473"/>
                  <a:gd name="connsiteX4" fmla="*/ 716489 w 989556"/>
                  <a:gd name="connsiteY4" fmla="*/ 0 h 949473"/>
                  <a:gd name="connsiteX5" fmla="*/ 989556 w 989556"/>
                  <a:gd name="connsiteY5" fmla="*/ 949473 h 94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556" h="949473">
                    <a:moveTo>
                      <a:pt x="0" y="871811"/>
                    </a:moveTo>
                    <a:lnTo>
                      <a:pt x="117744" y="516072"/>
                    </a:lnTo>
                    <a:lnTo>
                      <a:pt x="170354" y="353234"/>
                    </a:lnTo>
                    <a:lnTo>
                      <a:pt x="283088" y="0"/>
                    </a:lnTo>
                    <a:lnTo>
                      <a:pt x="716489" y="0"/>
                    </a:lnTo>
                    <a:lnTo>
                      <a:pt x="989556" y="949473"/>
                    </a:lnTo>
                  </a:path>
                </a:pathLst>
              </a:custGeom>
              <a:noFill/>
              <a:ln w="4445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2" name="Freeform 131"/>
              <p:cNvSpPr/>
              <p:nvPr/>
            </p:nvSpPr>
            <p:spPr>
              <a:xfrm>
                <a:off x="3244241" y="1956565"/>
                <a:ext cx="969515" cy="398328"/>
              </a:xfrm>
              <a:custGeom>
                <a:avLst/>
                <a:gdLst>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9515" h="398328">
                    <a:moveTo>
                      <a:pt x="0" y="0"/>
                    </a:moveTo>
                    <a:lnTo>
                      <a:pt x="17537" y="57620"/>
                    </a:lnTo>
                    <a:cubicBezTo>
                      <a:pt x="25888" y="83090"/>
                      <a:pt x="38413" y="124843"/>
                      <a:pt x="50104" y="152818"/>
                    </a:cubicBezTo>
                    <a:cubicBezTo>
                      <a:pt x="61795" y="180793"/>
                      <a:pt x="74321" y="203757"/>
                      <a:pt x="87682" y="225469"/>
                    </a:cubicBezTo>
                    <a:cubicBezTo>
                      <a:pt x="101043" y="247181"/>
                      <a:pt x="115657" y="266388"/>
                      <a:pt x="130271" y="283089"/>
                    </a:cubicBezTo>
                    <a:cubicBezTo>
                      <a:pt x="144885" y="299790"/>
                      <a:pt x="154070" y="311481"/>
                      <a:pt x="175364" y="325677"/>
                    </a:cubicBezTo>
                    <a:cubicBezTo>
                      <a:pt x="196658" y="339873"/>
                      <a:pt x="228809" y="357828"/>
                      <a:pt x="258036" y="368266"/>
                    </a:cubicBezTo>
                    <a:cubicBezTo>
                      <a:pt x="287263" y="378704"/>
                      <a:pt x="326929" y="383297"/>
                      <a:pt x="350729" y="388307"/>
                    </a:cubicBezTo>
                    <a:lnTo>
                      <a:pt x="400833" y="398328"/>
                    </a:lnTo>
                    <a:lnTo>
                      <a:pt x="969515" y="398328"/>
                    </a:lnTo>
                  </a:path>
                </a:pathLst>
              </a:custGeom>
              <a:noFill/>
              <a:ln w="4445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33" name="Straight Connector 132"/>
              <p:cNvCxnSpPr/>
              <p:nvPr/>
            </p:nvCxnSpPr>
            <p:spPr>
              <a:xfrm flipH="1">
                <a:off x="2187046" y="1619533"/>
                <a:ext cx="27558" cy="98956"/>
              </a:xfrm>
              <a:prstGeom prst="line">
                <a:avLst/>
              </a:prstGeom>
              <a:ln w="25400">
                <a:solidFill>
                  <a:srgbClr val="7E542A"/>
                </a:solidFill>
              </a:ln>
            </p:spPr>
            <p:style>
              <a:lnRef idx="1">
                <a:schemeClr val="accent1"/>
              </a:lnRef>
              <a:fillRef idx="0">
                <a:schemeClr val="accent1"/>
              </a:fillRef>
              <a:effectRef idx="0">
                <a:schemeClr val="accent1"/>
              </a:effectRef>
              <a:fontRef idx="minor">
                <a:schemeClr val="tx1"/>
              </a:fontRef>
            </p:style>
          </p:cxnSp>
        </p:grpSp>
        <p:sp>
          <p:nvSpPr>
            <p:cNvPr id="134" name="Freeform 133"/>
            <p:cNvSpPr/>
            <p:nvPr/>
          </p:nvSpPr>
          <p:spPr>
            <a:xfrm>
              <a:off x="5941996" y="1746603"/>
              <a:ext cx="1686004" cy="298119"/>
            </a:xfrm>
            <a:custGeom>
              <a:avLst/>
              <a:gdLst>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92316"/>
                <a:gd name="connsiteY0" fmla="*/ 0 h 298119"/>
                <a:gd name="connsiteX1" fmla="*/ 1435483 w 1692316"/>
                <a:gd name="connsiteY1" fmla="*/ 0 h 298119"/>
                <a:gd name="connsiteX2" fmla="*/ 1500618 w 1692316"/>
                <a:gd name="connsiteY2" fmla="*/ 12526 h 298119"/>
                <a:gd name="connsiteX3" fmla="*/ 1565754 w 1692316"/>
                <a:gd name="connsiteY3" fmla="*/ 45093 h 298119"/>
                <a:gd name="connsiteX4" fmla="*/ 1613353 w 1692316"/>
                <a:gd name="connsiteY4" fmla="*/ 85177 h 298119"/>
                <a:gd name="connsiteX5" fmla="*/ 1653436 w 1692316"/>
                <a:gd name="connsiteY5" fmla="*/ 140291 h 298119"/>
                <a:gd name="connsiteX6" fmla="*/ 1673478 w 1692316"/>
                <a:gd name="connsiteY6" fmla="*/ 205427 h 298119"/>
                <a:gd name="connsiteX7" fmla="*/ 1680993 w 1692316"/>
                <a:gd name="connsiteY7" fmla="*/ 258036 h 298119"/>
                <a:gd name="connsiteX8" fmla="*/ 1686004 w 1692316"/>
                <a:gd name="connsiteY8" fmla="*/ 295614 h 298119"/>
                <a:gd name="connsiteX9" fmla="*/ 1585795 w 1692316"/>
                <a:gd name="connsiteY9" fmla="*/ 298119 h 298119"/>
                <a:gd name="connsiteX10" fmla="*/ 1568259 w 1692316"/>
                <a:gd name="connsiteY10" fmla="*/ 210437 h 298119"/>
                <a:gd name="connsiteX11" fmla="*/ 1535691 w 1692316"/>
                <a:gd name="connsiteY11" fmla="*/ 145302 h 298119"/>
                <a:gd name="connsiteX12" fmla="*/ 1478072 w 1692316"/>
                <a:gd name="connsiteY12" fmla="*/ 102713 h 298119"/>
                <a:gd name="connsiteX13" fmla="*/ 1427967 w 1692316"/>
                <a:gd name="connsiteY13" fmla="*/ 92692 h 298119"/>
                <a:gd name="connsiteX14" fmla="*/ 0 w 1692316"/>
                <a:gd name="connsiteY14" fmla="*/ 92692 h 298119"/>
                <a:gd name="connsiteX15" fmla="*/ 0 w 1692316"/>
                <a:gd name="connsiteY15" fmla="*/ 0 h 298119"/>
                <a:gd name="connsiteX0" fmla="*/ 0 w 1692316"/>
                <a:gd name="connsiteY0" fmla="*/ 0 h 298119"/>
                <a:gd name="connsiteX1" fmla="*/ 1435483 w 1692316"/>
                <a:gd name="connsiteY1" fmla="*/ 0 h 298119"/>
                <a:gd name="connsiteX2" fmla="*/ 1500618 w 1692316"/>
                <a:gd name="connsiteY2" fmla="*/ 12526 h 298119"/>
                <a:gd name="connsiteX3" fmla="*/ 1565754 w 1692316"/>
                <a:gd name="connsiteY3" fmla="*/ 45093 h 298119"/>
                <a:gd name="connsiteX4" fmla="*/ 1613353 w 1692316"/>
                <a:gd name="connsiteY4" fmla="*/ 85177 h 298119"/>
                <a:gd name="connsiteX5" fmla="*/ 1653436 w 1692316"/>
                <a:gd name="connsiteY5" fmla="*/ 140291 h 298119"/>
                <a:gd name="connsiteX6" fmla="*/ 1673478 w 1692316"/>
                <a:gd name="connsiteY6" fmla="*/ 205427 h 298119"/>
                <a:gd name="connsiteX7" fmla="*/ 1680993 w 1692316"/>
                <a:gd name="connsiteY7" fmla="*/ 258036 h 298119"/>
                <a:gd name="connsiteX8" fmla="*/ 1686004 w 1692316"/>
                <a:gd name="connsiteY8" fmla="*/ 295614 h 298119"/>
                <a:gd name="connsiteX9" fmla="*/ 1585795 w 1692316"/>
                <a:gd name="connsiteY9" fmla="*/ 298119 h 298119"/>
                <a:gd name="connsiteX10" fmla="*/ 1568259 w 1692316"/>
                <a:gd name="connsiteY10" fmla="*/ 210437 h 298119"/>
                <a:gd name="connsiteX11" fmla="*/ 1535691 w 1692316"/>
                <a:gd name="connsiteY11" fmla="*/ 145302 h 298119"/>
                <a:gd name="connsiteX12" fmla="*/ 1478072 w 1692316"/>
                <a:gd name="connsiteY12" fmla="*/ 102713 h 298119"/>
                <a:gd name="connsiteX13" fmla="*/ 1427967 w 1692316"/>
                <a:gd name="connsiteY13" fmla="*/ 92692 h 298119"/>
                <a:gd name="connsiteX14" fmla="*/ 0 w 1692316"/>
                <a:gd name="connsiteY14" fmla="*/ 92692 h 298119"/>
                <a:gd name="connsiteX15" fmla="*/ 0 w 1692316"/>
                <a:gd name="connsiteY15" fmla="*/ 0 h 298119"/>
                <a:gd name="connsiteX0" fmla="*/ 0 w 1692316"/>
                <a:gd name="connsiteY0" fmla="*/ 0 h 298119"/>
                <a:gd name="connsiteX1" fmla="*/ 1435483 w 1692316"/>
                <a:gd name="connsiteY1" fmla="*/ 0 h 298119"/>
                <a:gd name="connsiteX2" fmla="*/ 1500618 w 1692316"/>
                <a:gd name="connsiteY2" fmla="*/ 12526 h 298119"/>
                <a:gd name="connsiteX3" fmla="*/ 1565754 w 1692316"/>
                <a:gd name="connsiteY3" fmla="*/ 45093 h 298119"/>
                <a:gd name="connsiteX4" fmla="*/ 1613353 w 1692316"/>
                <a:gd name="connsiteY4" fmla="*/ 85177 h 298119"/>
                <a:gd name="connsiteX5" fmla="*/ 1653436 w 1692316"/>
                <a:gd name="connsiteY5" fmla="*/ 140291 h 298119"/>
                <a:gd name="connsiteX6" fmla="*/ 1673478 w 1692316"/>
                <a:gd name="connsiteY6" fmla="*/ 205427 h 298119"/>
                <a:gd name="connsiteX7" fmla="*/ 1680993 w 1692316"/>
                <a:gd name="connsiteY7" fmla="*/ 258036 h 298119"/>
                <a:gd name="connsiteX8" fmla="*/ 1686004 w 1692316"/>
                <a:gd name="connsiteY8" fmla="*/ 295614 h 298119"/>
                <a:gd name="connsiteX9" fmla="*/ 1585795 w 1692316"/>
                <a:gd name="connsiteY9" fmla="*/ 298119 h 298119"/>
                <a:gd name="connsiteX10" fmla="*/ 1568259 w 1692316"/>
                <a:gd name="connsiteY10" fmla="*/ 210437 h 298119"/>
                <a:gd name="connsiteX11" fmla="*/ 1535691 w 1692316"/>
                <a:gd name="connsiteY11" fmla="*/ 145302 h 298119"/>
                <a:gd name="connsiteX12" fmla="*/ 1478072 w 1692316"/>
                <a:gd name="connsiteY12" fmla="*/ 102713 h 298119"/>
                <a:gd name="connsiteX13" fmla="*/ 1427967 w 1692316"/>
                <a:gd name="connsiteY13" fmla="*/ 92692 h 298119"/>
                <a:gd name="connsiteX14" fmla="*/ 0 w 1692316"/>
                <a:gd name="connsiteY14" fmla="*/ 92692 h 298119"/>
                <a:gd name="connsiteX15" fmla="*/ 0 w 1692316"/>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6004" h="298119">
                  <a:moveTo>
                    <a:pt x="0" y="0"/>
                  </a:moveTo>
                  <a:lnTo>
                    <a:pt x="1435483" y="0"/>
                  </a:lnTo>
                  <a:lnTo>
                    <a:pt x="1500618" y="12526"/>
                  </a:lnTo>
                  <a:cubicBezTo>
                    <a:pt x="1522330" y="20042"/>
                    <a:pt x="1546965" y="32985"/>
                    <a:pt x="1565754" y="45093"/>
                  </a:cubicBezTo>
                  <a:cubicBezTo>
                    <a:pt x="1584543" y="57201"/>
                    <a:pt x="1598739" y="69311"/>
                    <a:pt x="1613353" y="85177"/>
                  </a:cubicBezTo>
                  <a:cubicBezTo>
                    <a:pt x="1627967" y="101043"/>
                    <a:pt x="1643415" y="120249"/>
                    <a:pt x="1653436" y="140291"/>
                  </a:cubicBezTo>
                  <a:cubicBezTo>
                    <a:pt x="1663457" y="160333"/>
                    <a:pt x="1668885" y="185803"/>
                    <a:pt x="1673478" y="205427"/>
                  </a:cubicBezTo>
                  <a:cubicBezTo>
                    <a:pt x="1678071" y="225051"/>
                    <a:pt x="1678905" y="243005"/>
                    <a:pt x="1680993" y="258036"/>
                  </a:cubicBezTo>
                  <a:lnTo>
                    <a:pt x="1686004" y="295614"/>
                  </a:lnTo>
                  <a:lnTo>
                    <a:pt x="1585795" y="298119"/>
                  </a:lnTo>
                  <a:lnTo>
                    <a:pt x="1568259" y="210437"/>
                  </a:lnTo>
                  <a:cubicBezTo>
                    <a:pt x="1559908" y="184967"/>
                    <a:pt x="1550722" y="163256"/>
                    <a:pt x="1535691" y="145302"/>
                  </a:cubicBezTo>
                  <a:cubicBezTo>
                    <a:pt x="1520660" y="127348"/>
                    <a:pt x="1496026" y="111481"/>
                    <a:pt x="1478072" y="102713"/>
                  </a:cubicBezTo>
                  <a:lnTo>
                    <a:pt x="1427967" y="92692"/>
                  </a:lnTo>
                  <a:lnTo>
                    <a:pt x="0" y="9269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139" name="Group 138"/>
            <p:cNvGrpSpPr/>
            <p:nvPr/>
          </p:nvGrpSpPr>
          <p:grpSpPr>
            <a:xfrm>
              <a:off x="5943000" y="1264139"/>
              <a:ext cx="1409901" cy="594000"/>
              <a:chOff x="1992642" y="1378904"/>
              <a:chExt cx="1409901" cy="594000"/>
            </a:xfrm>
          </p:grpSpPr>
          <p:cxnSp>
            <p:nvCxnSpPr>
              <p:cNvPr id="140" name="Straight Connector 139"/>
              <p:cNvCxnSpPr/>
              <p:nvPr/>
            </p:nvCxnSpPr>
            <p:spPr>
              <a:xfrm>
                <a:off x="1992642" y="1378904"/>
                <a:ext cx="0" cy="594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2182767" y="1746588"/>
                <a:ext cx="12173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992642" y="1958073"/>
                <a:ext cx="14099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2185148" y="1378904"/>
                <a:ext cx="0" cy="3795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1" name="Straight Connector 170"/>
            <p:cNvCxnSpPr/>
            <p:nvPr/>
          </p:nvCxnSpPr>
          <p:spPr>
            <a:xfrm>
              <a:off x="5718959" y="1269409"/>
              <a:ext cx="144000"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5609093" y="793535"/>
              <a:ext cx="180000" cy="184666"/>
            </a:xfrm>
            <a:prstGeom prst="rect">
              <a:avLst/>
            </a:prstGeom>
            <a:noFill/>
          </p:spPr>
          <p:txBody>
            <a:bodyPr wrap="square" lIns="0" tIns="0" rIns="0" bIns="0" rtlCol="0">
              <a:spAutoFit/>
            </a:bodyPr>
            <a:lstStyle/>
            <a:p>
              <a:pPr algn="ctr"/>
              <a:r>
                <a:rPr lang="pt-PT" sz="1200" b="1" i="1" dirty="0" smtClean="0"/>
                <a:t>H</a:t>
              </a:r>
              <a:endParaRPr lang="pt-PT" sz="1200" b="1" i="1" dirty="0"/>
            </a:p>
          </p:txBody>
        </p:sp>
        <p:cxnSp>
          <p:nvCxnSpPr>
            <p:cNvPr id="173" name="Straight Arrow Connector 172"/>
            <p:cNvCxnSpPr/>
            <p:nvPr/>
          </p:nvCxnSpPr>
          <p:spPr>
            <a:xfrm>
              <a:off x="5790844" y="951471"/>
              <a:ext cx="0" cy="156935"/>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flipV="1">
              <a:off x="5790844" y="1269409"/>
              <a:ext cx="0" cy="156935"/>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p:nvGrpSpPr>
        <p:grpSpPr>
          <a:xfrm>
            <a:off x="701705" y="2424776"/>
            <a:ext cx="3467205" cy="1563248"/>
            <a:chOff x="244511" y="2881970"/>
            <a:chExt cx="3467205" cy="1563248"/>
          </a:xfrm>
        </p:grpSpPr>
        <p:sp>
          <p:nvSpPr>
            <p:cNvPr id="209" name="Freeform 208"/>
            <p:cNvSpPr/>
            <p:nvPr/>
          </p:nvSpPr>
          <p:spPr>
            <a:xfrm>
              <a:off x="250479" y="3319604"/>
              <a:ext cx="2308634" cy="878186"/>
            </a:xfrm>
            <a:custGeom>
              <a:avLst/>
              <a:gdLst>
                <a:gd name="connsiteX0" fmla="*/ 0 w 2308634"/>
                <a:gd name="connsiteY0" fmla="*/ 878186 h 878186"/>
                <a:gd name="connsiteX1" fmla="*/ 0 w 2308634"/>
                <a:gd name="connsiteY1" fmla="*/ 0 h 878186"/>
                <a:gd name="connsiteX2" fmla="*/ 1590392 w 2308634"/>
                <a:gd name="connsiteY2" fmla="*/ 0 h 878186"/>
                <a:gd name="connsiteX3" fmla="*/ 1433466 w 2308634"/>
                <a:gd name="connsiteY3" fmla="*/ 458709 h 878186"/>
                <a:gd name="connsiteX4" fmla="*/ 1433466 w 2308634"/>
                <a:gd name="connsiteY4" fmla="*/ 525101 h 878186"/>
                <a:gd name="connsiteX5" fmla="*/ 1460626 w 2308634"/>
                <a:gd name="connsiteY5" fmla="*/ 558297 h 878186"/>
                <a:gd name="connsiteX6" fmla="*/ 1496840 w 2308634"/>
                <a:gd name="connsiteY6" fmla="*/ 576404 h 878186"/>
                <a:gd name="connsiteX7" fmla="*/ 1563232 w 2308634"/>
                <a:gd name="connsiteY7" fmla="*/ 594511 h 878186"/>
                <a:gd name="connsiteX8" fmla="*/ 1650749 w 2308634"/>
                <a:gd name="connsiteY8" fmla="*/ 612618 h 878186"/>
                <a:gd name="connsiteX9" fmla="*/ 1783533 w 2308634"/>
                <a:gd name="connsiteY9" fmla="*/ 624689 h 878186"/>
                <a:gd name="connsiteX10" fmla="*/ 1928388 w 2308634"/>
                <a:gd name="connsiteY10" fmla="*/ 633743 h 878186"/>
                <a:gd name="connsiteX11" fmla="*/ 2136618 w 2308634"/>
                <a:gd name="connsiteY11" fmla="*/ 639778 h 878186"/>
                <a:gd name="connsiteX12" fmla="*/ 2305616 w 2308634"/>
                <a:gd name="connsiteY12" fmla="*/ 642796 h 878186"/>
                <a:gd name="connsiteX13" fmla="*/ 2308634 w 2308634"/>
                <a:gd name="connsiteY13" fmla="*/ 718242 h 878186"/>
                <a:gd name="connsiteX14" fmla="*/ 1294646 w 2308634"/>
                <a:gd name="connsiteY14" fmla="*/ 718242 h 878186"/>
                <a:gd name="connsiteX15" fmla="*/ 1207129 w 2308634"/>
                <a:gd name="connsiteY15" fmla="*/ 811794 h 878186"/>
                <a:gd name="connsiteX16" fmla="*/ 1134701 w 2308634"/>
                <a:gd name="connsiteY16" fmla="*/ 854044 h 878186"/>
                <a:gd name="connsiteX17" fmla="*/ 1077363 w 2308634"/>
                <a:gd name="connsiteY17" fmla="*/ 872150 h 878186"/>
                <a:gd name="connsiteX18" fmla="*/ 0 w 2308634"/>
                <a:gd name="connsiteY18" fmla="*/ 878186 h 878186"/>
                <a:gd name="connsiteX0" fmla="*/ 0 w 2308634"/>
                <a:gd name="connsiteY0" fmla="*/ 878186 h 878186"/>
                <a:gd name="connsiteX1" fmla="*/ 0 w 2308634"/>
                <a:gd name="connsiteY1" fmla="*/ 0 h 878186"/>
                <a:gd name="connsiteX2" fmla="*/ 1590392 w 2308634"/>
                <a:gd name="connsiteY2" fmla="*/ 0 h 878186"/>
                <a:gd name="connsiteX3" fmla="*/ 1433466 w 2308634"/>
                <a:gd name="connsiteY3" fmla="*/ 458709 h 878186"/>
                <a:gd name="connsiteX4" fmla="*/ 1433466 w 2308634"/>
                <a:gd name="connsiteY4" fmla="*/ 525101 h 878186"/>
                <a:gd name="connsiteX5" fmla="*/ 1460626 w 2308634"/>
                <a:gd name="connsiteY5" fmla="*/ 558297 h 878186"/>
                <a:gd name="connsiteX6" fmla="*/ 1496840 w 2308634"/>
                <a:gd name="connsiteY6" fmla="*/ 576404 h 878186"/>
                <a:gd name="connsiteX7" fmla="*/ 1563232 w 2308634"/>
                <a:gd name="connsiteY7" fmla="*/ 594511 h 878186"/>
                <a:gd name="connsiteX8" fmla="*/ 1650749 w 2308634"/>
                <a:gd name="connsiteY8" fmla="*/ 612618 h 878186"/>
                <a:gd name="connsiteX9" fmla="*/ 1783533 w 2308634"/>
                <a:gd name="connsiteY9" fmla="*/ 624689 h 878186"/>
                <a:gd name="connsiteX10" fmla="*/ 1928388 w 2308634"/>
                <a:gd name="connsiteY10" fmla="*/ 633743 h 878186"/>
                <a:gd name="connsiteX11" fmla="*/ 2136618 w 2308634"/>
                <a:gd name="connsiteY11" fmla="*/ 639778 h 878186"/>
                <a:gd name="connsiteX12" fmla="*/ 2305616 w 2308634"/>
                <a:gd name="connsiteY12" fmla="*/ 642796 h 878186"/>
                <a:gd name="connsiteX13" fmla="*/ 2308634 w 2308634"/>
                <a:gd name="connsiteY13" fmla="*/ 718242 h 878186"/>
                <a:gd name="connsiteX14" fmla="*/ 1294646 w 2308634"/>
                <a:gd name="connsiteY14" fmla="*/ 718242 h 878186"/>
                <a:gd name="connsiteX15" fmla="*/ 1207129 w 2308634"/>
                <a:gd name="connsiteY15" fmla="*/ 811794 h 878186"/>
                <a:gd name="connsiteX16" fmla="*/ 1134701 w 2308634"/>
                <a:gd name="connsiteY16" fmla="*/ 854044 h 878186"/>
                <a:gd name="connsiteX17" fmla="*/ 1077363 w 2308634"/>
                <a:gd name="connsiteY17" fmla="*/ 872150 h 878186"/>
                <a:gd name="connsiteX18" fmla="*/ 0 w 2308634"/>
                <a:gd name="connsiteY18" fmla="*/ 878186 h 878186"/>
                <a:gd name="connsiteX0" fmla="*/ 0 w 2308634"/>
                <a:gd name="connsiteY0" fmla="*/ 878186 h 878186"/>
                <a:gd name="connsiteX1" fmla="*/ 0 w 2308634"/>
                <a:gd name="connsiteY1" fmla="*/ 0 h 878186"/>
                <a:gd name="connsiteX2" fmla="*/ 1590392 w 2308634"/>
                <a:gd name="connsiteY2" fmla="*/ 0 h 878186"/>
                <a:gd name="connsiteX3" fmla="*/ 1433466 w 2308634"/>
                <a:gd name="connsiteY3" fmla="*/ 458709 h 878186"/>
                <a:gd name="connsiteX4" fmla="*/ 1433466 w 2308634"/>
                <a:gd name="connsiteY4" fmla="*/ 525101 h 878186"/>
                <a:gd name="connsiteX5" fmla="*/ 1460626 w 2308634"/>
                <a:gd name="connsiteY5" fmla="*/ 558297 h 878186"/>
                <a:gd name="connsiteX6" fmla="*/ 1496840 w 2308634"/>
                <a:gd name="connsiteY6" fmla="*/ 576404 h 878186"/>
                <a:gd name="connsiteX7" fmla="*/ 1563232 w 2308634"/>
                <a:gd name="connsiteY7" fmla="*/ 594511 h 878186"/>
                <a:gd name="connsiteX8" fmla="*/ 1650749 w 2308634"/>
                <a:gd name="connsiteY8" fmla="*/ 612618 h 878186"/>
                <a:gd name="connsiteX9" fmla="*/ 1783533 w 2308634"/>
                <a:gd name="connsiteY9" fmla="*/ 624689 h 878186"/>
                <a:gd name="connsiteX10" fmla="*/ 1928388 w 2308634"/>
                <a:gd name="connsiteY10" fmla="*/ 633743 h 878186"/>
                <a:gd name="connsiteX11" fmla="*/ 2136618 w 2308634"/>
                <a:gd name="connsiteY11" fmla="*/ 639778 h 878186"/>
                <a:gd name="connsiteX12" fmla="*/ 2305616 w 2308634"/>
                <a:gd name="connsiteY12" fmla="*/ 642796 h 878186"/>
                <a:gd name="connsiteX13" fmla="*/ 2308634 w 2308634"/>
                <a:gd name="connsiteY13" fmla="*/ 718242 h 878186"/>
                <a:gd name="connsiteX14" fmla="*/ 1294646 w 2308634"/>
                <a:gd name="connsiteY14" fmla="*/ 718242 h 878186"/>
                <a:gd name="connsiteX15" fmla="*/ 1207129 w 2308634"/>
                <a:gd name="connsiteY15" fmla="*/ 811794 h 878186"/>
                <a:gd name="connsiteX16" fmla="*/ 1134701 w 2308634"/>
                <a:gd name="connsiteY16" fmla="*/ 854044 h 878186"/>
                <a:gd name="connsiteX17" fmla="*/ 1077363 w 2308634"/>
                <a:gd name="connsiteY17" fmla="*/ 872150 h 878186"/>
                <a:gd name="connsiteX18" fmla="*/ 0 w 2308634"/>
                <a:gd name="connsiteY18" fmla="*/ 878186 h 878186"/>
                <a:gd name="connsiteX0" fmla="*/ 0 w 2308634"/>
                <a:gd name="connsiteY0" fmla="*/ 878186 h 878186"/>
                <a:gd name="connsiteX1" fmla="*/ 0 w 2308634"/>
                <a:gd name="connsiteY1" fmla="*/ 0 h 878186"/>
                <a:gd name="connsiteX2" fmla="*/ 1590392 w 2308634"/>
                <a:gd name="connsiteY2" fmla="*/ 0 h 878186"/>
                <a:gd name="connsiteX3" fmla="*/ 1433466 w 2308634"/>
                <a:gd name="connsiteY3" fmla="*/ 458709 h 878186"/>
                <a:gd name="connsiteX4" fmla="*/ 1433466 w 2308634"/>
                <a:gd name="connsiteY4" fmla="*/ 525101 h 878186"/>
                <a:gd name="connsiteX5" fmla="*/ 1460626 w 2308634"/>
                <a:gd name="connsiteY5" fmla="*/ 558297 h 878186"/>
                <a:gd name="connsiteX6" fmla="*/ 1496840 w 2308634"/>
                <a:gd name="connsiteY6" fmla="*/ 576404 h 878186"/>
                <a:gd name="connsiteX7" fmla="*/ 1563232 w 2308634"/>
                <a:gd name="connsiteY7" fmla="*/ 594511 h 878186"/>
                <a:gd name="connsiteX8" fmla="*/ 1650749 w 2308634"/>
                <a:gd name="connsiteY8" fmla="*/ 612618 h 878186"/>
                <a:gd name="connsiteX9" fmla="*/ 1783533 w 2308634"/>
                <a:gd name="connsiteY9" fmla="*/ 624689 h 878186"/>
                <a:gd name="connsiteX10" fmla="*/ 1928388 w 2308634"/>
                <a:gd name="connsiteY10" fmla="*/ 633743 h 878186"/>
                <a:gd name="connsiteX11" fmla="*/ 2136618 w 2308634"/>
                <a:gd name="connsiteY11" fmla="*/ 639778 h 878186"/>
                <a:gd name="connsiteX12" fmla="*/ 2305616 w 2308634"/>
                <a:gd name="connsiteY12" fmla="*/ 642796 h 878186"/>
                <a:gd name="connsiteX13" fmla="*/ 2308634 w 2308634"/>
                <a:gd name="connsiteY13" fmla="*/ 718242 h 878186"/>
                <a:gd name="connsiteX14" fmla="*/ 1294646 w 2308634"/>
                <a:gd name="connsiteY14" fmla="*/ 718242 h 878186"/>
                <a:gd name="connsiteX15" fmla="*/ 1207129 w 2308634"/>
                <a:gd name="connsiteY15" fmla="*/ 811794 h 878186"/>
                <a:gd name="connsiteX16" fmla="*/ 1134701 w 2308634"/>
                <a:gd name="connsiteY16" fmla="*/ 854044 h 878186"/>
                <a:gd name="connsiteX17" fmla="*/ 1077363 w 2308634"/>
                <a:gd name="connsiteY17" fmla="*/ 872150 h 878186"/>
                <a:gd name="connsiteX18" fmla="*/ 0 w 2308634"/>
                <a:gd name="connsiteY18" fmla="*/ 878186 h 878186"/>
                <a:gd name="connsiteX0" fmla="*/ 0 w 2308634"/>
                <a:gd name="connsiteY0" fmla="*/ 878186 h 878186"/>
                <a:gd name="connsiteX1" fmla="*/ 0 w 2308634"/>
                <a:gd name="connsiteY1" fmla="*/ 0 h 878186"/>
                <a:gd name="connsiteX2" fmla="*/ 1590392 w 2308634"/>
                <a:gd name="connsiteY2" fmla="*/ 0 h 878186"/>
                <a:gd name="connsiteX3" fmla="*/ 1433466 w 2308634"/>
                <a:gd name="connsiteY3" fmla="*/ 458709 h 878186"/>
                <a:gd name="connsiteX4" fmla="*/ 1433466 w 2308634"/>
                <a:gd name="connsiteY4" fmla="*/ 525101 h 878186"/>
                <a:gd name="connsiteX5" fmla="*/ 1460626 w 2308634"/>
                <a:gd name="connsiteY5" fmla="*/ 558297 h 878186"/>
                <a:gd name="connsiteX6" fmla="*/ 1496840 w 2308634"/>
                <a:gd name="connsiteY6" fmla="*/ 576404 h 878186"/>
                <a:gd name="connsiteX7" fmla="*/ 1563232 w 2308634"/>
                <a:gd name="connsiteY7" fmla="*/ 594511 h 878186"/>
                <a:gd name="connsiteX8" fmla="*/ 1650749 w 2308634"/>
                <a:gd name="connsiteY8" fmla="*/ 612618 h 878186"/>
                <a:gd name="connsiteX9" fmla="*/ 1783533 w 2308634"/>
                <a:gd name="connsiteY9" fmla="*/ 624689 h 878186"/>
                <a:gd name="connsiteX10" fmla="*/ 1928388 w 2308634"/>
                <a:gd name="connsiteY10" fmla="*/ 633743 h 878186"/>
                <a:gd name="connsiteX11" fmla="*/ 2136618 w 2308634"/>
                <a:gd name="connsiteY11" fmla="*/ 639778 h 878186"/>
                <a:gd name="connsiteX12" fmla="*/ 2305616 w 2308634"/>
                <a:gd name="connsiteY12" fmla="*/ 642796 h 878186"/>
                <a:gd name="connsiteX13" fmla="*/ 2308634 w 2308634"/>
                <a:gd name="connsiteY13" fmla="*/ 718242 h 878186"/>
                <a:gd name="connsiteX14" fmla="*/ 1294646 w 2308634"/>
                <a:gd name="connsiteY14" fmla="*/ 718242 h 878186"/>
                <a:gd name="connsiteX15" fmla="*/ 1207129 w 2308634"/>
                <a:gd name="connsiteY15" fmla="*/ 811794 h 878186"/>
                <a:gd name="connsiteX16" fmla="*/ 1134701 w 2308634"/>
                <a:gd name="connsiteY16" fmla="*/ 854044 h 878186"/>
                <a:gd name="connsiteX17" fmla="*/ 1077363 w 2308634"/>
                <a:gd name="connsiteY17" fmla="*/ 872150 h 878186"/>
                <a:gd name="connsiteX18" fmla="*/ 0 w 2308634"/>
                <a:gd name="connsiteY18" fmla="*/ 878186 h 878186"/>
                <a:gd name="connsiteX0" fmla="*/ 0 w 2308634"/>
                <a:gd name="connsiteY0" fmla="*/ 878186 h 878186"/>
                <a:gd name="connsiteX1" fmla="*/ 0 w 2308634"/>
                <a:gd name="connsiteY1" fmla="*/ 0 h 878186"/>
                <a:gd name="connsiteX2" fmla="*/ 1590392 w 2308634"/>
                <a:gd name="connsiteY2" fmla="*/ 0 h 878186"/>
                <a:gd name="connsiteX3" fmla="*/ 1433466 w 2308634"/>
                <a:gd name="connsiteY3" fmla="*/ 458709 h 878186"/>
                <a:gd name="connsiteX4" fmla="*/ 1433466 w 2308634"/>
                <a:gd name="connsiteY4" fmla="*/ 525101 h 878186"/>
                <a:gd name="connsiteX5" fmla="*/ 1460626 w 2308634"/>
                <a:gd name="connsiteY5" fmla="*/ 558297 h 878186"/>
                <a:gd name="connsiteX6" fmla="*/ 1496840 w 2308634"/>
                <a:gd name="connsiteY6" fmla="*/ 576404 h 878186"/>
                <a:gd name="connsiteX7" fmla="*/ 1563232 w 2308634"/>
                <a:gd name="connsiteY7" fmla="*/ 594511 h 878186"/>
                <a:gd name="connsiteX8" fmla="*/ 1650749 w 2308634"/>
                <a:gd name="connsiteY8" fmla="*/ 612618 h 878186"/>
                <a:gd name="connsiteX9" fmla="*/ 1783533 w 2308634"/>
                <a:gd name="connsiteY9" fmla="*/ 624689 h 878186"/>
                <a:gd name="connsiteX10" fmla="*/ 1928388 w 2308634"/>
                <a:gd name="connsiteY10" fmla="*/ 633743 h 878186"/>
                <a:gd name="connsiteX11" fmla="*/ 2136618 w 2308634"/>
                <a:gd name="connsiteY11" fmla="*/ 639778 h 878186"/>
                <a:gd name="connsiteX12" fmla="*/ 2305616 w 2308634"/>
                <a:gd name="connsiteY12" fmla="*/ 642796 h 878186"/>
                <a:gd name="connsiteX13" fmla="*/ 2308634 w 2308634"/>
                <a:gd name="connsiteY13" fmla="*/ 718242 h 878186"/>
                <a:gd name="connsiteX14" fmla="*/ 1294646 w 2308634"/>
                <a:gd name="connsiteY14" fmla="*/ 718242 h 878186"/>
                <a:gd name="connsiteX15" fmla="*/ 1207129 w 2308634"/>
                <a:gd name="connsiteY15" fmla="*/ 811794 h 878186"/>
                <a:gd name="connsiteX16" fmla="*/ 1134701 w 2308634"/>
                <a:gd name="connsiteY16" fmla="*/ 854044 h 878186"/>
                <a:gd name="connsiteX17" fmla="*/ 1077363 w 2308634"/>
                <a:gd name="connsiteY17" fmla="*/ 872150 h 878186"/>
                <a:gd name="connsiteX18" fmla="*/ 0 w 2308634"/>
                <a:gd name="connsiteY18" fmla="*/ 878186 h 878186"/>
                <a:gd name="connsiteX0" fmla="*/ 0 w 2308634"/>
                <a:gd name="connsiteY0" fmla="*/ 878186 h 878186"/>
                <a:gd name="connsiteX1" fmla="*/ 0 w 2308634"/>
                <a:gd name="connsiteY1" fmla="*/ 0 h 878186"/>
                <a:gd name="connsiteX2" fmla="*/ 1590392 w 2308634"/>
                <a:gd name="connsiteY2" fmla="*/ 0 h 878186"/>
                <a:gd name="connsiteX3" fmla="*/ 1433466 w 2308634"/>
                <a:gd name="connsiteY3" fmla="*/ 458709 h 878186"/>
                <a:gd name="connsiteX4" fmla="*/ 1433466 w 2308634"/>
                <a:gd name="connsiteY4" fmla="*/ 525101 h 878186"/>
                <a:gd name="connsiteX5" fmla="*/ 1460626 w 2308634"/>
                <a:gd name="connsiteY5" fmla="*/ 558297 h 878186"/>
                <a:gd name="connsiteX6" fmla="*/ 1496840 w 2308634"/>
                <a:gd name="connsiteY6" fmla="*/ 576404 h 878186"/>
                <a:gd name="connsiteX7" fmla="*/ 1563232 w 2308634"/>
                <a:gd name="connsiteY7" fmla="*/ 594511 h 878186"/>
                <a:gd name="connsiteX8" fmla="*/ 1650749 w 2308634"/>
                <a:gd name="connsiteY8" fmla="*/ 612618 h 878186"/>
                <a:gd name="connsiteX9" fmla="*/ 1783533 w 2308634"/>
                <a:gd name="connsiteY9" fmla="*/ 624689 h 878186"/>
                <a:gd name="connsiteX10" fmla="*/ 1928388 w 2308634"/>
                <a:gd name="connsiteY10" fmla="*/ 633743 h 878186"/>
                <a:gd name="connsiteX11" fmla="*/ 2136618 w 2308634"/>
                <a:gd name="connsiteY11" fmla="*/ 639778 h 878186"/>
                <a:gd name="connsiteX12" fmla="*/ 2305616 w 2308634"/>
                <a:gd name="connsiteY12" fmla="*/ 642796 h 878186"/>
                <a:gd name="connsiteX13" fmla="*/ 2308634 w 2308634"/>
                <a:gd name="connsiteY13" fmla="*/ 718242 h 878186"/>
                <a:gd name="connsiteX14" fmla="*/ 1294646 w 2308634"/>
                <a:gd name="connsiteY14" fmla="*/ 718242 h 878186"/>
                <a:gd name="connsiteX15" fmla="*/ 1207129 w 2308634"/>
                <a:gd name="connsiteY15" fmla="*/ 811794 h 878186"/>
                <a:gd name="connsiteX16" fmla="*/ 1134701 w 2308634"/>
                <a:gd name="connsiteY16" fmla="*/ 854044 h 878186"/>
                <a:gd name="connsiteX17" fmla="*/ 1077363 w 2308634"/>
                <a:gd name="connsiteY17" fmla="*/ 872150 h 878186"/>
                <a:gd name="connsiteX18" fmla="*/ 0 w 2308634"/>
                <a:gd name="connsiteY18" fmla="*/ 878186 h 878186"/>
                <a:gd name="connsiteX0" fmla="*/ 0 w 2308634"/>
                <a:gd name="connsiteY0" fmla="*/ 878186 h 878186"/>
                <a:gd name="connsiteX1" fmla="*/ 0 w 2308634"/>
                <a:gd name="connsiteY1" fmla="*/ 0 h 878186"/>
                <a:gd name="connsiteX2" fmla="*/ 1590392 w 2308634"/>
                <a:gd name="connsiteY2" fmla="*/ 0 h 878186"/>
                <a:gd name="connsiteX3" fmla="*/ 1433466 w 2308634"/>
                <a:gd name="connsiteY3" fmla="*/ 458709 h 878186"/>
                <a:gd name="connsiteX4" fmla="*/ 1418376 w 2308634"/>
                <a:gd name="connsiteY4" fmla="*/ 525101 h 878186"/>
                <a:gd name="connsiteX5" fmla="*/ 1460626 w 2308634"/>
                <a:gd name="connsiteY5" fmla="*/ 558297 h 878186"/>
                <a:gd name="connsiteX6" fmla="*/ 1496840 w 2308634"/>
                <a:gd name="connsiteY6" fmla="*/ 576404 h 878186"/>
                <a:gd name="connsiteX7" fmla="*/ 1563232 w 2308634"/>
                <a:gd name="connsiteY7" fmla="*/ 594511 h 878186"/>
                <a:gd name="connsiteX8" fmla="*/ 1650749 w 2308634"/>
                <a:gd name="connsiteY8" fmla="*/ 612618 h 878186"/>
                <a:gd name="connsiteX9" fmla="*/ 1783533 w 2308634"/>
                <a:gd name="connsiteY9" fmla="*/ 624689 h 878186"/>
                <a:gd name="connsiteX10" fmla="*/ 1928388 w 2308634"/>
                <a:gd name="connsiteY10" fmla="*/ 633743 h 878186"/>
                <a:gd name="connsiteX11" fmla="*/ 2136618 w 2308634"/>
                <a:gd name="connsiteY11" fmla="*/ 639778 h 878186"/>
                <a:gd name="connsiteX12" fmla="*/ 2305616 w 2308634"/>
                <a:gd name="connsiteY12" fmla="*/ 642796 h 878186"/>
                <a:gd name="connsiteX13" fmla="*/ 2308634 w 2308634"/>
                <a:gd name="connsiteY13" fmla="*/ 718242 h 878186"/>
                <a:gd name="connsiteX14" fmla="*/ 1294646 w 2308634"/>
                <a:gd name="connsiteY14" fmla="*/ 718242 h 878186"/>
                <a:gd name="connsiteX15" fmla="*/ 1207129 w 2308634"/>
                <a:gd name="connsiteY15" fmla="*/ 811794 h 878186"/>
                <a:gd name="connsiteX16" fmla="*/ 1134701 w 2308634"/>
                <a:gd name="connsiteY16" fmla="*/ 854044 h 878186"/>
                <a:gd name="connsiteX17" fmla="*/ 1077363 w 2308634"/>
                <a:gd name="connsiteY17" fmla="*/ 872150 h 878186"/>
                <a:gd name="connsiteX18" fmla="*/ 0 w 2308634"/>
                <a:gd name="connsiteY18" fmla="*/ 878186 h 87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08634" h="878186">
                  <a:moveTo>
                    <a:pt x="0" y="878186"/>
                  </a:moveTo>
                  <a:lnTo>
                    <a:pt x="0" y="0"/>
                  </a:lnTo>
                  <a:lnTo>
                    <a:pt x="1590392" y="0"/>
                  </a:lnTo>
                  <a:lnTo>
                    <a:pt x="1433466" y="458709"/>
                  </a:lnTo>
                  <a:lnTo>
                    <a:pt x="1418376" y="525101"/>
                  </a:lnTo>
                  <a:lnTo>
                    <a:pt x="1460626" y="558297"/>
                  </a:lnTo>
                  <a:cubicBezTo>
                    <a:pt x="1471188" y="566848"/>
                    <a:pt x="1479739" y="570368"/>
                    <a:pt x="1496840" y="576404"/>
                  </a:cubicBezTo>
                  <a:cubicBezTo>
                    <a:pt x="1513941" y="582440"/>
                    <a:pt x="1537580" y="588475"/>
                    <a:pt x="1563232" y="594511"/>
                  </a:cubicBezTo>
                  <a:cubicBezTo>
                    <a:pt x="1588884" y="600547"/>
                    <a:pt x="1614032" y="607588"/>
                    <a:pt x="1650749" y="612618"/>
                  </a:cubicBezTo>
                  <a:cubicBezTo>
                    <a:pt x="1687466" y="617648"/>
                    <a:pt x="1737260" y="621168"/>
                    <a:pt x="1783533" y="624689"/>
                  </a:cubicBezTo>
                  <a:cubicBezTo>
                    <a:pt x="1829806" y="628210"/>
                    <a:pt x="1869541" y="631228"/>
                    <a:pt x="1928388" y="633743"/>
                  </a:cubicBezTo>
                  <a:cubicBezTo>
                    <a:pt x="1987235" y="636258"/>
                    <a:pt x="2073747" y="638269"/>
                    <a:pt x="2136618" y="639778"/>
                  </a:cubicBezTo>
                  <a:lnTo>
                    <a:pt x="2305616" y="642796"/>
                  </a:lnTo>
                  <a:lnTo>
                    <a:pt x="2308634" y="718242"/>
                  </a:lnTo>
                  <a:lnTo>
                    <a:pt x="1294646" y="718242"/>
                  </a:lnTo>
                  <a:lnTo>
                    <a:pt x="1207129" y="811794"/>
                  </a:lnTo>
                  <a:lnTo>
                    <a:pt x="1134701" y="854044"/>
                  </a:lnTo>
                  <a:lnTo>
                    <a:pt x="1077363" y="872150"/>
                  </a:lnTo>
                  <a:lnTo>
                    <a:pt x="0" y="8781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3" name="Freeform 152"/>
            <p:cNvSpPr/>
            <p:nvPr/>
          </p:nvSpPr>
          <p:spPr>
            <a:xfrm>
              <a:off x="2814852" y="4237286"/>
              <a:ext cx="896864" cy="197911"/>
            </a:xfrm>
            <a:custGeom>
              <a:avLst/>
              <a:gdLst>
                <a:gd name="connsiteX0" fmla="*/ 0 w 896864"/>
                <a:gd name="connsiteY0" fmla="*/ 0 h 197911"/>
                <a:gd name="connsiteX1" fmla="*/ 896864 w 896864"/>
                <a:gd name="connsiteY1" fmla="*/ 0 h 197911"/>
                <a:gd name="connsiteX2" fmla="*/ 896864 w 896864"/>
                <a:gd name="connsiteY2" fmla="*/ 197911 h 197911"/>
                <a:gd name="connsiteX3" fmla="*/ 293109 w 896864"/>
                <a:gd name="connsiteY3" fmla="*/ 197911 h 197911"/>
                <a:gd name="connsiteX4" fmla="*/ 165344 w 896864"/>
                <a:gd name="connsiteY4" fmla="*/ 162838 h 197911"/>
                <a:gd name="connsiteX5" fmla="*/ 60125 w 896864"/>
                <a:gd name="connsiteY5" fmla="*/ 95198 h 197911"/>
                <a:gd name="connsiteX6" fmla="*/ 0 w 896864"/>
                <a:gd name="connsiteY6" fmla="*/ 0 h 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864" h="197911">
                  <a:moveTo>
                    <a:pt x="0" y="0"/>
                  </a:moveTo>
                  <a:lnTo>
                    <a:pt x="896864" y="0"/>
                  </a:lnTo>
                  <a:lnTo>
                    <a:pt x="896864" y="197911"/>
                  </a:lnTo>
                  <a:lnTo>
                    <a:pt x="293109" y="197911"/>
                  </a:lnTo>
                  <a:lnTo>
                    <a:pt x="165344" y="162838"/>
                  </a:lnTo>
                  <a:lnTo>
                    <a:pt x="60125" y="9519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155" name="Group 154"/>
            <p:cNvGrpSpPr/>
            <p:nvPr/>
          </p:nvGrpSpPr>
          <p:grpSpPr>
            <a:xfrm>
              <a:off x="244511" y="2881970"/>
              <a:ext cx="3467205" cy="1563248"/>
              <a:chOff x="746551" y="791645"/>
              <a:chExt cx="3467205" cy="1563248"/>
            </a:xfrm>
          </p:grpSpPr>
          <p:sp>
            <p:nvSpPr>
              <p:cNvPr id="156" name="Freeform 155"/>
              <p:cNvSpPr/>
              <p:nvPr/>
            </p:nvSpPr>
            <p:spPr>
              <a:xfrm>
                <a:off x="746551" y="1954060"/>
                <a:ext cx="1292686" cy="150313"/>
              </a:xfrm>
              <a:custGeom>
                <a:avLst/>
                <a:gdLst>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92686"/>
                  <a:gd name="connsiteY0" fmla="*/ 150313 h 150313"/>
                  <a:gd name="connsiteX1" fmla="*/ 1009598 w 1292686"/>
                  <a:gd name="connsiteY1" fmla="*/ 150313 h 150313"/>
                  <a:gd name="connsiteX2" fmla="*/ 1072228 w 1292686"/>
                  <a:gd name="connsiteY2" fmla="*/ 145302 h 150313"/>
                  <a:gd name="connsiteX3" fmla="*/ 1114817 w 1292686"/>
                  <a:gd name="connsiteY3" fmla="*/ 140292 h 150313"/>
                  <a:gd name="connsiteX4" fmla="*/ 1169931 w 1292686"/>
                  <a:gd name="connsiteY4" fmla="*/ 117745 h 150313"/>
                  <a:gd name="connsiteX5" fmla="*/ 1220035 w 1292686"/>
                  <a:gd name="connsiteY5" fmla="*/ 77662 h 150313"/>
                  <a:gd name="connsiteX6" fmla="*/ 1257613 w 1292686"/>
                  <a:gd name="connsiteY6" fmla="*/ 45094 h 150313"/>
                  <a:gd name="connsiteX7" fmla="*/ 1292686 w 1292686"/>
                  <a:gd name="connsiteY7" fmla="*/ 0 h 15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686" h="150313">
                    <a:moveTo>
                      <a:pt x="0" y="150313"/>
                    </a:moveTo>
                    <a:lnTo>
                      <a:pt x="1009598" y="150313"/>
                    </a:lnTo>
                    <a:lnTo>
                      <a:pt x="1072228" y="145302"/>
                    </a:lnTo>
                    <a:cubicBezTo>
                      <a:pt x="1089764" y="143632"/>
                      <a:pt x="1098533" y="144885"/>
                      <a:pt x="1114817" y="140292"/>
                    </a:cubicBezTo>
                    <a:cubicBezTo>
                      <a:pt x="1131101" y="135699"/>
                      <a:pt x="1152395" y="128183"/>
                      <a:pt x="1169931" y="117745"/>
                    </a:cubicBezTo>
                    <a:cubicBezTo>
                      <a:pt x="1187467" y="107307"/>
                      <a:pt x="1205421" y="89770"/>
                      <a:pt x="1220035" y="77662"/>
                    </a:cubicBezTo>
                    <a:cubicBezTo>
                      <a:pt x="1234649" y="65554"/>
                      <a:pt x="1246340" y="56785"/>
                      <a:pt x="1257613" y="45094"/>
                    </a:cubicBezTo>
                    <a:lnTo>
                      <a:pt x="1292686" y="0"/>
                    </a:lnTo>
                  </a:path>
                </a:pathLst>
              </a:custGeom>
              <a:noFill/>
              <a:ln w="4445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7" name="Freeform 156"/>
              <p:cNvSpPr/>
              <p:nvPr/>
            </p:nvSpPr>
            <p:spPr>
              <a:xfrm>
                <a:off x="2192056" y="791645"/>
                <a:ext cx="989556" cy="949473"/>
              </a:xfrm>
              <a:custGeom>
                <a:avLst/>
                <a:gdLst>
                  <a:gd name="connsiteX0" fmla="*/ 0 w 1002082"/>
                  <a:gd name="connsiteY0" fmla="*/ 901874 h 949473"/>
                  <a:gd name="connsiteX1" fmla="*/ 130270 w 1002082"/>
                  <a:gd name="connsiteY1" fmla="*/ 516072 h 949473"/>
                  <a:gd name="connsiteX2" fmla="*/ 182880 w 1002082"/>
                  <a:gd name="connsiteY2" fmla="*/ 353234 h 949473"/>
                  <a:gd name="connsiteX3" fmla="*/ 295614 w 1002082"/>
                  <a:gd name="connsiteY3" fmla="*/ 0 h 949473"/>
                  <a:gd name="connsiteX4" fmla="*/ 729015 w 1002082"/>
                  <a:gd name="connsiteY4" fmla="*/ 0 h 949473"/>
                  <a:gd name="connsiteX5" fmla="*/ 1002082 w 1002082"/>
                  <a:gd name="connsiteY5" fmla="*/ 949473 h 949473"/>
                  <a:gd name="connsiteX0" fmla="*/ 0 w 994567"/>
                  <a:gd name="connsiteY0" fmla="*/ 884337 h 949473"/>
                  <a:gd name="connsiteX1" fmla="*/ 122755 w 994567"/>
                  <a:gd name="connsiteY1" fmla="*/ 516072 h 949473"/>
                  <a:gd name="connsiteX2" fmla="*/ 175365 w 994567"/>
                  <a:gd name="connsiteY2" fmla="*/ 353234 h 949473"/>
                  <a:gd name="connsiteX3" fmla="*/ 288099 w 994567"/>
                  <a:gd name="connsiteY3" fmla="*/ 0 h 949473"/>
                  <a:gd name="connsiteX4" fmla="*/ 721500 w 994567"/>
                  <a:gd name="connsiteY4" fmla="*/ 0 h 949473"/>
                  <a:gd name="connsiteX5" fmla="*/ 994567 w 994567"/>
                  <a:gd name="connsiteY5" fmla="*/ 949473 h 949473"/>
                  <a:gd name="connsiteX0" fmla="*/ 0 w 989556"/>
                  <a:gd name="connsiteY0" fmla="*/ 871811 h 949473"/>
                  <a:gd name="connsiteX1" fmla="*/ 117744 w 989556"/>
                  <a:gd name="connsiteY1" fmla="*/ 516072 h 949473"/>
                  <a:gd name="connsiteX2" fmla="*/ 170354 w 989556"/>
                  <a:gd name="connsiteY2" fmla="*/ 353234 h 949473"/>
                  <a:gd name="connsiteX3" fmla="*/ 283088 w 989556"/>
                  <a:gd name="connsiteY3" fmla="*/ 0 h 949473"/>
                  <a:gd name="connsiteX4" fmla="*/ 716489 w 989556"/>
                  <a:gd name="connsiteY4" fmla="*/ 0 h 949473"/>
                  <a:gd name="connsiteX5" fmla="*/ 989556 w 989556"/>
                  <a:gd name="connsiteY5" fmla="*/ 949473 h 94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556" h="949473">
                    <a:moveTo>
                      <a:pt x="0" y="871811"/>
                    </a:moveTo>
                    <a:lnTo>
                      <a:pt x="117744" y="516072"/>
                    </a:lnTo>
                    <a:lnTo>
                      <a:pt x="170354" y="353234"/>
                    </a:lnTo>
                    <a:lnTo>
                      <a:pt x="283088" y="0"/>
                    </a:lnTo>
                    <a:lnTo>
                      <a:pt x="716489" y="0"/>
                    </a:lnTo>
                    <a:lnTo>
                      <a:pt x="989556" y="949473"/>
                    </a:lnTo>
                  </a:path>
                </a:pathLst>
              </a:custGeom>
              <a:noFill/>
              <a:ln w="4445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8" name="Freeform 157"/>
              <p:cNvSpPr/>
              <p:nvPr/>
            </p:nvSpPr>
            <p:spPr>
              <a:xfrm>
                <a:off x="3244241" y="1956565"/>
                <a:ext cx="969515" cy="398328"/>
              </a:xfrm>
              <a:custGeom>
                <a:avLst/>
                <a:gdLst>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9515" h="398328">
                    <a:moveTo>
                      <a:pt x="0" y="0"/>
                    </a:moveTo>
                    <a:lnTo>
                      <a:pt x="17537" y="57620"/>
                    </a:lnTo>
                    <a:cubicBezTo>
                      <a:pt x="25888" y="83090"/>
                      <a:pt x="38413" y="124843"/>
                      <a:pt x="50104" y="152818"/>
                    </a:cubicBezTo>
                    <a:cubicBezTo>
                      <a:pt x="61795" y="180793"/>
                      <a:pt x="74321" y="203757"/>
                      <a:pt x="87682" y="225469"/>
                    </a:cubicBezTo>
                    <a:cubicBezTo>
                      <a:pt x="101043" y="247181"/>
                      <a:pt x="115657" y="266388"/>
                      <a:pt x="130271" y="283089"/>
                    </a:cubicBezTo>
                    <a:cubicBezTo>
                      <a:pt x="144885" y="299790"/>
                      <a:pt x="154070" y="311481"/>
                      <a:pt x="175364" y="325677"/>
                    </a:cubicBezTo>
                    <a:cubicBezTo>
                      <a:pt x="196658" y="339873"/>
                      <a:pt x="228809" y="357828"/>
                      <a:pt x="258036" y="368266"/>
                    </a:cubicBezTo>
                    <a:cubicBezTo>
                      <a:pt x="287263" y="378704"/>
                      <a:pt x="326929" y="383297"/>
                      <a:pt x="350729" y="388307"/>
                    </a:cubicBezTo>
                    <a:lnTo>
                      <a:pt x="400833" y="398328"/>
                    </a:lnTo>
                    <a:lnTo>
                      <a:pt x="969515" y="398328"/>
                    </a:lnTo>
                  </a:path>
                </a:pathLst>
              </a:custGeom>
              <a:noFill/>
              <a:ln w="4445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59" name="Straight Connector 158"/>
              <p:cNvCxnSpPr/>
              <p:nvPr/>
            </p:nvCxnSpPr>
            <p:spPr>
              <a:xfrm flipH="1">
                <a:off x="2187046" y="1619533"/>
                <a:ext cx="27558" cy="98956"/>
              </a:xfrm>
              <a:prstGeom prst="line">
                <a:avLst/>
              </a:prstGeom>
              <a:ln w="25400">
                <a:solidFill>
                  <a:srgbClr val="7E542A"/>
                </a:solidFill>
              </a:ln>
            </p:spPr>
            <p:style>
              <a:lnRef idx="1">
                <a:schemeClr val="accent1"/>
              </a:lnRef>
              <a:fillRef idx="0">
                <a:schemeClr val="accent1"/>
              </a:fillRef>
              <a:effectRef idx="0">
                <a:schemeClr val="accent1"/>
              </a:effectRef>
              <a:fontRef idx="minor">
                <a:schemeClr val="tx1"/>
              </a:fontRef>
            </p:style>
          </p:cxnSp>
        </p:grpSp>
        <p:sp>
          <p:nvSpPr>
            <p:cNvPr id="160" name="Freeform 159"/>
            <p:cNvSpPr/>
            <p:nvPr/>
          </p:nvSpPr>
          <p:spPr>
            <a:xfrm>
              <a:off x="1489598" y="3951693"/>
              <a:ext cx="1686004" cy="298119"/>
            </a:xfrm>
            <a:custGeom>
              <a:avLst/>
              <a:gdLst>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92316"/>
                <a:gd name="connsiteY0" fmla="*/ 0 h 298119"/>
                <a:gd name="connsiteX1" fmla="*/ 1435483 w 1692316"/>
                <a:gd name="connsiteY1" fmla="*/ 0 h 298119"/>
                <a:gd name="connsiteX2" fmla="*/ 1500618 w 1692316"/>
                <a:gd name="connsiteY2" fmla="*/ 12526 h 298119"/>
                <a:gd name="connsiteX3" fmla="*/ 1565754 w 1692316"/>
                <a:gd name="connsiteY3" fmla="*/ 45093 h 298119"/>
                <a:gd name="connsiteX4" fmla="*/ 1613353 w 1692316"/>
                <a:gd name="connsiteY4" fmla="*/ 85177 h 298119"/>
                <a:gd name="connsiteX5" fmla="*/ 1653436 w 1692316"/>
                <a:gd name="connsiteY5" fmla="*/ 140291 h 298119"/>
                <a:gd name="connsiteX6" fmla="*/ 1673478 w 1692316"/>
                <a:gd name="connsiteY6" fmla="*/ 205427 h 298119"/>
                <a:gd name="connsiteX7" fmla="*/ 1680993 w 1692316"/>
                <a:gd name="connsiteY7" fmla="*/ 258036 h 298119"/>
                <a:gd name="connsiteX8" fmla="*/ 1686004 w 1692316"/>
                <a:gd name="connsiteY8" fmla="*/ 295614 h 298119"/>
                <a:gd name="connsiteX9" fmla="*/ 1585795 w 1692316"/>
                <a:gd name="connsiteY9" fmla="*/ 298119 h 298119"/>
                <a:gd name="connsiteX10" fmla="*/ 1568259 w 1692316"/>
                <a:gd name="connsiteY10" fmla="*/ 210437 h 298119"/>
                <a:gd name="connsiteX11" fmla="*/ 1535691 w 1692316"/>
                <a:gd name="connsiteY11" fmla="*/ 145302 h 298119"/>
                <a:gd name="connsiteX12" fmla="*/ 1478072 w 1692316"/>
                <a:gd name="connsiteY12" fmla="*/ 102713 h 298119"/>
                <a:gd name="connsiteX13" fmla="*/ 1427967 w 1692316"/>
                <a:gd name="connsiteY13" fmla="*/ 92692 h 298119"/>
                <a:gd name="connsiteX14" fmla="*/ 0 w 1692316"/>
                <a:gd name="connsiteY14" fmla="*/ 92692 h 298119"/>
                <a:gd name="connsiteX15" fmla="*/ 0 w 1692316"/>
                <a:gd name="connsiteY15" fmla="*/ 0 h 298119"/>
                <a:gd name="connsiteX0" fmla="*/ 0 w 1692316"/>
                <a:gd name="connsiteY0" fmla="*/ 0 h 298119"/>
                <a:gd name="connsiteX1" fmla="*/ 1435483 w 1692316"/>
                <a:gd name="connsiteY1" fmla="*/ 0 h 298119"/>
                <a:gd name="connsiteX2" fmla="*/ 1500618 w 1692316"/>
                <a:gd name="connsiteY2" fmla="*/ 12526 h 298119"/>
                <a:gd name="connsiteX3" fmla="*/ 1565754 w 1692316"/>
                <a:gd name="connsiteY3" fmla="*/ 45093 h 298119"/>
                <a:gd name="connsiteX4" fmla="*/ 1613353 w 1692316"/>
                <a:gd name="connsiteY4" fmla="*/ 85177 h 298119"/>
                <a:gd name="connsiteX5" fmla="*/ 1653436 w 1692316"/>
                <a:gd name="connsiteY5" fmla="*/ 140291 h 298119"/>
                <a:gd name="connsiteX6" fmla="*/ 1673478 w 1692316"/>
                <a:gd name="connsiteY6" fmla="*/ 205427 h 298119"/>
                <a:gd name="connsiteX7" fmla="*/ 1680993 w 1692316"/>
                <a:gd name="connsiteY7" fmla="*/ 258036 h 298119"/>
                <a:gd name="connsiteX8" fmla="*/ 1686004 w 1692316"/>
                <a:gd name="connsiteY8" fmla="*/ 295614 h 298119"/>
                <a:gd name="connsiteX9" fmla="*/ 1585795 w 1692316"/>
                <a:gd name="connsiteY9" fmla="*/ 298119 h 298119"/>
                <a:gd name="connsiteX10" fmla="*/ 1568259 w 1692316"/>
                <a:gd name="connsiteY10" fmla="*/ 210437 h 298119"/>
                <a:gd name="connsiteX11" fmla="*/ 1535691 w 1692316"/>
                <a:gd name="connsiteY11" fmla="*/ 145302 h 298119"/>
                <a:gd name="connsiteX12" fmla="*/ 1478072 w 1692316"/>
                <a:gd name="connsiteY12" fmla="*/ 102713 h 298119"/>
                <a:gd name="connsiteX13" fmla="*/ 1427967 w 1692316"/>
                <a:gd name="connsiteY13" fmla="*/ 92692 h 298119"/>
                <a:gd name="connsiteX14" fmla="*/ 0 w 1692316"/>
                <a:gd name="connsiteY14" fmla="*/ 92692 h 298119"/>
                <a:gd name="connsiteX15" fmla="*/ 0 w 1692316"/>
                <a:gd name="connsiteY15" fmla="*/ 0 h 298119"/>
                <a:gd name="connsiteX0" fmla="*/ 0 w 1692316"/>
                <a:gd name="connsiteY0" fmla="*/ 0 h 298119"/>
                <a:gd name="connsiteX1" fmla="*/ 1435483 w 1692316"/>
                <a:gd name="connsiteY1" fmla="*/ 0 h 298119"/>
                <a:gd name="connsiteX2" fmla="*/ 1500618 w 1692316"/>
                <a:gd name="connsiteY2" fmla="*/ 12526 h 298119"/>
                <a:gd name="connsiteX3" fmla="*/ 1565754 w 1692316"/>
                <a:gd name="connsiteY3" fmla="*/ 45093 h 298119"/>
                <a:gd name="connsiteX4" fmla="*/ 1613353 w 1692316"/>
                <a:gd name="connsiteY4" fmla="*/ 85177 h 298119"/>
                <a:gd name="connsiteX5" fmla="*/ 1653436 w 1692316"/>
                <a:gd name="connsiteY5" fmla="*/ 140291 h 298119"/>
                <a:gd name="connsiteX6" fmla="*/ 1673478 w 1692316"/>
                <a:gd name="connsiteY6" fmla="*/ 205427 h 298119"/>
                <a:gd name="connsiteX7" fmla="*/ 1680993 w 1692316"/>
                <a:gd name="connsiteY7" fmla="*/ 258036 h 298119"/>
                <a:gd name="connsiteX8" fmla="*/ 1686004 w 1692316"/>
                <a:gd name="connsiteY8" fmla="*/ 295614 h 298119"/>
                <a:gd name="connsiteX9" fmla="*/ 1585795 w 1692316"/>
                <a:gd name="connsiteY9" fmla="*/ 298119 h 298119"/>
                <a:gd name="connsiteX10" fmla="*/ 1568259 w 1692316"/>
                <a:gd name="connsiteY10" fmla="*/ 210437 h 298119"/>
                <a:gd name="connsiteX11" fmla="*/ 1535691 w 1692316"/>
                <a:gd name="connsiteY11" fmla="*/ 145302 h 298119"/>
                <a:gd name="connsiteX12" fmla="*/ 1478072 w 1692316"/>
                <a:gd name="connsiteY12" fmla="*/ 102713 h 298119"/>
                <a:gd name="connsiteX13" fmla="*/ 1427967 w 1692316"/>
                <a:gd name="connsiteY13" fmla="*/ 92692 h 298119"/>
                <a:gd name="connsiteX14" fmla="*/ 0 w 1692316"/>
                <a:gd name="connsiteY14" fmla="*/ 92692 h 298119"/>
                <a:gd name="connsiteX15" fmla="*/ 0 w 1692316"/>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6004" h="298119">
                  <a:moveTo>
                    <a:pt x="0" y="0"/>
                  </a:moveTo>
                  <a:lnTo>
                    <a:pt x="1435483" y="0"/>
                  </a:lnTo>
                  <a:lnTo>
                    <a:pt x="1500618" y="12526"/>
                  </a:lnTo>
                  <a:cubicBezTo>
                    <a:pt x="1522330" y="20042"/>
                    <a:pt x="1546965" y="32985"/>
                    <a:pt x="1565754" y="45093"/>
                  </a:cubicBezTo>
                  <a:cubicBezTo>
                    <a:pt x="1584543" y="57201"/>
                    <a:pt x="1598739" y="69311"/>
                    <a:pt x="1613353" y="85177"/>
                  </a:cubicBezTo>
                  <a:cubicBezTo>
                    <a:pt x="1627967" y="101043"/>
                    <a:pt x="1643415" y="120249"/>
                    <a:pt x="1653436" y="140291"/>
                  </a:cubicBezTo>
                  <a:cubicBezTo>
                    <a:pt x="1663457" y="160333"/>
                    <a:pt x="1668885" y="185803"/>
                    <a:pt x="1673478" y="205427"/>
                  </a:cubicBezTo>
                  <a:cubicBezTo>
                    <a:pt x="1678071" y="225051"/>
                    <a:pt x="1678905" y="243005"/>
                    <a:pt x="1680993" y="258036"/>
                  </a:cubicBezTo>
                  <a:lnTo>
                    <a:pt x="1686004" y="295614"/>
                  </a:lnTo>
                  <a:lnTo>
                    <a:pt x="1585795" y="298119"/>
                  </a:lnTo>
                  <a:lnTo>
                    <a:pt x="1568259" y="210437"/>
                  </a:lnTo>
                  <a:cubicBezTo>
                    <a:pt x="1559908" y="184967"/>
                    <a:pt x="1550722" y="163256"/>
                    <a:pt x="1535691" y="145302"/>
                  </a:cubicBezTo>
                  <a:cubicBezTo>
                    <a:pt x="1520660" y="127348"/>
                    <a:pt x="1496026" y="111481"/>
                    <a:pt x="1478072" y="102713"/>
                  </a:cubicBezTo>
                  <a:lnTo>
                    <a:pt x="1427967" y="92692"/>
                  </a:lnTo>
                  <a:lnTo>
                    <a:pt x="0" y="9269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165" name="Group 164"/>
            <p:cNvGrpSpPr/>
            <p:nvPr/>
          </p:nvGrpSpPr>
          <p:grpSpPr>
            <a:xfrm>
              <a:off x="1490602" y="3463193"/>
              <a:ext cx="1409901" cy="594000"/>
              <a:chOff x="1992642" y="1372868"/>
              <a:chExt cx="1409901" cy="594000"/>
            </a:xfrm>
          </p:grpSpPr>
          <p:cxnSp>
            <p:nvCxnSpPr>
              <p:cNvPr id="166" name="Straight Connector 165"/>
              <p:cNvCxnSpPr/>
              <p:nvPr/>
            </p:nvCxnSpPr>
            <p:spPr>
              <a:xfrm>
                <a:off x="1992642" y="1372868"/>
                <a:ext cx="0" cy="594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2182767" y="1746588"/>
                <a:ext cx="12173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1992642" y="1958073"/>
                <a:ext cx="14099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2185148" y="1375886"/>
                <a:ext cx="0" cy="3795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0" name="Straight Connector 209"/>
            <p:cNvCxnSpPr/>
            <p:nvPr/>
          </p:nvCxnSpPr>
          <p:spPr>
            <a:xfrm>
              <a:off x="1052887" y="3942181"/>
              <a:ext cx="324000"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11" name="TextBox 210"/>
            <p:cNvSpPr txBox="1"/>
            <p:nvPr/>
          </p:nvSpPr>
          <p:spPr>
            <a:xfrm>
              <a:off x="1204824" y="3536564"/>
              <a:ext cx="180000" cy="184666"/>
            </a:xfrm>
            <a:prstGeom prst="rect">
              <a:avLst/>
            </a:prstGeom>
            <a:noFill/>
          </p:spPr>
          <p:txBody>
            <a:bodyPr wrap="square" lIns="0" tIns="0" rIns="0" bIns="0" rtlCol="0">
              <a:spAutoFit/>
            </a:bodyPr>
            <a:lstStyle/>
            <a:p>
              <a:pPr algn="ctr"/>
              <a:r>
                <a:rPr lang="pt-PT" sz="1200" b="1" i="1" dirty="0" smtClean="0"/>
                <a:t>H</a:t>
              </a:r>
              <a:endParaRPr lang="pt-PT" sz="1200" b="1" i="1" dirty="0"/>
            </a:p>
          </p:txBody>
        </p:sp>
        <p:cxnSp>
          <p:nvCxnSpPr>
            <p:cNvPr id="212" name="Straight Arrow Connector 211"/>
            <p:cNvCxnSpPr/>
            <p:nvPr/>
          </p:nvCxnSpPr>
          <p:spPr>
            <a:xfrm flipV="1">
              <a:off x="1308870" y="3310370"/>
              <a:ext cx="0" cy="18000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flipV="1">
              <a:off x="1075513" y="4050788"/>
              <a:ext cx="0" cy="10800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a:off x="1310557" y="3756565"/>
              <a:ext cx="0" cy="18000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1054387" y="4046293"/>
              <a:ext cx="324000"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2" name="Straight Arrow Connector 221"/>
            <p:cNvCxnSpPr/>
            <p:nvPr/>
          </p:nvCxnSpPr>
          <p:spPr>
            <a:xfrm>
              <a:off x="1072771" y="3789763"/>
              <a:ext cx="0" cy="14400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23" name="TextBox 222"/>
            <p:cNvSpPr txBox="1"/>
            <p:nvPr/>
          </p:nvSpPr>
          <p:spPr>
            <a:xfrm>
              <a:off x="642001" y="3662097"/>
              <a:ext cx="396000" cy="184666"/>
            </a:xfrm>
            <a:prstGeom prst="rect">
              <a:avLst/>
            </a:prstGeom>
            <a:noFill/>
          </p:spPr>
          <p:txBody>
            <a:bodyPr wrap="square" lIns="0" tIns="0" rIns="0" bIns="0" rtlCol="0">
              <a:spAutoFit/>
            </a:bodyPr>
            <a:lstStyle/>
            <a:p>
              <a:pPr algn="ctr"/>
              <a:r>
                <a:rPr lang="pt-PT" sz="1200" b="1" dirty="0" smtClean="0"/>
                <a:t>0,5</a:t>
              </a:r>
              <a:r>
                <a:rPr lang="pt-PT" sz="1200" b="1" i="1" dirty="0" smtClean="0"/>
                <a:t>d</a:t>
              </a:r>
              <a:endParaRPr lang="pt-PT" sz="1200" b="1" i="1" baseline="-25000" dirty="0"/>
            </a:p>
          </p:txBody>
        </p:sp>
        <p:cxnSp>
          <p:nvCxnSpPr>
            <p:cNvPr id="224" name="Straight Arrow Connector 223"/>
            <p:cNvCxnSpPr/>
            <p:nvPr/>
          </p:nvCxnSpPr>
          <p:spPr>
            <a:xfrm flipV="1">
              <a:off x="2191876" y="4054823"/>
              <a:ext cx="0" cy="14400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a:off x="2189134" y="3688168"/>
              <a:ext cx="0" cy="14400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26" name="TextBox 225"/>
            <p:cNvSpPr txBox="1"/>
            <p:nvPr/>
          </p:nvSpPr>
          <p:spPr>
            <a:xfrm>
              <a:off x="1948498" y="3560502"/>
              <a:ext cx="216000" cy="184666"/>
            </a:xfrm>
            <a:prstGeom prst="rect">
              <a:avLst/>
            </a:prstGeom>
            <a:noFill/>
          </p:spPr>
          <p:txBody>
            <a:bodyPr wrap="square" lIns="0" tIns="0" rIns="0" bIns="0" rtlCol="0">
              <a:spAutoFit/>
            </a:bodyPr>
            <a:lstStyle/>
            <a:p>
              <a:pPr algn="ctr"/>
              <a:r>
                <a:rPr lang="pt-PT" sz="1200" b="1" i="1" dirty="0" smtClean="0"/>
                <a:t>d</a:t>
              </a:r>
              <a:endParaRPr lang="pt-PT" sz="1200" b="1" i="1" baseline="-25000" dirty="0"/>
            </a:p>
          </p:txBody>
        </p:sp>
      </p:grpSp>
      <p:grpSp>
        <p:nvGrpSpPr>
          <p:cNvPr id="286" name="Group 285"/>
          <p:cNvGrpSpPr/>
          <p:nvPr/>
        </p:nvGrpSpPr>
        <p:grpSpPr>
          <a:xfrm>
            <a:off x="5346377" y="2433150"/>
            <a:ext cx="3643072" cy="1563248"/>
            <a:chOff x="4700342" y="2999673"/>
            <a:chExt cx="3643072" cy="1563248"/>
          </a:xfrm>
        </p:grpSpPr>
        <p:sp>
          <p:nvSpPr>
            <p:cNvPr id="257" name="Freeform 256"/>
            <p:cNvSpPr/>
            <p:nvPr/>
          </p:nvSpPr>
          <p:spPr>
            <a:xfrm>
              <a:off x="4702629" y="3437467"/>
              <a:ext cx="2973009" cy="945847"/>
            </a:xfrm>
            <a:custGeom>
              <a:avLst/>
              <a:gdLst>
                <a:gd name="connsiteX0" fmla="*/ 0 w 2973009"/>
                <a:gd name="connsiteY0" fmla="*/ 873276 h 945847"/>
                <a:gd name="connsiteX1" fmla="*/ 0 w 2973009"/>
                <a:gd name="connsiteY1" fmla="*/ 0 h 945847"/>
                <a:gd name="connsiteX2" fmla="*/ 1586895 w 2973009"/>
                <a:gd name="connsiteY2" fmla="*/ 0 h 945847"/>
                <a:gd name="connsiteX3" fmla="*/ 1436914 w 2973009"/>
                <a:gd name="connsiteY3" fmla="*/ 466876 h 945847"/>
                <a:gd name="connsiteX4" fmla="*/ 1441752 w 2973009"/>
                <a:gd name="connsiteY4" fmla="*/ 524933 h 945847"/>
                <a:gd name="connsiteX5" fmla="*/ 2651276 w 2973009"/>
                <a:gd name="connsiteY5" fmla="*/ 524933 h 945847"/>
                <a:gd name="connsiteX6" fmla="*/ 2719009 w 2973009"/>
                <a:gd name="connsiteY6" fmla="*/ 537028 h 945847"/>
                <a:gd name="connsiteX7" fmla="*/ 2767390 w 2973009"/>
                <a:gd name="connsiteY7" fmla="*/ 558800 h 945847"/>
                <a:gd name="connsiteX8" fmla="*/ 2810933 w 2973009"/>
                <a:gd name="connsiteY8" fmla="*/ 585409 h 945847"/>
                <a:gd name="connsiteX9" fmla="*/ 2847219 w 2973009"/>
                <a:gd name="connsiteY9" fmla="*/ 616857 h 945847"/>
                <a:gd name="connsiteX10" fmla="*/ 2890761 w 2973009"/>
                <a:gd name="connsiteY10" fmla="*/ 670076 h 945847"/>
                <a:gd name="connsiteX11" fmla="*/ 2924628 w 2973009"/>
                <a:gd name="connsiteY11" fmla="*/ 735390 h 945847"/>
                <a:gd name="connsiteX12" fmla="*/ 2939142 w 2973009"/>
                <a:gd name="connsiteY12" fmla="*/ 781352 h 945847"/>
                <a:gd name="connsiteX13" fmla="*/ 2953657 w 2973009"/>
                <a:gd name="connsiteY13" fmla="*/ 839409 h 945847"/>
                <a:gd name="connsiteX14" fmla="*/ 2965752 w 2973009"/>
                <a:gd name="connsiteY14" fmla="*/ 890209 h 945847"/>
                <a:gd name="connsiteX15" fmla="*/ 2973009 w 2973009"/>
                <a:gd name="connsiteY15" fmla="*/ 943428 h 945847"/>
                <a:gd name="connsiteX16" fmla="*/ 2873828 w 2973009"/>
                <a:gd name="connsiteY16" fmla="*/ 945847 h 945847"/>
                <a:gd name="connsiteX17" fmla="*/ 2844800 w 2973009"/>
                <a:gd name="connsiteY17" fmla="*/ 795866 h 945847"/>
                <a:gd name="connsiteX18" fmla="*/ 2750457 w 2973009"/>
                <a:gd name="connsiteY18" fmla="*/ 691847 h 945847"/>
                <a:gd name="connsiteX19" fmla="*/ 2631923 w 2973009"/>
                <a:gd name="connsiteY19" fmla="*/ 682171 h 945847"/>
                <a:gd name="connsiteX20" fmla="*/ 1303866 w 2973009"/>
                <a:gd name="connsiteY20" fmla="*/ 677333 h 945847"/>
                <a:gd name="connsiteX21" fmla="*/ 1255485 w 2973009"/>
                <a:gd name="connsiteY21" fmla="*/ 764419 h 945847"/>
                <a:gd name="connsiteX22" fmla="*/ 1173238 w 2973009"/>
                <a:gd name="connsiteY22" fmla="*/ 834571 h 945847"/>
                <a:gd name="connsiteX23" fmla="*/ 1103085 w 2973009"/>
                <a:gd name="connsiteY23" fmla="*/ 866019 h 945847"/>
                <a:gd name="connsiteX24" fmla="*/ 0 w 2973009"/>
                <a:gd name="connsiteY24" fmla="*/ 873276 h 945847"/>
                <a:gd name="connsiteX0" fmla="*/ 0 w 2973009"/>
                <a:gd name="connsiteY0" fmla="*/ 873276 h 945847"/>
                <a:gd name="connsiteX1" fmla="*/ 0 w 2973009"/>
                <a:gd name="connsiteY1" fmla="*/ 0 h 945847"/>
                <a:gd name="connsiteX2" fmla="*/ 1586895 w 2973009"/>
                <a:gd name="connsiteY2" fmla="*/ 0 h 945847"/>
                <a:gd name="connsiteX3" fmla="*/ 1436914 w 2973009"/>
                <a:gd name="connsiteY3" fmla="*/ 466876 h 945847"/>
                <a:gd name="connsiteX4" fmla="*/ 1441752 w 2973009"/>
                <a:gd name="connsiteY4" fmla="*/ 524933 h 945847"/>
                <a:gd name="connsiteX5" fmla="*/ 2651276 w 2973009"/>
                <a:gd name="connsiteY5" fmla="*/ 524933 h 945847"/>
                <a:gd name="connsiteX6" fmla="*/ 2719009 w 2973009"/>
                <a:gd name="connsiteY6" fmla="*/ 537028 h 945847"/>
                <a:gd name="connsiteX7" fmla="*/ 2767390 w 2973009"/>
                <a:gd name="connsiteY7" fmla="*/ 558800 h 945847"/>
                <a:gd name="connsiteX8" fmla="*/ 2810933 w 2973009"/>
                <a:gd name="connsiteY8" fmla="*/ 585409 h 945847"/>
                <a:gd name="connsiteX9" fmla="*/ 2847219 w 2973009"/>
                <a:gd name="connsiteY9" fmla="*/ 616857 h 945847"/>
                <a:gd name="connsiteX10" fmla="*/ 2890761 w 2973009"/>
                <a:gd name="connsiteY10" fmla="*/ 670076 h 945847"/>
                <a:gd name="connsiteX11" fmla="*/ 2924628 w 2973009"/>
                <a:gd name="connsiteY11" fmla="*/ 735390 h 945847"/>
                <a:gd name="connsiteX12" fmla="*/ 2939142 w 2973009"/>
                <a:gd name="connsiteY12" fmla="*/ 781352 h 945847"/>
                <a:gd name="connsiteX13" fmla="*/ 2953657 w 2973009"/>
                <a:gd name="connsiteY13" fmla="*/ 839409 h 945847"/>
                <a:gd name="connsiteX14" fmla="*/ 2965752 w 2973009"/>
                <a:gd name="connsiteY14" fmla="*/ 890209 h 945847"/>
                <a:gd name="connsiteX15" fmla="*/ 2973009 w 2973009"/>
                <a:gd name="connsiteY15" fmla="*/ 943428 h 945847"/>
                <a:gd name="connsiteX16" fmla="*/ 2873828 w 2973009"/>
                <a:gd name="connsiteY16" fmla="*/ 945847 h 945847"/>
                <a:gd name="connsiteX17" fmla="*/ 2844800 w 2973009"/>
                <a:gd name="connsiteY17" fmla="*/ 795866 h 945847"/>
                <a:gd name="connsiteX18" fmla="*/ 2750457 w 2973009"/>
                <a:gd name="connsiteY18" fmla="*/ 691847 h 945847"/>
                <a:gd name="connsiteX19" fmla="*/ 2631923 w 2973009"/>
                <a:gd name="connsiteY19" fmla="*/ 682171 h 945847"/>
                <a:gd name="connsiteX20" fmla="*/ 1303866 w 2973009"/>
                <a:gd name="connsiteY20" fmla="*/ 677333 h 945847"/>
                <a:gd name="connsiteX21" fmla="*/ 1255485 w 2973009"/>
                <a:gd name="connsiteY21" fmla="*/ 764419 h 945847"/>
                <a:gd name="connsiteX22" fmla="*/ 1173238 w 2973009"/>
                <a:gd name="connsiteY22" fmla="*/ 834571 h 945847"/>
                <a:gd name="connsiteX23" fmla="*/ 1103085 w 2973009"/>
                <a:gd name="connsiteY23" fmla="*/ 866019 h 945847"/>
                <a:gd name="connsiteX24" fmla="*/ 0 w 2973009"/>
                <a:gd name="connsiteY24" fmla="*/ 873276 h 945847"/>
                <a:gd name="connsiteX0" fmla="*/ 0 w 2973009"/>
                <a:gd name="connsiteY0" fmla="*/ 873276 h 945847"/>
                <a:gd name="connsiteX1" fmla="*/ 0 w 2973009"/>
                <a:gd name="connsiteY1" fmla="*/ 0 h 945847"/>
                <a:gd name="connsiteX2" fmla="*/ 1586895 w 2973009"/>
                <a:gd name="connsiteY2" fmla="*/ 0 h 945847"/>
                <a:gd name="connsiteX3" fmla="*/ 1436914 w 2973009"/>
                <a:gd name="connsiteY3" fmla="*/ 466876 h 945847"/>
                <a:gd name="connsiteX4" fmla="*/ 1441752 w 2973009"/>
                <a:gd name="connsiteY4" fmla="*/ 524933 h 945847"/>
                <a:gd name="connsiteX5" fmla="*/ 2651276 w 2973009"/>
                <a:gd name="connsiteY5" fmla="*/ 524933 h 945847"/>
                <a:gd name="connsiteX6" fmla="*/ 2719009 w 2973009"/>
                <a:gd name="connsiteY6" fmla="*/ 537028 h 945847"/>
                <a:gd name="connsiteX7" fmla="*/ 2767390 w 2973009"/>
                <a:gd name="connsiteY7" fmla="*/ 558800 h 945847"/>
                <a:gd name="connsiteX8" fmla="*/ 2810933 w 2973009"/>
                <a:gd name="connsiteY8" fmla="*/ 585409 h 945847"/>
                <a:gd name="connsiteX9" fmla="*/ 2847219 w 2973009"/>
                <a:gd name="connsiteY9" fmla="*/ 616857 h 945847"/>
                <a:gd name="connsiteX10" fmla="*/ 2890761 w 2973009"/>
                <a:gd name="connsiteY10" fmla="*/ 670076 h 945847"/>
                <a:gd name="connsiteX11" fmla="*/ 2924628 w 2973009"/>
                <a:gd name="connsiteY11" fmla="*/ 735390 h 945847"/>
                <a:gd name="connsiteX12" fmla="*/ 2939142 w 2973009"/>
                <a:gd name="connsiteY12" fmla="*/ 781352 h 945847"/>
                <a:gd name="connsiteX13" fmla="*/ 2953657 w 2973009"/>
                <a:gd name="connsiteY13" fmla="*/ 839409 h 945847"/>
                <a:gd name="connsiteX14" fmla="*/ 2965752 w 2973009"/>
                <a:gd name="connsiteY14" fmla="*/ 890209 h 945847"/>
                <a:gd name="connsiteX15" fmla="*/ 2973009 w 2973009"/>
                <a:gd name="connsiteY15" fmla="*/ 943428 h 945847"/>
                <a:gd name="connsiteX16" fmla="*/ 2873828 w 2973009"/>
                <a:gd name="connsiteY16" fmla="*/ 945847 h 945847"/>
                <a:gd name="connsiteX17" fmla="*/ 2844800 w 2973009"/>
                <a:gd name="connsiteY17" fmla="*/ 795866 h 945847"/>
                <a:gd name="connsiteX18" fmla="*/ 2750457 w 2973009"/>
                <a:gd name="connsiteY18" fmla="*/ 691847 h 945847"/>
                <a:gd name="connsiteX19" fmla="*/ 2631923 w 2973009"/>
                <a:gd name="connsiteY19" fmla="*/ 682171 h 945847"/>
                <a:gd name="connsiteX20" fmla="*/ 1303866 w 2973009"/>
                <a:gd name="connsiteY20" fmla="*/ 677333 h 945847"/>
                <a:gd name="connsiteX21" fmla="*/ 1255485 w 2973009"/>
                <a:gd name="connsiteY21" fmla="*/ 764419 h 945847"/>
                <a:gd name="connsiteX22" fmla="*/ 1173238 w 2973009"/>
                <a:gd name="connsiteY22" fmla="*/ 834571 h 945847"/>
                <a:gd name="connsiteX23" fmla="*/ 1103085 w 2973009"/>
                <a:gd name="connsiteY23" fmla="*/ 866019 h 945847"/>
                <a:gd name="connsiteX24" fmla="*/ 0 w 2973009"/>
                <a:gd name="connsiteY24" fmla="*/ 873276 h 945847"/>
                <a:gd name="connsiteX0" fmla="*/ 0 w 2973009"/>
                <a:gd name="connsiteY0" fmla="*/ 873276 h 945847"/>
                <a:gd name="connsiteX1" fmla="*/ 0 w 2973009"/>
                <a:gd name="connsiteY1" fmla="*/ 0 h 945847"/>
                <a:gd name="connsiteX2" fmla="*/ 1586895 w 2973009"/>
                <a:gd name="connsiteY2" fmla="*/ 0 h 945847"/>
                <a:gd name="connsiteX3" fmla="*/ 1436914 w 2973009"/>
                <a:gd name="connsiteY3" fmla="*/ 466876 h 945847"/>
                <a:gd name="connsiteX4" fmla="*/ 1441752 w 2973009"/>
                <a:gd name="connsiteY4" fmla="*/ 524933 h 945847"/>
                <a:gd name="connsiteX5" fmla="*/ 2651276 w 2973009"/>
                <a:gd name="connsiteY5" fmla="*/ 524933 h 945847"/>
                <a:gd name="connsiteX6" fmla="*/ 2719009 w 2973009"/>
                <a:gd name="connsiteY6" fmla="*/ 537028 h 945847"/>
                <a:gd name="connsiteX7" fmla="*/ 2767390 w 2973009"/>
                <a:gd name="connsiteY7" fmla="*/ 558800 h 945847"/>
                <a:gd name="connsiteX8" fmla="*/ 2810933 w 2973009"/>
                <a:gd name="connsiteY8" fmla="*/ 585409 h 945847"/>
                <a:gd name="connsiteX9" fmla="*/ 2847219 w 2973009"/>
                <a:gd name="connsiteY9" fmla="*/ 616857 h 945847"/>
                <a:gd name="connsiteX10" fmla="*/ 2890761 w 2973009"/>
                <a:gd name="connsiteY10" fmla="*/ 670076 h 945847"/>
                <a:gd name="connsiteX11" fmla="*/ 2924628 w 2973009"/>
                <a:gd name="connsiteY11" fmla="*/ 735390 h 945847"/>
                <a:gd name="connsiteX12" fmla="*/ 2939142 w 2973009"/>
                <a:gd name="connsiteY12" fmla="*/ 781352 h 945847"/>
                <a:gd name="connsiteX13" fmla="*/ 2953657 w 2973009"/>
                <a:gd name="connsiteY13" fmla="*/ 839409 h 945847"/>
                <a:gd name="connsiteX14" fmla="*/ 2965752 w 2973009"/>
                <a:gd name="connsiteY14" fmla="*/ 890209 h 945847"/>
                <a:gd name="connsiteX15" fmla="*/ 2973009 w 2973009"/>
                <a:gd name="connsiteY15" fmla="*/ 943428 h 945847"/>
                <a:gd name="connsiteX16" fmla="*/ 2873828 w 2973009"/>
                <a:gd name="connsiteY16" fmla="*/ 945847 h 945847"/>
                <a:gd name="connsiteX17" fmla="*/ 2844800 w 2973009"/>
                <a:gd name="connsiteY17" fmla="*/ 795866 h 945847"/>
                <a:gd name="connsiteX18" fmla="*/ 2750457 w 2973009"/>
                <a:gd name="connsiteY18" fmla="*/ 691847 h 945847"/>
                <a:gd name="connsiteX19" fmla="*/ 2631923 w 2973009"/>
                <a:gd name="connsiteY19" fmla="*/ 682171 h 945847"/>
                <a:gd name="connsiteX20" fmla="*/ 1303866 w 2973009"/>
                <a:gd name="connsiteY20" fmla="*/ 677333 h 945847"/>
                <a:gd name="connsiteX21" fmla="*/ 1255485 w 2973009"/>
                <a:gd name="connsiteY21" fmla="*/ 764419 h 945847"/>
                <a:gd name="connsiteX22" fmla="*/ 1173238 w 2973009"/>
                <a:gd name="connsiteY22" fmla="*/ 834571 h 945847"/>
                <a:gd name="connsiteX23" fmla="*/ 1103085 w 2973009"/>
                <a:gd name="connsiteY23" fmla="*/ 866019 h 945847"/>
                <a:gd name="connsiteX24" fmla="*/ 0 w 2973009"/>
                <a:gd name="connsiteY24" fmla="*/ 873276 h 945847"/>
                <a:gd name="connsiteX0" fmla="*/ 0 w 2973009"/>
                <a:gd name="connsiteY0" fmla="*/ 873276 h 945847"/>
                <a:gd name="connsiteX1" fmla="*/ 0 w 2973009"/>
                <a:gd name="connsiteY1" fmla="*/ 0 h 945847"/>
                <a:gd name="connsiteX2" fmla="*/ 1586895 w 2973009"/>
                <a:gd name="connsiteY2" fmla="*/ 0 h 945847"/>
                <a:gd name="connsiteX3" fmla="*/ 1436914 w 2973009"/>
                <a:gd name="connsiteY3" fmla="*/ 466876 h 945847"/>
                <a:gd name="connsiteX4" fmla="*/ 1441752 w 2973009"/>
                <a:gd name="connsiteY4" fmla="*/ 524933 h 945847"/>
                <a:gd name="connsiteX5" fmla="*/ 2651276 w 2973009"/>
                <a:gd name="connsiteY5" fmla="*/ 524933 h 945847"/>
                <a:gd name="connsiteX6" fmla="*/ 2719009 w 2973009"/>
                <a:gd name="connsiteY6" fmla="*/ 537028 h 945847"/>
                <a:gd name="connsiteX7" fmla="*/ 2767390 w 2973009"/>
                <a:gd name="connsiteY7" fmla="*/ 558800 h 945847"/>
                <a:gd name="connsiteX8" fmla="*/ 2810933 w 2973009"/>
                <a:gd name="connsiteY8" fmla="*/ 585409 h 945847"/>
                <a:gd name="connsiteX9" fmla="*/ 2847219 w 2973009"/>
                <a:gd name="connsiteY9" fmla="*/ 616857 h 945847"/>
                <a:gd name="connsiteX10" fmla="*/ 2890761 w 2973009"/>
                <a:gd name="connsiteY10" fmla="*/ 670076 h 945847"/>
                <a:gd name="connsiteX11" fmla="*/ 2924628 w 2973009"/>
                <a:gd name="connsiteY11" fmla="*/ 735390 h 945847"/>
                <a:gd name="connsiteX12" fmla="*/ 2939142 w 2973009"/>
                <a:gd name="connsiteY12" fmla="*/ 781352 h 945847"/>
                <a:gd name="connsiteX13" fmla="*/ 2953657 w 2973009"/>
                <a:gd name="connsiteY13" fmla="*/ 839409 h 945847"/>
                <a:gd name="connsiteX14" fmla="*/ 2965752 w 2973009"/>
                <a:gd name="connsiteY14" fmla="*/ 890209 h 945847"/>
                <a:gd name="connsiteX15" fmla="*/ 2973009 w 2973009"/>
                <a:gd name="connsiteY15" fmla="*/ 943428 h 945847"/>
                <a:gd name="connsiteX16" fmla="*/ 2873828 w 2973009"/>
                <a:gd name="connsiteY16" fmla="*/ 945847 h 945847"/>
                <a:gd name="connsiteX17" fmla="*/ 2844800 w 2973009"/>
                <a:gd name="connsiteY17" fmla="*/ 795866 h 945847"/>
                <a:gd name="connsiteX18" fmla="*/ 2750457 w 2973009"/>
                <a:gd name="connsiteY18" fmla="*/ 691847 h 945847"/>
                <a:gd name="connsiteX19" fmla="*/ 2631923 w 2973009"/>
                <a:gd name="connsiteY19" fmla="*/ 682171 h 945847"/>
                <a:gd name="connsiteX20" fmla="*/ 1303866 w 2973009"/>
                <a:gd name="connsiteY20" fmla="*/ 677333 h 945847"/>
                <a:gd name="connsiteX21" fmla="*/ 1255485 w 2973009"/>
                <a:gd name="connsiteY21" fmla="*/ 764419 h 945847"/>
                <a:gd name="connsiteX22" fmla="*/ 1173238 w 2973009"/>
                <a:gd name="connsiteY22" fmla="*/ 834571 h 945847"/>
                <a:gd name="connsiteX23" fmla="*/ 1103085 w 2973009"/>
                <a:gd name="connsiteY23" fmla="*/ 866019 h 945847"/>
                <a:gd name="connsiteX24" fmla="*/ 0 w 2973009"/>
                <a:gd name="connsiteY24" fmla="*/ 873276 h 945847"/>
                <a:gd name="connsiteX0" fmla="*/ 0 w 2973009"/>
                <a:gd name="connsiteY0" fmla="*/ 873276 h 945847"/>
                <a:gd name="connsiteX1" fmla="*/ 0 w 2973009"/>
                <a:gd name="connsiteY1" fmla="*/ 0 h 945847"/>
                <a:gd name="connsiteX2" fmla="*/ 1586895 w 2973009"/>
                <a:gd name="connsiteY2" fmla="*/ 0 h 945847"/>
                <a:gd name="connsiteX3" fmla="*/ 1436914 w 2973009"/>
                <a:gd name="connsiteY3" fmla="*/ 466876 h 945847"/>
                <a:gd name="connsiteX4" fmla="*/ 1441752 w 2973009"/>
                <a:gd name="connsiteY4" fmla="*/ 524933 h 945847"/>
                <a:gd name="connsiteX5" fmla="*/ 2651276 w 2973009"/>
                <a:gd name="connsiteY5" fmla="*/ 524933 h 945847"/>
                <a:gd name="connsiteX6" fmla="*/ 2719009 w 2973009"/>
                <a:gd name="connsiteY6" fmla="*/ 537028 h 945847"/>
                <a:gd name="connsiteX7" fmla="*/ 2767390 w 2973009"/>
                <a:gd name="connsiteY7" fmla="*/ 558800 h 945847"/>
                <a:gd name="connsiteX8" fmla="*/ 2810933 w 2973009"/>
                <a:gd name="connsiteY8" fmla="*/ 585409 h 945847"/>
                <a:gd name="connsiteX9" fmla="*/ 2847219 w 2973009"/>
                <a:gd name="connsiteY9" fmla="*/ 616857 h 945847"/>
                <a:gd name="connsiteX10" fmla="*/ 2890761 w 2973009"/>
                <a:gd name="connsiteY10" fmla="*/ 670076 h 945847"/>
                <a:gd name="connsiteX11" fmla="*/ 2924628 w 2973009"/>
                <a:gd name="connsiteY11" fmla="*/ 735390 h 945847"/>
                <a:gd name="connsiteX12" fmla="*/ 2939142 w 2973009"/>
                <a:gd name="connsiteY12" fmla="*/ 781352 h 945847"/>
                <a:gd name="connsiteX13" fmla="*/ 2953657 w 2973009"/>
                <a:gd name="connsiteY13" fmla="*/ 839409 h 945847"/>
                <a:gd name="connsiteX14" fmla="*/ 2965752 w 2973009"/>
                <a:gd name="connsiteY14" fmla="*/ 890209 h 945847"/>
                <a:gd name="connsiteX15" fmla="*/ 2973009 w 2973009"/>
                <a:gd name="connsiteY15" fmla="*/ 943428 h 945847"/>
                <a:gd name="connsiteX16" fmla="*/ 2873828 w 2973009"/>
                <a:gd name="connsiteY16" fmla="*/ 945847 h 945847"/>
                <a:gd name="connsiteX17" fmla="*/ 2844800 w 2973009"/>
                <a:gd name="connsiteY17" fmla="*/ 795866 h 945847"/>
                <a:gd name="connsiteX18" fmla="*/ 2750457 w 2973009"/>
                <a:gd name="connsiteY18" fmla="*/ 691847 h 945847"/>
                <a:gd name="connsiteX19" fmla="*/ 2631923 w 2973009"/>
                <a:gd name="connsiteY19" fmla="*/ 682171 h 945847"/>
                <a:gd name="connsiteX20" fmla="*/ 1303866 w 2973009"/>
                <a:gd name="connsiteY20" fmla="*/ 677333 h 945847"/>
                <a:gd name="connsiteX21" fmla="*/ 1255485 w 2973009"/>
                <a:gd name="connsiteY21" fmla="*/ 764419 h 945847"/>
                <a:gd name="connsiteX22" fmla="*/ 1173238 w 2973009"/>
                <a:gd name="connsiteY22" fmla="*/ 834571 h 945847"/>
                <a:gd name="connsiteX23" fmla="*/ 1103085 w 2973009"/>
                <a:gd name="connsiteY23" fmla="*/ 866019 h 945847"/>
                <a:gd name="connsiteX24" fmla="*/ 0 w 2973009"/>
                <a:gd name="connsiteY24" fmla="*/ 873276 h 945847"/>
                <a:gd name="connsiteX0" fmla="*/ 0 w 2973009"/>
                <a:gd name="connsiteY0" fmla="*/ 873276 h 945847"/>
                <a:gd name="connsiteX1" fmla="*/ 0 w 2973009"/>
                <a:gd name="connsiteY1" fmla="*/ 0 h 945847"/>
                <a:gd name="connsiteX2" fmla="*/ 1586895 w 2973009"/>
                <a:gd name="connsiteY2" fmla="*/ 0 h 945847"/>
                <a:gd name="connsiteX3" fmla="*/ 1436914 w 2973009"/>
                <a:gd name="connsiteY3" fmla="*/ 466876 h 945847"/>
                <a:gd name="connsiteX4" fmla="*/ 1441752 w 2973009"/>
                <a:gd name="connsiteY4" fmla="*/ 524933 h 945847"/>
                <a:gd name="connsiteX5" fmla="*/ 2651276 w 2973009"/>
                <a:gd name="connsiteY5" fmla="*/ 524933 h 945847"/>
                <a:gd name="connsiteX6" fmla="*/ 2719009 w 2973009"/>
                <a:gd name="connsiteY6" fmla="*/ 537028 h 945847"/>
                <a:gd name="connsiteX7" fmla="*/ 2767390 w 2973009"/>
                <a:gd name="connsiteY7" fmla="*/ 558800 h 945847"/>
                <a:gd name="connsiteX8" fmla="*/ 2810933 w 2973009"/>
                <a:gd name="connsiteY8" fmla="*/ 585409 h 945847"/>
                <a:gd name="connsiteX9" fmla="*/ 2847219 w 2973009"/>
                <a:gd name="connsiteY9" fmla="*/ 616857 h 945847"/>
                <a:gd name="connsiteX10" fmla="*/ 2890761 w 2973009"/>
                <a:gd name="connsiteY10" fmla="*/ 670076 h 945847"/>
                <a:gd name="connsiteX11" fmla="*/ 2924628 w 2973009"/>
                <a:gd name="connsiteY11" fmla="*/ 735390 h 945847"/>
                <a:gd name="connsiteX12" fmla="*/ 2939142 w 2973009"/>
                <a:gd name="connsiteY12" fmla="*/ 781352 h 945847"/>
                <a:gd name="connsiteX13" fmla="*/ 2953657 w 2973009"/>
                <a:gd name="connsiteY13" fmla="*/ 839409 h 945847"/>
                <a:gd name="connsiteX14" fmla="*/ 2965752 w 2973009"/>
                <a:gd name="connsiteY14" fmla="*/ 890209 h 945847"/>
                <a:gd name="connsiteX15" fmla="*/ 2973009 w 2973009"/>
                <a:gd name="connsiteY15" fmla="*/ 943428 h 945847"/>
                <a:gd name="connsiteX16" fmla="*/ 2873828 w 2973009"/>
                <a:gd name="connsiteY16" fmla="*/ 945847 h 945847"/>
                <a:gd name="connsiteX17" fmla="*/ 2844800 w 2973009"/>
                <a:gd name="connsiteY17" fmla="*/ 795866 h 945847"/>
                <a:gd name="connsiteX18" fmla="*/ 2750457 w 2973009"/>
                <a:gd name="connsiteY18" fmla="*/ 691847 h 945847"/>
                <a:gd name="connsiteX19" fmla="*/ 2631923 w 2973009"/>
                <a:gd name="connsiteY19" fmla="*/ 682171 h 945847"/>
                <a:gd name="connsiteX20" fmla="*/ 1303866 w 2973009"/>
                <a:gd name="connsiteY20" fmla="*/ 677333 h 945847"/>
                <a:gd name="connsiteX21" fmla="*/ 1255485 w 2973009"/>
                <a:gd name="connsiteY21" fmla="*/ 764419 h 945847"/>
                <a:gd name="connsiteX22" fmla="*/ 1173238 w 2973009"/>
                <a:gd name="connsiteY22" fmla="*/ 834571 h 945847"/>
                <a:gd name="connsiteX23" fmla="*/ 1103085 w 2973009"/>
                <a:gd name="connsiteY23" fmla="*/ 866019 h 945847"/>
                <a:gd name="connsiteX24" fmla="*/ 0 w 2973009"/>
                <a:gd name="connsiteY24" fmla="*/ 873276 h 945847"/>
                <a:gd name="connsiteX0" fmla="*/ 0 w 2973009"/>
                <a:gd name="connsiteY0" fmla="*/ 873276 h 945847"/>
                <a:gd name="connsiteX1" fmla="*/ 0 w 2973009"/>
                <a:gd name="connsiteY1" fmla="*/ 0 h 945847"/>
                <a:gd name="connsiteX2" fmla="*/ 1586895 w 2973009"/>
                <a:gd name="connsiteY2" fmla="*/ 0 h 945847"/>
                <a:gd name="connsiteX3" fmla="*/ 1436914 w 2973009"/>
                <a:gd name="connsiteY3" fmla="*/ 466876 h 945847"/>
                <a:gd name="connsiteX4" fmla="*/ 1441752 w 2973009"/>
                <a:gd name="connsiteY4" fmla="*/ 524933 h 945847"/>
                <a:gd name="connsiteX5" fmla="*/ 2651276 w 2973009"/>
                <a:gd name="connsiteY5" fmla="*/ 524933 h 945847"/>
                <a:gd name="connsiteX6" fmla="*/ 2719009 w 2973009"/>
                <a:gd name="connsiteY6" fmla="*/ 537028 h 945847"/>
                <a:gd name="connsiteX7" fmla="*/ 2767390 w 2973009"/>
                <a:gd name="connsiteY7" fmla="*/ 558800 h 945847"/>
                <a:gd name="connsiteX8" fmla="*/ 2810933 w 2973009"/>
                <a:gd name="connsiteY8" fmla="*/ 585409 h 945847"/>
                <a:gd name="connsiteX9" fmla="*/ 2847219 w 2973009"/>
                <a:gd name="connsiteY9" fmla="*/ 616857 h 945847"/>
                <a:gd name="connsiteX10" fmla="*/ 2890761 w 2973009"/>
                <a:gd name="connsiteY10" fmla="*/ 670076 h 945847"/>
                <a:gd name="connsiteX11" fmla="*/ 2924628 w 2973009"/>
                <a:gd name="connsiteY11" fmla="*/ 735390 h 945847"/>
                <a:gd name="connsiteX12" fmla="*/ 2939142 w 2973009"/>
                <a:gd name="connsiteY12" fmla="*/ 781352 h 945847"/>
                <a:gd name="connsiteX13" fmla="*/ 2953657 w 2973009"/>
                <a:gd name="connsiteY13" fmla="*/ 839409 h 945847"/>
                <a:gd name="connsiteX14" fmla="*/ 2965752 w 2973009"/>
                <a:gd name="connsiteY14" fmla="*/ 890209 h 945847"/>
                <a:gd name="connsiteX15" fmla="*/ 2973009 w 2973009"/>
                <a:gd name="connsiteY15" fmla="*/ 943428 h 945847"/>
                <a:gd name="connsiteX16" fmla="*/ 2873828 w 2973009"/>
                <a:gd name="connsiteY16" fmla="*/ 945847 h 945847"/>
                <a:gd name="connsiteX17" fmla="*/ 2844800 w 2973009"/>
                <a:gd name="connsiteY17" fmla="*/ 795866 h 945847"/>
                <a:gd name="connsiteX18" fmla="*/ 2750457 w 2973009"/>
                <a:gd name="connsiteY18" fmla="*/ 691847 h 945847"/>
                <a:gd name="connsiteX19" fmla="*/ 2631923 w 2973009"/>
                <a:gd name="connsiteY19" fmla="*/ 682171 h 945847"/>
                <a:gd name="connsiteX20" fmla="*/ 1303866 w 2973009"/>
                <a:gd name="connsiteY20" fmla="*/ 677333 h 945847"/>
                <a:gd name="connsiteX21" fmla="*/ 1255485 w 2973009"/>
                <a:gd name="connsiteY21" fmla="*/ 764419 h 945847"/>
                <a:gd name="connsiteX22" fmla="*/ 1173238 w 2973009"/>
                <a:gd name="connsiteY22" fmla="*/ 834571 h 945847"/>
                <a:gd name="connsiteX23" fmla="*/ 1103085 w 2973009"/>
                <a:gd name="connsiteY23" fmla="*/ 866019 h 945847"/>
                <a:gd name="connsiteX24" fmla="*/ 0 w 2973009"/>
                <a:gd name="connsiteY24" fmla="*/ 873276 h 94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3009" h="945847">
                  <a:moveTo>
                    <a:pt x="0" y="873276"/>
                  </a:moveTo>
                  <a:lnTo>
                    <a:pt x="0" y="0"/>
                  </a:lnTo>
                  <a:lnTo>
                    <a:pt x="1586895" y="0"/>
                  </a:lnTo>
                  <a:lnTo>
                    <a:pt x="1436914" y="466876"/>
                  </a:lnTo>
                  <a:lnTo>
                    <a:pt x="1441752" y="524933"/>
                  </a:lnTo>
                  <a:lnTo>
                    <a:pt x="2651276" y="524933"/>
                  </a:lnTo>
                  <a:lnTo>
                    <a:pt x="2719009" y="537028"/>
                  </a:lnTo>
                  <a:cubicBezTo>
                    <a:pt x="2738361" y="542672"/>
                    <a:pt x="2752069" y="550737"/>
                    <a:pt x="2767390" y="558800"/>
                  </a:cubicBezTo>
                  <a:cubicBezTo>
                    <a:pt x="2782711" y="566864"/>
                    <a:pt x="2797628" y="575733"/>
                    <a:pt x="2810933" y="585409"/>
                  </a:cubicBezTo>
                  <a:cubicBezTo>
                    <a:pt x="2824238" y="595085"/>
                    <a:pt x="2833914" y="602746"/>
                    <a:pt x="2847219" y="616857"/>
                  </a:cubicBezTo>
                  <a:cubicBezTo>
                    <a:pt x="2860524" y="630968"/>
                    <a:pt x="2877859" y="650320"/>
                    <a:pt x="2890761" y="670076"/>
                  </a:cubicBezTo>
                  <a:cubicBezTo>
                    <a:pt x="2903663" y="689832"/>
                    <a:pt x="2916565" y="716844"/>
                    <a:pt x="2924628" y="735390"/>
                  </a:cubicBezTo>
                  <a:cubicBezTo>
                    <a:pt x="2932691" y="753936"/>
                    <a:pt x="2934304" y="764015"/>
                    <a:pt x="2939142" y="781352"/>
                  </a:cubicBezTo>
                  <a:cubicBezTo>
                    <a:pt x="2943980" y="798689"/>
                    <a:pt x="2949222" y="821266"/>
                    <a:pt x="2953657" y="839409"/>
                  </a:cubicBezTo>
                  <a:lnTo>
                    <a:pt x="2965752" y="890209"/>
                  </a:lnTo>
                  <a:lnTo>
                    <a:pt x="2973009" y="943428"/>
                  </a:lnTo>
                  <a:lnTo>
                    <a:pt x="2873828" y="945847"/>
                  </a:lnTo>
                  <a:lnTo>
                    <a:pt x="2844800" y="795866"/>
                  </a:lnTo>
                  <a:lnTo>
                    <a:pt x="2750457" y="691847"/>
                  </a:lnTo>
                  <a:lnTo>
                    <a:pt x="2631923" y="682171"/>
                  </a:lnTo>
                  <a:lnTo>
                    <a:pt x="1303866" y="677333"/>
                  </a:lnTo>
                  <a:lnTo>
                    <a:pt x="1255485" y="764419"/>
                  </a:lnTo>
                  <a:lnTo>
                    <a:pt x="1173238" y="834571"/>
                  </a:lnTo>
                  <a:lnTo>
                    <a:pt x="1103085" y="866019"/>
                  </a:lnTo>
                  <a:lnTo>
                    <a:pt x="0" y="87327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31" name="Freeform 230"/>
            <p:cNvSpPr/>
            <p:nvPr/>
          </p:nvSpPr>
          <p:spPr>
            <a:xfrm>
              <a:off x="7270683" y="4354989"/>
              <a:ext cx="896864" cy="197911"/>
            </a:xfrm>
            <a:custGeom>
              <a:avLst/>
              <a:gdLst>
                <a:gd name="connsiteX0" fmla="*/ 0 w 896864"/>
                <a:gd name="connsiteY0" fmla="*/ 0 h 197911"/>
                <a:gd name="connsiteX1" fmla="*/ 896864 w 896864"/>
                <a:gd name="connsiteY1" fmla="*/ 0 h 197911"/>
                <a:gd name="connsiteX2" fmla="*/ 896864 w 896864"/>
                <a:gd name="connsiteY2" fmla="*/ 197911 h 197911"/>
                <a:gd name="connsiteX3" fmla="*/ 293109 w 896864"/>
                <a:gd name="connsiteY3" fmla="*/ 197911 h 197911"/>
                <a:gd name="connsiteX4" fmla="*/ 165344 w 896864"/>
                <a:gd name="connsiteY4" fmla="*/ 162838 h 197911"/>
                <a:gd name="connsiteX5" fmla="*/ 60125 w 896864"/>
                <a:gd name="connsiteY5" fmla="*/ 95198 h 197911"/>
                <a:gd name="connsiteX6" fmla="*/ 0 w 896864"/>
                <a:gd name="connsiteY6" fmla="*/ 0 h 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864" h="197911">
                  <a:moveTo>
                    <a:pt x="0" y="0"/>
                  </a:moveTo>
                  <a:lnTo>
                    <a:pt x="896864" y="0"/>
                  </a:lnTo>
                  <a:lnTo>
                    <a:pt x="896864" y="197911"/>
                  </a:lnTo>
                  <a:lnTo>
                    <a:pt x="293109" y="197911"/>
                  </a:lnTo>
                  <a:lnTo>
                    <a:pt x="165344" y="162838"/>
                  </a:lnTo>
                  <a:lnTo>
                    <a:pt x="60125" y="9519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32" name="Group 231"/>
            <p:cNvGrpSpPr/>
            <p:nvPr/>
          </p:nvGrpSpPr>
          <p:grpSpPr>
            <a:xfrm>
              <a:off x="4700342" y="2999673"/>
              <a:ext cx="3467205" cy="1563248"/>
              <a:chOff x="746551" y="791645"/>
              <a:chExt cx="3467205" cy="1563248"/>
            </a:xfrm>
          </p:grpSpPr>
          <p:sp>
            <p:nvSpPr>
              <p:cNvPr id="250" name="Freeform 249"/>
              <p:cNvSpPr/>
              <p:nvPr/>
            </p:nvSpPr>
            <p:spPr>
              <a:xfrm>
                <a:off x="746551" y="1954060"/>
                <a:ext cx="1292686" cy="150313"/>
              </a:xfrm>
              <a:custGeom>
                <a:avLst/>
                <a:gdLst>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92686"/>
                  <a:gd name="connsiteY0" fmla="*/ 150313 h 150313"/>
                  <a:gd name="connsiteX1" fmla="*/ 1009598 w 1292686"/>
                  <a:gd name="connsiteY1" fmla="*/ 150313 h 150313"/>
                  <a:gd name="connsiteX2" fmla="*/ 1072228 w 1292686"/>
                  <a:gd name="connsiteY2" fmla="*/ 145302 h 150313"/>
                  <a:gd name="connsiteX3" fmla="*/ 1114817 w 1292686"/>
                  <a:gd name="connsiteY3" fmla="*/ 140292 h 150313"/>
                  <a:gd name="connsiteX4" fmla="*/ 1169931 w 1292686"/>
                  <a:gd name="connsiteY4" fmla="*/ 117745 h 150313"/>
                  <a:gd name="connsiteX5" fmla="*/ 1220035 w 1292686"/>
                  <a:gd name="connsiteY5" fmla="*/ 77662 h 150313"/>
                  <a:gd name="connsiteX6" fmla="*/ 1257613 w 1292686"/>
                  <a:gd name="connsiteY6" fmla="*/ 45094 h 150313"/>
                  <a:gd name="connsiteX7" fmla="*/ 1292686 w 1292686"/>
                  <a:gd name="connsiteY7" fmla="*/ 0 h 15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686" h="150313">
                    <a:moveTo>
                      <a:pt x="0" y="150313"/>
                    </a:moveTo>
                    <a:lnTo>
                      <a:pt x="1009598" y="150313"/>
                    </a:lnTo>
                    <a:lnTo>
                      <a:pt x="1072228" y="145302"/>
                    </a:lnTo>
                    <a:cubicBezTo>
                      <a:pt x="1089764" y="143632"/>
                      <a:pt x="1098533" y="144885"/>
                      <a:pt x="1114817" y="140292"/>
                    </a:cubicBezTo>
                    <a:cubicBezTo>
                      <a:pt x="1131101" y="135699"/>
                      <a:pt x="1152395" y="128183"/>
                      <a:pt x="1169931" y="117745"/>
                    </a:cubicBezTo>
                    <a:cubicBezTo>
                      <a:pt x="1187467" y="107307"/>
                      <a:pt x="1205421" y="89770"/>
                      <a:pt x="1220035" y="77662"/>
                    </a:cubicBezTo>
                    <a:cubicBezTo>
                      <a:pt x="1234649" y="65554"/>
                      <a:pt x="1246340" y="56785"/>
                      <a:pt x="1257613" y="45094"/>
                    </a:cubicBezTo>
                    <a:lnTo>
                      <a:pt x="1292686" y="0"/>
                    </a:lnTo>
                  </a:path>
                </a:pathLst>
              </a:custGeom>
              <a:noFill/>
              <a:ln w="4445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1" name="Freeform 250"/>
              <p:cNvSpPr/>
              <p:nvPr/>
            </p:nvSpPr>
            <p:spPr>
              <a:xfrm>
                <a:off x="2192056" y="791645"/>
                <a:ext cx="989556" cy="949473"/>
              </a:xfrm>
              <a:custGeom>
                <a:avLst/>
                <a:gdLst>
                  <a:gd name="connsiteX0" fmla="*/ 0 w 1002082"/>
                  <a:gd name="connsiteY0" fmla="*/ 901874 h 949473"/>
                  <a:gd name="connsiteX1" fmla="*/ 130270 w 1002082"/>
                  <a:gd name="connsiteY1" fmla="*/ 516072 h 949473"/>
                  <a:gd name="connsiteX2" fmla="*/ 182880 w 1002082"/>
                  <a:gd name="connsiteY2" fmla="*/ 353234 h 949473"/>
                  <a:gd name="connsiteX3" fmla="*/ 295614 w 1002082"/>
                  <a:gd name="connsiteY3" fmla="*/ 0 h 949473"/>
                  <a:gd name="connsiteX4" fmla="*/ 729015 w 1002082"/>
                  <a:gd name="connsiteY4" fmla="*/ 0 h 949473"/>
                  <a:gd name="connsiteX5" fmla="*/ 1002082 w 1002082"/>
                  <a:gd name="connsiteY5" fmla="*/ 949473 h 949473"/>
                  <a:gd name="connsiteX0" fmla="*/ 0 w 994567"/>
                  <a:gd name="connsiteY0" fmla="*/ 884337 h 949473"/>
                  <a:gd name="connsiteX1" fmla="*/ 122755 w 994567"/>
                  <a:gd name="connsiteY1" fmla="*/ 516072 h 949473"/>
                  <a:gd name="connsiteX2" fmla="*/ 175365 w 994567"/>
                  <a:gd name="connsiteY2" fmla="*/ 353234 h 949473"/>
                  <a:gd name="connsiteX3" fmla="*/ 288099 w 994567"/>
                  <a:gd name="connsiteY3" fmla="*/ 0 h 949473"/>
                  <a:gd name="connsiteX4" fmla="*/ 721500 w 994567"/>
                  <a:gd name="connsiteY4" fmla="*/ 0 h 949473"/>
                  <a:gd name="connsiteX5" fmla="*/ 994567 w 994567"/>
                  <a:gd name="connsiteY5" fmla="*/ 949473 h 949473"/>
                  <a:gd name="connsiteX0" fmla="*/ 0 w 989556"/>
                  <a:gd name="connsiteY0" fmla="*/ 871811 h 949473"/>
                  <a:gd name="connsiteX1" fmla="*/ 117744 w 989556"/>
                  <a:gd name="connsiteY1" fmla="*/ 516072 h 949473"/>
                  <a:gd name="connsiteX2" fmla="*/ 170354 w 989556"/>
                  <a:gd name="connsiteY2" fmla="*/ 353234 h 949473"/>
                  <a:gd name="connsiteX3" fmla="*/ 283088 w 989556"/>
                  <a:gd name="connsiteY3" fmla="*/ 0 h 949473"/>
                  <a:gd name="connsiteX4" fmla="*/ 716489 w 989556"/>
                  <a:gd name="connsiteY4" fmla="*/ 0 h 949473"/>
                  <a:gd name="connsiteX5" fmla="*/ 989556 w 989556"/>
                  <a:gd name="connsiteY5" fmla="*/ 949473 h 94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556" h="949473">
                    <a:moveTo>
                      <a:pt x="0" y="871811"/>
                    </a:moveTo>
                    <a:lnTo>
                      <a:pt x="117744" y="516072"/>
                    </a:lnTo>
                    <a:lnTo>
                      <a:pt x="170354" y="353234"/>
                    </a:lnTo>
                    <a:lnTo>
                      <a:pt x="283088" y="0"/>
                    </a:lnTo>
                    <a:lnTo>
                      <a:pt x="716489" y="0"/>
                    </a:lnTo>
                    <a:lnTo>
                      <a:pt x="989556" y="949473"/>
                    </a:lnTo>
                  </a:path>
                </a:pathLst>
              </a:custGeom>
              <a:noFill/>
              <a:ln w="4445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2" name="Freeform 251"/>
              <p:cNvSpPr/>
              <p:nvPr/>
            </p:nvSpPr>
            <p:spPr>
              <a:xfrm>
                <a:off x="3244241" y="1956565"/>
                <a:ext cx="969515" cy="398328"/>
              </a:xfrm>
              <a:custGeom>
                <a:avLst/>
                <a:gdLst>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9515" h="398328">
                    <a:moveTo>
                      <a:pt x="0" y="0"/>
                    </a:moveTo>
                    <a:lnTo>
                      <a:pt x="17537" y="57620"/>
                    </a:lnTo>
                    <a:cubicBezTo>
                      <a:pt x="25888" y="83090"/>
                      <a:pt x="38413" y="124843"/>
                      <a:pt x="50104" y="152818"/>
                    </a:cubicBezTo>
                    <a:cubicBezTo>
                      <a:pt x="61795" y="180793"/>
                      <a:pt x="74321" y="203757"/>
                      <a:pt x="87682" y="225469"/>
                    </a:cubicBezTo>
                    <a:cubicBezTo>
                      <a:pt x="101043" y="247181"/>
                      <a:pt x="115657" y="266388"/>
                      <a:pt x="130271" y="283089"/>
                    </a:cubicBezTo>
                    <a:cubicBezTo>
                      <a:pt x="144885" y="299790"/>
                      <a:pt x="154070" y="311481"/>
                      <a:pt x="175364" y="325677"/>
                    </a:cubicBezTo>
                    <a:cubicBezTo>
                      <a:pt x="196658" y="339873"/>
                      <a:pt x="228809" y="357828"/>
                      <a:pt x="258036" y="368266"/>
                    </a:cubicBezTo>
                    <a:cubicBezTo>
                      <a:pt x="287263" y="378704"/>
                      <a:pt x="326929" y="383297"/>
                      <a:pt x="350729" y="388307"/>
                    </a:cubicBezTo>
                    <a:lnTo>
                      <a:pt x="400833" y="398328"/>
                    </a:lnTo>
                    <a:lnTo>
                      <a:pt x="969515" y="398328"/>
                    </a:lnTo>
                  </a:path>
                </a:pathLst>
              </a:custGeom>
              <a:noFill/>
              <a:ln w="4445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253" name="Straight Connector 252"/>
              <p:cNvCxnSpPr/>
              <p:nvPr/>
            </p:nvCxnSpPr>
            <p:spPr>
              <a:xfrm flipH="1">
                <a:off x="2187046" y="1619533"/>
                <a:ext cx="27558" cy="98956"/>
              </a:xfrm>
              <a:prstGeom prst="line">
                <a:avLst/>
              </a:prstGeom>
              <a:ln w="25400">
                <a:solidFill>
                  <a:srgbClr val="7E542A"/>
                </a:solidFill>
              </a:ln>
            </p:spPr>
            <p:style>
              <a:lnRef idx="1">
                <a:schemeClr val="accent1"/>
              </a:lnRef>
              <a:fillRef idx="0">
                <a:schemeClr val="accent1"/>
              </a:fillRef>
              <a:effectRef idx="0">
                <a:schemeClr val="accent1"/>
              </a:effectRef>
              <a:fontRef idx="minor">
                <a:schemeClr val="tx1"/>
              </a:fontRef>
            </p:style>
          </p:cxnSp>
        </p:grpSp>
        <p:sp>
          <p:nvSpPr>
            <p:cNvPr id="233" name="Freeform 232"/>
            <p:cNvSpPr/>
            <p:nvPr/>
          </p:nvSpPr>
          <p:spPr>
            <a:xfrm>
              <a:off x="5945429" y="4069396"/>
              <a:ext cx="1686004" cy="298119"/>
            </a:xfrm>
            <a:custGeom>
              <a:avLst/>
              <a:gdLst>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 name="connsiteX0" fmla="*/ 0 w 1692316"/>
                <a:gd name="connsiteY0" fmla="*/ 0 h 298119"/>
                <a:gd name="connsiteX1" fmla="*/ 1435483 w 1692316"/>
                <a:gd name="connsiteY1" fmla="*/ 0 h 298119"/>
                <a:gd name="connsiteX2" fmla="*/ 1500618 w 1692316"/>
                <a:gd name="connsiteY2" fmla="*/ 12526 h 298119"/>
                <a:gd name="connsiteX3" fmla="*/ 1565754 w 1692316"/>
                <a:gd name="connsiteY3" fmla="*/ 45093 h 298119"/>
                <a:gd name="connsiteX4" fmla="*/ 1613353 w 1692316"/>
                <a:gd name="connsiteY4" fmla="*/ 85177 h 298119"/>
                <a:gd name="connsiteX5" fmla="*/ 1653436 w 1692316"/>
                <a:gd name="connsiteY5" fmla="*/ 140291 h 298119"/>
                <a:gd name="connsiteX6" fmla="*/ 1673478 w 1692316"/>
                <a:gd name="connsiteY6" fmla="*/ 205427 h 298119"/>
                <a:gd name="connsiteX7" fmla="*/ 1680993 w 1692316"/>
                <a:gd name="connsiteY7" fmla="*/ 258036 h 298119"/>
                <a:gd name="connsiteX8" fmla="*/ 1686004 w 1692316"/>
                <a:gd name="connsiteY8" fmla="*/ 295614 h 298119"/>
                <a:gd name="connsiteX9" fmla="*/ 1585795 w 1692316"/>
                <a:gd name="connsiteY9" fmla="*/ 298119 h 298119"/>
                <a:gd name="connsiteX10" fmla="*/ 1568259 w 1692316"/>
                <a:gd name="connsiteY10" fmla="*/ 210437 h 298119"/>
                <a:gd name="connsiteX11" fmla="*/ 1535691 w 1692316"/>
                <a:gd name="connsiteY11" fmla="*/ 145302 h 298119"/>
                <a:gd name="connsiteX12" fmla="*/ 1478072 w 1692316"/>
                <a:gd name="connsiteY12" fmla="*/ 102713 h 298119"/>
                <a:gd name="connsiteX13" fmla="*/ 1427967 w 1692316"/>
                <a:gd name="connsiteY13" fmla="*/ 92692 h 298119"/>
                <a:gd name="connsiteX14" fmla="*/ 0 w 1692316"/>
                <a:gd name="connsiteY14" fmla="*/ 92692 h 298119"/>
                <a:gd name="connsiteX15" fmla="*/ 0 w 1692316"/>
                <a:gd name="connsiteY15" fmla="*/ 0 h 298119"/>
                <a:gd name="connsiteX0" fmla="*/ 0 w 1692316"/>
                <a:gd name="connsiteY0" fmla="*/ 0 h 298119"/>
                <a:gd name="connsiteX1" fmla="*/ 1435483 w 1692316"/>
                <a:gd name="connsiteY1" fmla="*/ 0 h 298119"/>
                <a:gd name="connsiteX2" fmla="*/ 1500618 w 1692316"/>
                <a:gd name="connsiteY2" fmla="*/ 12526 h 298119"/>
                <a:gd name="connsiteX3" fmla="*/ 1565754 w 1692316"/>
                <a:gd name="connsiteY3" fmla="*/ 45093 h 298119"/>
                <a:gd name="connsiteX4" fmla="*/ 1613353 w 1692316"/>
                <a:gd name="connsiteY4" fmla="*/ 85177 h 298119"/>
                <a:gd name="connsiteX5" fmla="*/ 1653436 w 1692316"/>
                <a:gd name="connsiteY5" fmla="*/ 140291 h 298119"/>
                <a:gd name="connsiteX6" fmla="*/ 1673478 w 1692316"/>
                <a:gd name="connsiteY6" fmla="*/ 205427 h 298119"/>
                <a:gd name="connsiteX7" fmla="*/ 1680993 w 1692316"/>
                <a:gd name="connsiteY7" fmla="*/ 258036 h 298119"/>
                <a:gd name="connsiteX8" fmla="*/ 1686004 w 1692316"/>
                <a:gd name="connsiteY8" fmla="*/ 295614 h 298119"/>
                <a:gd name="connsiteX9" fmla="*/ 1585795 w 1692316"/>
                <a:gd name="connsiteY9" fmla="*/ 298119 h 298119"/>
                <a:gd name="connsiteX10" fmla="*/ 1568259 w 1692316"/>
                <a:gd name="connsiteY10" fmla="*/ 210437 h 298119"/>
                <a:gd name="connsiteX11" fmla="*/ 1535691 w 1692316"/>
                <a:gd name="connsiteY11" fmla="*/ 145302 h 298119"/>
                <a:gd name="connsiteX12" fmla="*/ 1478072 w 1692316"/>
                <a:gd name="connsiteY12" fmla="*/ 102713 h 298119"/>
                <a:gd name="connsiteX13" fmla="*/ 1427967 w 1692316"/>
                <a:gd name="connsiteY13" fmla="*/ 92692 h 298119"/>
                <a:gd name="connsiteX14" fmla="*/ 0 w 1692316"/>
                <a:gd name="connsiteY14" fmla="*/ 92692 h 298119"/>
                <a:gd name="connsiteX15" fmla="*/ 0 w 1692316"/>
                <a:gd name="connsiteY15" fmla="*/ 0 h 298119"/>
                <a:gd name="connsiteX0" fmla="*/ 0 w 1692316"/>
                <a:gd name="connsiteY0" fmla="*/ 0 h 298119"/>
                <a:gd name="connsiteX1" fmla="*/ 1435483 w 1692316"/>
                <a:gd name="connsiteY1" fmla="*/ 0 h 298119"/>
                <a:gd name="connsiteX2" fmla="*/ 1500618 w 1692316"/>
                <a:gd name="connsiteY2" fmla="*/ 12526 h 298119"/>
                <a:gd name="connsiteX3" fmla="*/ 1565754 w 1692316"/>
                <a:gd name="connsiteY3" fmla="*/ 45093 h 298119"/>
                <a:gd name="connsiteX4" fmla="*/ 1613353 w 1692316"/>
                <a:gd name="connsiteY4" fmla="*/ 85177 h 298119"/>
                <a:gd name="connsiteX5" fmla="*/ 1653436 w 1692316"/>
                <a:gd name="connsiteY5" fmla="*/ 140291 h 298119"/>
                <a:gd name="connsiteX6" fmla="*/ 1673478 w 1692316"/>
                <a:gd name="connsiteY6" fmla="*/ 205427 h 298119"/>
                <a:gd name="connsiteX7" fmla="*/ 1680993 w 1692316"/>
                <a:gd name="connsiteY7" fmla="*/ 258036 h 298119"/>
                <a:gd name="connsiteX8" fmla="*/ 1686004 w 1692316"/>
                <a:gd name="connsiteY8" fmla="*/ 295614 h 298119"/>
                <a:gd name="connsiteX9" fmla="*/ 1585795 w 1692316"/>
                <a:gd name="connsiteY9" fmla="*/ 298119 h 298119"/>
                <a:gd name="connsiteX10" fmla="*/ 1568259 w 1692316"/>
                <a:gd name="connsiteY10" fmla="*/ 210437 h 298119"/>
                <a:gd name="connsiteX11" fmla="*/ 1535691 w 1692316"/>
                <a:gd name="connsiteY11" fmla="*/ 145302 h 298119"/>
                <a:gd name="connsiteX12" fmla="*/ 1478072 w 1692316"/>
                <a:gd name="connsiteY12" fmla="*/ 102713 h 298119"/>
                <a:gd name="connsiteX13" fmla="*/ 1427967 w 1692316"/>
                <a:gd name="connsiteY13" fmla="*/ 92692 h 298119"/>
                <a:gd name="connsiteX14" fmla="*/ 0 w 1692316"/>
                <a:gd name="connsiteY14" fmla="*/ 92692 h 298119"/>
                <a:gd name="connsiteX15" fmla="*/ 0 w 1692316"/>
                <a:gd name="connsiteY15" fmla="*/ 0 h 298119"/>
                <a:gd name="connsiteX0" fmla="*/ 0 w 1686004"/>
                <a:gd name="connsiteY0" fmla="*/ 0 h 298119"/>
                <a:gd name="connsiteX1" fmla="*/ 1435483 w 1686004"/>
                <a:gd name="connsiteY1" fmla="*/ 0 h 298119"/>
                <a:gd name="connsiteX2" fmla="*/ 1500618 w 1686004"/>
                <a:gd name="connsiteY2" fmla="*/ 12526 h 298119"/>
                <a:gd name="connsiteX3" fmla="*/ 1565754 w 1686004"/>
                <a:gd name="connsiteY3" fmla="*/ 45093 h 298119"/>
                <a:gd name="connsiteX4" fmla="*/ 1613353 w 1686004"/>
                <a:gd name="connsiteY4" fmla="*/ 85177 h 298119"/>
                <a:gd name="connsiteX5" fmla="*/ 1653436 w 1686004"/>
                <a:gd name="connsiteY5" fmla="*/ 140291 h 298119"/>
                <a:gd name="connsiteX6" fmla="*/ 1673478 w 1686004"/>
                <a:gd name="connsiteY6" fmla="*/ 205427 h 298119"/>
                <a:gd name="connsiteX7" fmla="*/ 1680993 w 1686004"/>
                <a:gd name="connsiteY7" fmla="*/ 258036 h 298119"/>
                <a:gd name="connsiteX8" fmla="*/ 1686004 w 1686004"/>
                <a:gd name="connsiteY8" fmla="*/ 295614 h 298119"/>
                <a:gd name="connsiteX9" fmla="*/ 1585795 w 1686004"/>
                <a:gd name="connsiteY9" fmla="*/ 298119 h 298119"/>
                <a:gd name="connsiteX10" fmla="*/ 1568259 w 1686004"/>
                <a:gd name="connsiteY10" fmla="*/ 210437 h 298119"/>
                <a:gd name="connsiteX11" fmla="*/ 1535691 w 1686004"/>
                <a:gd name="connsiteY11" fmla="*/ 145302 h 298119"/>
                <a:gd name="connsiteX12" fmla="*/ 1478072 w 1686004"/>
                <a:gd name="connsiteY12" fmla="*/ 102713 h 298119"/>
                <a:gd name="connsiteX13" fmla="*/ 1427967 w 1686004"/>
                <a:gd name="connsiteY13" fmla="*/ 92692 h 298119"/>
                <a:gd name="connsiteX14" fmla="*/ 0 w 1686004"/>
                <a:gd name="connsiteY14" fmla="*/ 92692 h 298119"/>
                <a:gd name="connsiteX15" fmla="*/ 0 w 1686004"/>
                <a:gd name="connsiteY15" fmla="*/ 0 h 29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6004" h="298119">
                  <a:moveTo>
                    <a:pt x="0" y="0"/>
                  </a:moveTo>
                  <a:lnTo>
                    <a:pt x="1435483" y="0"/>
                  </a:lnTo>
                  <a:lnTo>
                    <a:pt x="1500618" y="12526"/>
                  </a:lnTo>
                  <a:cubicBezTo>
                    <a:pt x="1522330" y="20042"/>
                    <a:pt x="1546965" y="32985"/>
                    <a:pt x="1565754" y="45093"/>
                  </a:cubicBezTo>
                  <a:cubicBezTo>
                    <a:pt x="1584543" y="57201"/>
                    <a:pt x="1598739" y="69311"/>
                    <a:pt x="1613353" y="85177"/>
                  </a:cubicBezTo>
                  <a:cubicBezTo>
                    <a:pt x="1627967" y="101043"/>
                    <a:pt x="1643415" y="120249"/>
                    <a:pt x="1653436" y="140291"/>
                  </a:cubicBezTo>
                  <a:cubicBezTo>
                    <a:pt x="1663457" y="160333"/>
                    <a:pt x="1668885" y="185803"/>
                    <a:pt x="1673478" y="205427"/>
                  </a:cubicBezTo>
                  <a:cubicBezTo>
                    <a:pt x="1678071" y="225051"/>
                    <a:pt x="1678905" y="243005"/>
                    <a:pt x="1680993" y="258036"/>
                  </a:cubicBezTo>
                  <a:lnTo>
                    <a:pt x="1686004" y="295614"/>
                  </a:lnTo>
                  <a:lnTo>
                    <a:pt x="1585795" y="298119"/>
                  </a:lnTo>
                  <a:lnTo>
                    <a:pt x="1568259" y="210437"/>
                  </a:lnTo>
                  <a:cubicBezTo>
                    <a:pt x="1559908" y="184967"/>
                    <a:pt x="1550722" y="163256"/>
                    <a:pt x="1535691" y="145302"/>
                  </a:cubicBezTo>
                  <a:cubicBezTo>
                    <a:pt x="1520660" y="127348"/>
                    <a:pt x="1496026" y="111481"/>
                    <a:pt x="1478072" y="102713"/>
                  </a:cubicBezTo>
                  <a:lnTo>
                    <a:pt x="1427967" y="92692"/>
                  </a:lnTo>
                  <a:lnTo>
                    <a:pt x="0" y="9269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34" name="Group 233"/>
            <p:cNvGrpSpPr/>
            <p:nvPr/>
          </p:nvGrpSpPr>
          <p:grpSpPr>
            <a:xfrm>
              <a:off x="5946433" y="3580896"/>
              <a:ext cx="1409901" cy="594000"/>
              <a:chOff x="1992642" y="1372868"/>
              <a:chExt cx="1409901" cy="594000"/>
            </a:xfrm>
          </p:grpSpPr>
          <p:cxnSp>
            <p:nvCxnSpPr>
              <p:cNvPr id="246" name="Straight Connector 245"/>
              <p:cNvCxnSpPr/>
              <p:nvPr/>
            </p:nvCxnSpPr>
            <p:spPr>
              <a:xfrm>
                <a:off x="1992642" y="1372868"/>
                <a:ext cx="0" cy="594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2182767" y="1746588"/>
                <a:ext cx="12173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1992642" y="1958073"/>
                <a:ext cx="14099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2185148" y="1375886"/>
                <a:ext cx="0" cy="3795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5" name="Straight Connector 234"/>
            <p:cNvCxnSpPr/>
            <p:nvPr/>
          </p:nvCxnSpPr>
          <p:spPr>
            <a:xfrm>
              <a:off x="7661628" y="4033275"/>
              <a:ext cx="324000"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36" name="TextBox 235"/>
            <p:cNvSpPr txBox="1"/>
            <p:nvPr/>
          </p:nvSpPr>
          <p:spPr>
            <a:xfrm>
              <a:off x="7622464" y="3639753"/>
              <a:ext cx="180000" cy="184666"/>
            </a:xfrm>
            <a:prstGeom prst="rect">
              <a:avLst/>
            </a:prstGeom>
            <a:noFill/>
          </p:spPr>
          <p:txBody>
            <a:bodyPr wrap="square" lIns="0" tIns="0" rIns="0" bIns="0" rtlCol="0">
              <a:spAutoFit/>
            </a:bodyPr>
            <a:lstStyle/>
            <a:p>
              <a:pPr algn="ctr"/>
              <a:r>
                <a:rPr lang="pt-PT" sz="1200" b="1" i="1" dirty="0" smtClean="0"/>
                <a:t>H</a:t>
              </a:r>
              <a:endParaRPr lang="pt-PT" sz="1200" b="1" i="1" dirty="0"/>
            </a:p>
          </p:txBody>
        </p:sp>
        <p:cxnSp>
          <p:nvCxnSpPr>
            <p:cNvPr id="237" name="Straight Arrow Connector 236"/>
            <p:cNvCxnSpPr/>
            <p:nvPr/>
          </p:nvCxnSpPr>
          <p:spPr>
            <a:xfrm flipV="1">
              <a:off x="7726510" y="3432911"/>
              <a:ext cx="0" cy="18000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V="1">
              <a:off x="7930992" y="4168491"/>
              <a:ext cx="0" cy="10800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a:off x="7728197" y="3850078"/>
              <a:ext cx="0" cy="18000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7663128" y="4163996"/>
              <a:ext cx="324000"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a:off x="7928250" y="3883276"/>
              <a:ext cx="0" cy="14400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7947414" y="3779800"/>
              <a:ext cx="396000" cy="184666"/>
            </a:xfrm>
            <a:prstGeom prst="rect">
              <a:avLst/>
            </a:prstGeom>
            <a:noFill/>
          </p:spPr>
          <p:txBody>
            <a:bodyPr wrap="square" lIns="0" tIns="0" rIns="0" bIns="0" rtlCol="0">
              <a:spAutoFit/>
            </a:bodyPr>
            <a:lstStyle/>
            <a:p>
              <a:pPr algn="ctr"/>
              <a:r>
                <a:rPr lang="pt-PT" sz="1200" b="1" dirty="0" smtClean="0"/>
                <a:t>0,6</a:t>
              </a:r>
              <a:r>
                <a:rPr lang="pt-PT" sz="1200" b="1" i="1" dirty="0" smtClean="0"/>
                <a:t>d</a:t>
              </a:r>
              <a:endParaRPr lang="pt-PT" sz="1200" b="1" i="1" baseline="-25000" dirty="0"/>
            </a:p>
          </p:txBody>
        </p:sp>
        <p:cxnSp>
          <p:nvCxnSpPr>
            <p:cNvPr id="243" name="Straight Arrow Connector 242"/>
            <p:cNvCxnSpPr/>
            <p:nvPr/>
          </p:nvCxnSpPr>
          <p:spPr>
            <a:xfrm flipV="1">
              <a:off x="6630774" y="4172526"/>
              <a:ext cx="0" cy="14400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a:off x="6628032" y="3805871"/>
              <a:ext cx="0" cy="14400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45" name="TextBox 244"/>
            <p:cNvSpPr txBox="1"/>
            <p:nvPr/>
          </p:nvSpPr>
          <p:spPr>
            <a:xfrm>
              <a:off x="6387396" y="3678205"/>
              <a:ext cx="216000" cy="184666"/>
            </a:xfrm>
            <a:prstGeom prst="rect">
              <a:avLst/>
            </a:prstGeom>
            <a:noFill/>
          </p:spPr>
          <p:txBody>
            <a:bodyPr wrap="square" lIns="0" tIns="0" rIns="0" bIns="0" rtlCol="0">
              <a:spAutoFit/>
            </a:bodyPr>
            <a:lstStyle/>
            <a:p>
              <a:pPr algn="ctr"/>
              <a:r>
                <a:rPr lang="pt-PT" sz="1200" b="1" i="1" dirty="0" smtClean="0"/>
                <a:t>d</a:t>
              </a:r>
              <a:endParaRPr lang="pt-PT" sz="1200" b="1" i="1" baseline="-25000" dirty="0"/>
            </a:p>
          </p:txBody>
        </p:sp>
        <p:cxnSp>
          <p:nvCxnSpPr>
            <p:cNvPr id="254" name="Straight Connector 253"/>
            <p:cNvCxnSpPr/>
            <p:nvPr/>
          </p:nvCxnSpPr>
          <p:spPr>
            <a:xfrm>
              <a:off x="6269616" y="3437749"/>
              <a:ext cx="1584000"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nvGrpSpPr>
          <p:cNvPr id="298" name="Group 297"/>
          <p:cNvGrpSpPr/>
          <p:nvPr/>
        </p:nvGrpSpPr>
        <p:grpSpPr>
          <a:xfrm>
            <a:off x="707673" y="4870822"/>
            <a:ext cx="3467205" cy="1568961"/>
            <a:chOff x="5008219" y="4853873"/>
            <a:chExt cx="3467205" cy="1568961"/>
          </a:xfrm>
        </p:grpSpPr>
        <p:sp>
          <p:nvSpPr>
            <p:cNvPr id="297" name="Freeform 296"/>
            <p:cNvSpPr/>
            <p:nvPr/>
          </p:nvSpPr>
          <p:spPr>
            <a:xfrm>
              <a:off x="5009920" y="5285342"/>
              <a:ext cx="3464805" cy="1137492"/>
            </a:xfrm>
            <a:custGeom>
              <a:avLst/>
              <a:gdLst>
                <a:gd name="connsiteX0" fmla="*/ 0 w 3464805"/>
                <a:gd name="connsiteY0" fmla="*/ 881350 h 1137492"/>
                <a:gd name="connsiteX1" fmla="*/ 0 w 3464805"/>
                <a:gd name="connsiteY1" fmla="*/ 0 h 1137492"/>
                <a:gd name="connsiteX2" fmla="*/ 1591938 w 3464805"/>
                <a:gd name="connsiteY2" fmla="*/ 0 h 1137492"/>
                <a:gd name="connsiteX3" fmla="*/ 1437702 w 3464805"/>
                <a:gd name="connsiteY3" fmla="*/ 454446 h 1137492"/>
                <a:gd name="connsiteX4" fmla="*/ 1437702 w 3464805"/>
                <a:gd name="connsiteY4" fmla="*/ 528810 h 1137492"/>
                <a:gd name="connsiteX5" fmla="*/ 2445745 w 3464805"/>
                <a:gd name="connsiteY5" fmla="*/ 528810 h 1137492"/>
                <a:gd name="connsiteX6" fmla="*/ 2404432 w 3464805"/>
                <a:gd name="connsiteY6" fmla="*/ 415887 h 1137492"/>
                <a:gd name="connsiteX7" fmla="*/ 3464805 w 3464805"/>
                <a:gd name="connsiteY7" fmla="*/ 415887 h 1137492"/>
                <a:gd name="connsiteX8" fmla="*/ 3464805 w 3464805"/>
                <a:gd name="connsiteY8" fmla="*/ 1137492 h 1137492"/>
                <a:gd name="connsiteX9" fmla="*/ 2974555 w 3464805"/>
                <a:gd name="connsiteY9" fmla="*/ 1137492 h 1137492"/>
                <a:gd name="connsiteX10" fmla="*/ 2883666 w 3464805"/>
                <a:gd name="connsiteY10" fmla="*/ 1129229 h 1137492"/>
                <a:gd name="connsiteX11" fmla="*/ 2690870 w 3464805"/>
                <a:gd name="connsiteY11" fmla="*/ 1065882 h 1137492"/>
                <a:gd name="connsiteX12" fmla="*/ 2583456 w 3464805"/>
                <a:gd name="connsiteY12" fmla="*/ 941942 h 1137492"/>
                <a:gd name="connsiteX13" fmla="*/ 2500829 w 3464805"/>
                <a:gd name="connsiteY13" fmla="*/ 735376 h 1137492"/>
                <a:gd name="connsiteX14" fmla="*/ 1286220 w 3464805"/>
                <a:gd name="connsiteY14" fmla="*/ 735376 h 1137492"/>
                <a:gd name="connsiteX15" fmla="*/ 1198085 w 3464805"/>
                <a:gd name="connsiteY15" fmla="*/ 820757 h 1137492"/>
                <a:gd name="connsiteX16" fmla="*/ 1115458 w 3464805"/>
                <a:gd name="connsiteY16" fmla="*/ 875841 h 1137492"/>
                <a:gd name="connsiteX17" fmla="*/ 1016307 w 3464805"/>
                <a:gd name="connsiteY17" fmla="*/ 873087 h 1137492"/>
                <a:gd name="connsiteX18" fmla="*/ 0 w 3464805"/>
                <a:gd name="connsiteY18" fmla="*/ 881350 h 113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64805" h="1137492">
                  <a:moveTo>
                    <a:pt x="0" y="881350"/>
                  </a:moveTo>
                  <a:lnTo>
                    <a:pt x="0" y="0"/>
                  </a:lnTo>
                  <a:lnTo>
                    <a:pt x="1591938" y="0"/>
                  </a:lnTo>
                  <a:lnTo>
                    <a:pt x="1437702" y="454446"/>
                  </a:lnTo>
                  <a:lnTo>
                    <a:pt x="1437702" y="528810"/>
                  </a:lnTo>
                  <a:lnTo>
                    <a:pt x="2445745" y="528810"/>
                  </a:lnTo>
                  <a:lnTo>
                    <a:pt x="2404432" y="415887"/>
                  </a:lnTo>
                  <a:lnTo>
                    <a:pt x="3464805" y="415887"/>
                  </a:lnTo>
                  <a:lnTo>
                    <a:pt x="3464805" y="1137492"/>
                  </a:lnTo>
                  <a:lnTo>
                    <a:pt x="2974555" y="1137492"/>
                  </a:lnTo>
                  <a:lnTo>
                    <a:pt x="2883666" y="1129229"/>
                  </a:lnTo>
                  <a:lnTo>
                    <a:pt x="2690870" y="1065882"/>
                  </a:lnTo>
                  <a:lnTo>
                    <a:pt x="2583456" y="941942"/>
                  </a:lnTo>
                  <a:lnTo>
                    <a:pt x="2500829" y="735376"/>
                  </a:lnTo>
                  <a:lnTo>
                    <a:pt x="1286220" y="735376"/>
                  </a:lnTo>
                  <a:lnTo>
                    <a:pt x="1198085" y="820757"/>
                  </a:lnTo>
                  <a:lnTo>
                    <a:pt x="1115458" y="875841"/>
                  </a:lnTo>
                  <a:lnTo>
                    <a:pt x="1016307" y="873087"/>
                  </a:lnTo>
                  <a:lnTo>
                    <a:pt x="0" y="8813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63" name="Group 262"/>
            <p:cNvGrpSpPr/>
            <p:nvPr/>
          </p:nvGrpSpPr>
          <p:grpSpPr>
            <a:xfrm>
              <a:off x="5008219" y="4853873"/>
              <a:ext cx="3467205" cy="1563248"/>
              <a:chOff x="746551" y="791645"/>
              <a:chExt cx="3467205" cy="1563248"/>
            </a:xfrm>
          </p:grpSpPr>
          <p:sp>
            <p:nvSpPr>
              <p:cNvPr id="264" name="Freeform 263"/>
              <p:cNvSpPr/>
              <p:nvPr/>
            </p:nvSpPr>
            <p:spPr>
              <a:xfrm>
                <a:off x="746551" y="1954060"/>
                <a:ext cx="1292686" cy="150313"/>
              </a:xfrm>
              <a:custGeom>
                <a:avLst/>
                <a:gdLst>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87676"/>
                  <a:gd name="connsiteY0" fmla="*/ 142797 h 142797"/>
                  <a:gd name="connsiteX1" fmla="*/ 1009598 w 1287676"/>
                  <a:gd name="connsiteY1" fmla="*/ 142797 h 142797"/>
                  <a:gd name="connsiteX2" fmla="*/ 1072228 w 1287676"/>
                  <a:gd name="connsiteY2" fmla="*/ 137786 h 142797"/>
                  <a:gd name="connsiteX3" fmla="*/ 1114817 w 1287676"/>
                  <a:gd name="connsiteY3" fmla="*/ 132776 h 142797"/>
                  <a:gd name="connsiteX4" fmla="*/ 1169931 w 1287676"/>
                  <a:gd name="connsiteY4" fmla="*/ 110229 h 142797"/>
                  <a:gd name="connsiteX5" fmla="*/ 1220035 w 1287676"/>
                  <a:gd name="connsiteY5" fmla="*/ 70146 h 142797"/>
                  <a:gd name="connsiteX6" fmla="*/ 1257613 w 1287676"/>
                  <a:gd name="connsiteY6" fmla="*/ 37578 h 142797"/>
                  <a:gd name="connsiteX7" fmla="*/ 1287676 w 1287676"/>
                  <a:gd name="connsiteY7" fmla="*/ 0 h 142797"/>
                  <a:gd name="connsiteX0" fmla="*/ 0 w 1292686"/>
                  <a:gd name="connsiteY0" fmla="*/ 150313 h 150313"/>
                  <a:gd name="connsiteX1" fmla="*/ 1009598 w 1292686"/>
                  <a:gd name="connsiteY1" fmla="*/ 150313 h 150313"/>
                  <a:gd name="connsiteX2" fmla="*/ 1072228 w 1292686"/>
                  <a:gd name="connsiteY2" fmla="*/ 145302 h 150313"/>
                  <a:gd name="connsiteX3" fmla="*/ 1114817 w 1292686"/>
                  <a:gd name="connsiteY3" fmla="*/ 140292 h 150313"/>
                  <a:gd name="connsiteX4" fmla="*/ 1169931 w 1292686"/>
                  <a:gd name="connsiteY4" fmla="*/ 117745 h 150313"/>
                  <a:gd name="connsiteX5" fmla="*/ 1220035 w 1292686"/>
                  <a:gd name="connsiteY5" fmla="*/ 77662 h 150313"/>
                  <a:gd name="connsiteX6" fmla="*/ 1257613 w 1292686"/>
                  <a:gd name="connsiteY6" fmla="*/ 45094 h 150313"/>
                  <a:gd name="connsiteX7" fmla="*/ 1292686 w 1292686"/>
                  <a:gd name="connsiteY7" fmla="*/ 0 h 15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686" h="150313">
                    <a:moveTo>
                      <a:pt x="0" y="150313"/>
                    </a:moveTo>
                    <a:lnTo>
                      <a:pt x="1009598" y="150313"/>
                    </a:lnTo>
                    <a:lnTo>
                      <a:pt x="1072228" y="145302"/>
                    </a:lnTo>
                    <a:cubicBezTo>
                      <a:pt x="1089764" y="143632"/>
                      <a:pt x="1098533" y="144885"/>
                      <a:pt x="1114817" y="140292"/>
                    </a:cubicBezTo>
                    <a:cubicBezTo>
                      <a:pt x="1131101" y="135699"/>
                      <a:pt x="1152395" y="128183"/>
                      <a:pt x="1169931" y="117745"/>
                    </a:cubicBezTo>
                    <a:cubicBezTo>
                      <a:pt x="1187467" y="107307"/>
                      <a:pt x="1205421" y="89770"/>
                      <a:pt x="1220035" y="77662"/>
                    </a:cubicBezTo>
                    <a:cubicBezTo>
                      <a:pt x="1234649" y="65554"/>
                      <a:pt x="1246340" y="56785"/>
                      <a:pt x="1257613" y="45094"/>
                    </a:cubicBezTo>
                    <a:lnTo>
                      <a:pt x="1292686" y="0"/>
                    </a:lnTo>
                  </a:path>
                </a:pathLst>
              </a:custGeom>
              <a:noFill/>
              <a:ln w="4445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5" name="Freeform 264"/>
              <p:cNvSpPr/>
              <p:nvPr/>
            </p:nvSpPr>
            <p:spPr>
              <a:xfrm>
                <a:off x="2197565" y="791645"/>
                <a:ext cx="984047" cy="949473"/>
              </a:xfrm>
              <a:custGeom>
                <a:avLst/>
                <a:gdLst>
                  <a:gd name="connsiteX0" fmla="*/ 0 w 1002082"/>
                  <a:gd name="connsiteY0" fmla="*/ 901874 h 949473"/>
                  <a:gd name="connsiteX1" fmla="*/ 130270 w 1002082"/>
                  <a:gd name="connsiteY1" fmla="*/ 516072 h 949473"/>
                  <a:gd name="connsiteX2" fmla="*/ 182880 w 1002082"/>
                  <a:gd name="connsiteY2" fmla="*/ 353234 h 949473"/>
                  <a:gd name="connsiteX3" fmla="*/ 295614 w 1002082"/>
                  <a:gd name="connsiteY3" fmla="*/ 0 h 949473"/>
                  <a:gd name="connsiteX4" fmla="*/ 729015 w 1002082"/>
                  <a:gd name="connsiteY4" fmla="*/ 0 h 949473"/>
                  <a:gd name="connsiteX5" fmla="*/ 1002082 w 1002082"/>
                  <a:gd name="connsiteY5" fmla="*/ 949473 h 949473"/>
                  <a:gd name="connsiteX0" fmla="*/ 0 w 994567"/>
                  <a:gd name="connsiteY0" fmla="*/ 884337 h 949473"/>
                  <a:gd name="connsiteX1" fmla="*/ 122755 w 994567"/>
                  <a:gd name="connsiteY1" fmla="*/ 516072 h 949473"/>
                  <a:gd name="connsiteX2" fmla="*/ 175365 w 994567"/>
                  <a:gd name="connsiteY2" fmla="*/ 353234 h 949473"/>
                  <a:gd name="connsiteX3" fmla="*/ 288099 w 994567"/>
                  <a:gd name="connsiteY3" fmla="*/ 0 h 949473"/>
                  <a:gd name="connsiteX4" fmla="*/ 721500 w 994567"/>
                  <a:gd name="connsiteY4" fmla="*/ 0 h 949473"/>
                  <a:gd name="connsiteX5" fmla="*/ 994567 w 994567"/>
                  <a:gd name="connsiteY5" fmla="*/ 949473 h 949473"/>
                  <a:gd name="connsiteX0" fmla="*/ 0 w 989556"/>
                  <a:gd name="connsiteY0" fmla="*/ 871811 h 949473"/>
                  <a:gd name="connsiteX1" fmla="*/ 117744 w 989556"/>
                  <a:gd name="connsiteY1" fmla="*/ 516072 h 949473"/>
                  <a:gd name="connsiteX2" fmla="*/ 170354 w 989556"/>
                  <a:gd name="connsiteY2" fmla="*/ 353234 h 949473"/>
                  <a:gd name="connsiteX3" fmla="*/ 283088 w 989556"/>
                  <a:gd name="connsiteY3" fmla="*/ 0 h 949473"/>
                  <a:gd name="connsiteX4" fmla="*/ 716489 w 989556"/>
                  <a:gd name="connsiteY4" fmla="*/ 0 h 949473"/>
                  <a:gd name="connsiteX5" fmla="*/ 989556 w 989556"/>
                  <a:gd name="connsiteY5" fmla="*/ 949473 h 949473"/>
                  <a:gd name="connsiteX0" fmla="*/ 0 w 975785"/>
                  <a:gd name="connsiteY0" fmla="*/ 852532 h 949473"/>
                  <a:gd name="connsiteX1" fmla="*/ 103973 w 975785"/>
                  <a:gd name="connsiteY1" fmla="*/ 516072 h 949473"/>
                  <a:gd name="connsiteX2" fmla="*/ 156583 w 975785"/>
                  <a:gd name="connsiteY2" fmla="*/ 353234 h 949473"/>
                  <a:gd name="connsiteX3" fmla="*/ 269317 w 975785"/>
                  <a:gd name="connsiteY3" fmla="*/ 0 h 949473"/>
                  <a:gd name="connsiteX4" fmla="*/ 702718 w 975785"/>
                  <a:gd name="connsiteY4" fmla="*/ 0 h 949473"/>
                  <a:gd name="connsiteX5" fmla="*/ 975785 w 975785"/>
                  <a:gd name="connsiteY5" fmla="*/ 949473 h 949473"/>
                  <a:gd name="connsiteX0" fmla="*/ 0 w 992310"/>
                  <a:gd name="connsiteY0" fmla="*/ 860795 h 949473"/>
                  <a:gd name="connsiteX1" fmla="*/ 120498 w 992310"/>
                  <a:gd name="connsiteY1" fmla="*/ 516072 h 949473"/>
                  <a:gd name="connsiteX2" fmla="*/ 173108 w 992310"/>
                  <a:gd name="connsiteY2" fmla="*/ 353234 h 949473"/>
                  <a:gd name="connsiteX3" fmla="*/ 285842 w 992310"/>
                  <a:gd name="connsiteY3" fmla="*/ 0 h 949473"/>
                  <a:gd name="connsiteX4" fmla="*/ 719243 w 992310"/>
                  <a:gd name="connsiteY4" fmla="*/ 0 h 949473"/>
                  <a:gd name="connsiteX5" fmla="*/ 992310 w 992310"/>
                  <a:gd name="connsiteY5" fmla="*/ 949473 h 949473"/>
                  <a:gd name="connsiteX0" fmla="*/ 0 w 978539"/>
                  <a:gd name="connsiteY0" fmla="*/ 852533 h 949473"/>
                  <a:gd name="connsiteX1" fmla="*/ 106727 w 978539"/>
                  <a:gd name="connsiteY1" fmla="*/ 516072 h 949473"/>
                  <a:gd name="connsiteX2" fmla="*/ 159337 w 978539"/>
                  <a:gd name="connsiteY2" fmla="*/ 353234 h 949473"/>
                  <a:gd name="connsiteX3" fmla="*/ 272071 w 978539"/>
                  <a:gd name="connsiteY3" fmla="*/ 0 h 949473"/>
                  <a:gd name="connsiteX4" fmla="*/ 705472 w 978539"/>
                  <a:gd name="connsiteY4" fmla="*/ 0 h 949473"/>
                  <a:gd name="connsiteX5" fmla="*/ 978539 w 978539"/>
                  <a:gd name="connsiteY5" fmla="*/ 949473 h 949473"/>
                  <a:gd name="connsiteX0" fmla="*/ 0 w 984047"/>
                  <a:gd name="connsiteY0" fmla="*/ 844271 h 949473"/>
                  <a:gd name="connsiteX1" fmla="*/ 112235 w 984047"/>
                  <a:gd name="connsiteY1" fmla="*/ 516072 h 949473"/>
                  <a:gd name="connsiteX2" fmla="*/ 164845 w 984047"/>
                  <a:gd name="connsiteY2" fmla="*/ 353234 h 949473"/>
                  <a:gd name="connsiteX3" fmla="*/ 277579 w 984047"/>
                  <a:gd name="connsiteY3" fmla="*/ 0 h 949473"/>
                  <a:gd name="connsiteX4" fmla="*/ 710980 w 984047"/>
                  <a:gd name="connsiteY4" fmla="*/ 0 h 949473"/>
                  <a:gd name="connsiteX5" fmla="*/ 984047 w 984047"/>
                  <a:gd name="connsiteY5" fmla="*/ 949473 h 949473"/>
                  <a:gd name="connsiteX0" fmla="*/ 0 w 984047"/>
                  <a:gd name="connsiteY0" fmla="*/ 852534 h 949473"/>
                  <a:gd name="connsiteX1" fmla="*/ 112235 w 984047"/>
                  <a:gd name="connsiteY1" fmla="*/ 516072 h 949473"/>
                  <a:gd name="connsiteX2" fmla="*/ 164845 w 984047"/>
                  <a:gd name="connsiteY2" fmla="*/ 353234 h 949473"/>
                  <a:gd name="connsiteX3" fmla="*/ 277579 w 984047"/>
                  <a:gd name="connsiteY3" fmla="*/ 0 h 949473"/>
                  <a:gd name="connsiteX4" fmla="*/ 710980 w 984047"/>
                  <a:gd name="connsiteY4" fmla="*/ 0 h 949473"/>
                  <a:gd name="connsiteX5" fmla="*/ 984047 w 984047"/>
                  <a:gd name="connsiteY5" fmla="*/ 949473 h 94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047" h="949473">
                    <a:moveTo>
                      <a:pt x="0" y="852534"/>
                    </a:moveTo>
                    <a:lnTo>
                      <a:pt x="112235" y="516072"/>
                    </a:lnTo>
                    <a:lnTo>
                      <a:pt x="164845" y="353234"/>
                    </a:lnTo>
                    <a:lnTo>
                      <a:pt x="277579" y="0"/>
                    </a:lnTo>
                    <a:lnTo>
                      <a:pt x="710980" y="0"/>
                    </a:lnTo>
                    <a:lnTo>
                      <a:pt x="984047" y="949473"/>
                    </a:lnTo>
                  </a:path>
                </a:pathLst>
              </a:custGeom>
              <a:noFill/>
              <a:ln w="4445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6" name="Freeform 265"/>
              <p:cNvSpPr/>
              <p:nvPr/>
            </p:nvSpPr>
            <p:spPr>
              <a:xfrm>
                <a:off x="3244241" y="1956565"/>
                <a:ext cx="969515" cy="398328"/>
              </a:xfrm>
              <a:custGeom>
                <a:avLst/>
                <a:gdLst>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 name="connsiteX0" fmla="*/ 0 w 969515"/>
                  <a:gd name="connsiteY0" fmla="*/ 0 h 398328"/>
                  <a:gd name="connsiteX1" fmla="*/ 17537 w 969515"/>
                  <a:gd name="connsiteY1" fmla="*/ 57620 h 398328"/>
                  <a:gd name="connsiteX2" fmla="*/ 50104 w 969515"/>
                  <a:gd name="connsiteY2" fmla="*/ 152818 h 398328"/>
                  <a:gd name="connsiteX3" fmla="*/ 87682 w 969515"/>
                  <a:gd name="connsiteY3" fmla="*/ 225469 h 398328"/>
                  <a:gd name="connsiteX4" fmla="*/ 130271 w 969515"/>
                  <a:gd name="connsiteY4" fmla="*/ 283089 h 398328"/>
                  <a:gd name="connsiteX5" fmla="*/ 175364 w 969515"/>
                  <a:gd name="connsiteY5" fmla="*/ 325677 h 398328"/>
                  <a:gd name="connsiteX6" fmla="*/ 258036 w 969515"/>
                  <a:gd name="connsiteY6" fmla="*/ 368266 h 398328"/>
                  <a:gd name="connsiteX7" fmla="*/ 350729 w 969515"/>
                  <a:gd name="connsiteY7" fmla="*/ 388307 h 398328"/>
                  <a:gd name="connsiteX8" fmla="*/ 400833 w 969515"/>
                  <a:gd name="connsiteY8" fmla="*/ 398328 h 398328"/>
                  <a:gd name="connsiteX9" fmla="*/ 969515 w 969515"/>
                  <a:gd name="connsiteY9" fmla="*/ 398328 h 39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9515" h="398328">
                    <a:moveTo>
                      <a:pt x="0" y="0"/>
                    </a:moveTo>
                    <a:lnTo>
                      <a:pt x="17537" y="57620"/>
                    </a:lnTo>
                    <a:cubicBezTo>
                      <a:pt x="25888" y="83090"/>
                      <a:pt x="38413" y="124843"/>
                      <a:pt x="50104" y="152818"/>
                    </a:cubicBezTo>
                    <a:cubicBezTo>
                      <a:pt x="61795" y="180793"/>
                      <a:pt x="74321" y="203757"/>
                      <a:pt x="87682" y="225469"/>
                    </a:cubicBezTo>
                    <a:cubicBezTo>
                      <a:pt x="101043" y="247181"/>
                      <a:pt x="115657" y="266388"/>
                      <a:pt x="130271" y="283089"/>
                    </a:cubicBezTo>
                    <a:cubicBezTo>
                      <a:pt x="144885" y="299790"/>
                      <a:pt x="154070" y="311481"/>
                      <a:pt x="175364" y="325677"/>
                    </a:cubicBezTo>
                    <a:cubicBezTo>
                      <a:pt x="196658" y="339873"/>
                      <a:pt x="228809" y="357828"/>
                      <a:pt x="258036" y="368266"/>
                    </a:cubicBezTo>
                    <a:cubicBezTo>
                      <a:pt x="287263" y="378704"/>
                      <a:pt x="326929" y="383297"/>
                      <a:pt x="350729" y="388307"/>
                    </a:cubicBezTo>
                    <a:lnTo>
                      <a:pt x="400833" y="398328"/>
                    </a:lnTo>
                    <a:lnTo>
                      <a:pt x="969515" y="398328"/>
                    </a:lnTo>
                  </a:path>
                </a:pathLst>
              </a:custGeom>
              <a:noFill/>
              <a:ln w="4445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267" name="Straight Connector 266"/>
              <p:cNvCxnSpPr/>
              <p:nvPr/>
            </p:nvCxnSpPr>
            <p:spPr>
              <a:xfrm flipH="1">
                <a:off x="2187046" y="1619533"/>
                <a:ext cx="27558" cy="98956"/>
              </a:xfrm>
              <a:prstGeom prst="line">
                <a:avLst/>
              </a:prstGeom>
              <a:ln w="25400">
                <a:solidFill>
                  <a:srgbClr val="7E542A"/>
                </a:solidFill>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p:nvGrpSpPr>
          <p:grpSpPr>
            <a:xfrm>
              <a:off x="6254310" y="5435096"/>
              <a:ext cx="1409901" cy="594000"/>
              <a:chOff x="1992642" y="1372868"/>
              <a:chExt cx="1409901" cy="594000"/>
            </a:xfrm>
          </p:grpSpPr>
          <p:cxnSp>
            <p:nvCxnSpPr>
              <p:cNvPr id="270" name="Straight Connector 269"/>
              <p:cNvCxnSpPr/>
              <p:nvPr/>
            </p:nvCxnSpPr>
            <p:spPr>
              <a:xfrm>
                <a:off x="1992642" y="1372868"/>
                <a:ext cx="0" cy="594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2182767" y="1746588"/>
                <a:ext cx="12173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1992642" y="1952565"/>
                <a:ext cx="14099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a:off x="2185148" y="1378640"/>
                <a:ext cx="0" cy="3795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5" name="TextBox 274"/>
            <p:cNvSpPr txBox="1"/>
            <p:nvPr/>
          </p:nvSpPr>
          <p:spPr>
            <a:xfrm>
              <a:off x="7930341" y="5397563"/>
              <a:ext cx="180000" cy="184666"/>
            </a:xfrm>
            <a:prstGeom prst="rect">
              <a:avLst/>
            </a:prstGeom>
            <a:noFill/>
          </p:spPr>
          <p:txBody>
            <a:bodyPr wrap="square" lIns="0" tIns="0" rIns="0" bIns="0" rtlCol="0">
              <a:spAutoFit/>
            </a:bodyPr>
            <a:lstStyle/>
            <a:p>
              <a:pPr algn="ctr"/>
              <a:r>
                <a:rPr lang="pt-PT" sz="1200" b="1" i="1" dirty="0" smtClean="0"/>
                <a:t>H</a:t>
              </a:r>
              <a:endParaRPr lang="pt-PT" sz="1200" b="1" i="1" dirty="0"/>
            </a:p>
          </p:txBody>
        </p:sp>
        <p:cxnSp>
          <p:nvCxnSpPr>
            <p:cNvPr id="276" name="Straight Arrow Connector 275"/>
            <p:cNvCxnSpPr/>
            <p:nvPr/>
          </p:nvCxnSpPr>
          <p:spPr>
            <a:xfrm flipV="1">
              <a:off x="8034387" y="5287111"/>
              <a:ext cx="0" cy="10800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p:nvPr/>
          </p:nvCxnSpPr>
          <p:spPr>
            <a:xfrm>
              <a:off x="8036074" y="5591364"/>
              <a:ext cx="0" cy="10800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6577493" y="5291949"/>
              <a:ext cx="1584000"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299" name="Rectangle 298"/>
          <p:cNvSpPr/>
          <p:nvPr/>
        </p:nvSpPr>
        <p:spPr>
          <a:xfrm>
            <a:off x="4478881" y="4734229"/>
            <a:ext cx="4500000" cy="1836000"/>
          </a:xfrm>
          <a:prstGeom prst="rect">
            <a:avLst/>
          </a:prstGeom>
          <a:solidFill>
            <a:srgbClr val="FFFFCC"/>
          </a:solidFill>
        </p:spPr>
        <p:txBody>
          <a:bodyPr wrap="square">
            <a:spAutoFit/>
          </a:bodyPr>
          <a:lstStyle/>
          <a:p>
            <a:pPr algn="just"/>
            <a:r>
              <a:rPr lang="pt-PT" sz="1400" b="1" dirty="0" smtClean="0"/>
              <a:t>Figura 13.25 </a:t>
            </a:r>
            <a:r>
              <a:rPr lang="pt-PT" sz="1400" dirty="0" smtClean="0"/>
              <a:t>Exemplos de funcionamento do descarregador de tubo com entrada em queda: (a) controlo do descarregador, (b) controlo pelo orifício do tubo de entrada, (c) controlo pelo orifício do tubo de transporte, (d) escoamento em tubo sob pressão, com saída livre e (e) escoamento em tubo sob pressão, com saída afogada (</a:t>
            </a:r>
            <a:r>
              <a:rPr lang="pt-PT" sz="1200" dirty="0" smtClean="0"/>
              <a:t>Fonte: </a:t>
            </a:r>
            <a:r>
              <a:rPr lang="en-GB" sz="1200" dirty="0" smtClean="0"/>
              <a:t>USDA-NRCS, 1984a e </a:t>
            </a:r>
            <a:r>
              <a:rPr lang="pt-PT" sz="1200" dirty="0" err="1" smtClean="0"/>
              <a:t>Haan</a:t>
            </a:r>
            <a:r>
              <a:rPr lang="pt-PT" sz="1200" dirty="0" smtClean="0"/>
              <a:t> </a:t>
            </a:r>
            <a:r>
              <a:rPr lang="pt-PT" sz="1200" i="1" dirty="0" err="1" smtClean="0"/>
              <a:t>et</a:t>
            </a:r>
            <a:r>
              <a:rPr lang="pt-PT" sz="1200" i="1" dirty="0" smtClean="0"/>
              <a:t> al</a:t>
            </a:r>
            <a:r>
              <a:rPr lang="pt-PT" sz="1200" dirty="0" smtClean="0"/>
              <a:t>., 1994</a:t>
            </a:r>
            <a:r>
              <a:rPr lang="pt-PT" sz="1400" dirty="0" smtClean="0"/>
              <a:t>)</a:t>
            </a:r>
          </a:p>
        </p:txBody>
      </p:sp>
      <p:sp>
        <p:nvSpPr>
          <p:cNvPr id="302" name="TextBox 301"/>
          <p:cNvSpPr txBox="1"/>
          <p:nvPr/>
        </p:nvSpPr>
        <p:spPr>
          <a:xfrm>
            <a:off x="273955" y="246714"/>
            <a:ext cx="180000" cy="215444"/>
          </a:xfrm>
          <a:prstGeom prst="rect">
            <a:avLst/>
          </a:prstGeom>
          <a:noFill/>
        </p:spPr>
        <p:txBody>
          <a:bodyPr wrap="square" lIns="0" tIns="0" rIns="0" bIns="0" rtlCol="0">
            <a:spAutoFit/>
          </a:bodyPr>
          <a:lstStyle/>
          <a:p>
            <a:pPr algn="ctr"/>
            <a:r>
              <a:rPr lang="pt-PT" sz="1400" b="1" dirty="0" smtClean="0"/>
              <a:t>a)</a:t>
            </a:r>
            <a:endParaRPr lang="pt-PT" sz="1400" b="1" dirty="0"/>
          </a:p>
        </p:txBody>
      </p:sp>
      <p:sp>
        <p:nvSpPr>
          <p:cNvPr id="303" name="TextBox 302"/>
          <p:cNvSpPr txBox="1"/>
          <p:nvPr/>
        </p:nvSpPr>
        <p:spPr>
          <a:xfrm>
            <a:off x="278368" y="2425980"/>
            <a:ext cx="180000" cy="215444"/>
          </a:xfrm>
          <a:prstGeom prst="rect">
            <a:avLst/>
          </a:prstGeom>
          <a:noFill/>
        </p:spPr>
        <p:txBody>
          <a:bodyPr wrap="square" lIns="0" tIns="0" rIns="0" bIns="0" rtlCol="0">
            <a:spAutoFit/>
          </a:bodyPr>
          <a:lstStyle/>
          <a:p>
            <a:pPr algn="ctr"/>
            <a:r>
              <a:rPr lang="pt-PT" sz="1400" b="1" dirty="0" smtClean="0"/>
              <a:t>c)</a:t>
            </a:r>
            <a:endParaRPr lang="pt-PT" sz="1400" b="1" dirty="0"/>
          </a:p>
        </p:txBody>
      </p:sp>
      <p:sp>
        <p:nvSpPr>
          <p:cNvPr id="304" name="TextBox 303"/>
          <p:cNvSpPr txBox="1"/>
          <p:nvPr/>
        </p:nvSpPr>
        <p:spPr>
          <a:xfrm>
            <a:off x="4915018" y="245275"/>
            <a:ext cx="180000" cy="215444"/>
          </a:xfrm>
          <a:prstGeom prst="rect">
            <a:avLst/>
          </a:prstGeom>
          <a:noFill/>
        </p:spPr>
        <p:txBody>
          <a:bodyPr wrap="square" lIns="0" tIns="0" rIns="0" bIns="0" rtlCol="0">
            <a:spAutoFit/>
          </a:bodyPr>
          <a:lstStyle/>
          <a:p>
            <a:pPr algn="ctr"/>
            <a:r>
              <a:rPr lang="pt-PT" sz="1400" b="1" dirty="0" smtClean="0"/>
              <a:t>b)</a:t>
            </a:r>
            <a:endParaRPr lang="pt-PT" sz="1400" b="1" dirty="0"/>
          </a:p>
        </p:txBody>
      </p:sp>
      <p:sp>
        <p:nvSpPr>
          <p:cNvPr id="305" name="TextBox 304"/>
          <p:cNvSpPr txBox="1"/>
          <p:nvPr/>
        </p:nvSpPr>
        <p:spPr>
          <a:xfrm>
            <a:off x="4923859" y="2440207"/>
            <a:ext cx="180000" cy="215444"/>
          </a:xfrm>
          <a:prstGeom prst="rect">
            <a:avLst/>
          </a:prstGeom>
          <a:noFill/>
        </p:spPr>
        <p:txBody>
          <a:bodyPr wrap="square" lIns="0" tIns="0" rIns="0" bIns="0" rtlCol="0">
            <a:spAutoFit/>
          </a:bodyPr>
          <a:lstStyle/>
          <a:p>
            <a:pPr algn="ctr"/>
            <a:r>
              <a:rPr lang="pt-PT" sz="1400" b="1" dirty="0"/>
              <a:t>d</a:t>
            </a:r>
            <a:r>
              <a:rPr lang="pt-PT" sz="1400" b="1" dirty="0" smtClean="0"/>
              <a:t>)</a:t>
            </a:r>
            <a:endParaRPr lang="pt-PT" sz="1400" b="1" dirty="0"/>
          </a:p>
        </p:txBody>
      </p:sp>
      <p:sp>
        <p:nvSpPr>
          <p:cNvPr id="306" name="TextBox 305"/>
          <p:cNvSpPr txBox="1"/>
          <p:nvPr/>
        </p:nvSpPr>
        <p:spPr>
          <a:xfrm>
            <a:off x="268429" y="4879089"/>
            <a:ext cx="180000" cy="215444"/>
          </a:xfrm>
          <a:prstGeom prst="rect">
            <a:avLst/>
          </a:prstGeom>
          <a:noFill/>
        </p:spPr>
        <p:txBody>
          <a:bodyPr wrap="square" lIns="0" tIns="0" rIns="0" bIns="0" rtlCol="0">
            <a:spAutoFit/>
          </a:bodyPr>
          <a:lstStyle/>
          <a:p>
            <a:pPr algn="ctr"/>
            <a:r>
              <a:rPr lang="pt-PT" sz="1400" b="1" dirty="0"/>
              <a:t>e</a:t>
            </a:r>
            <a:r>
              <a:rPr lang="pt-PT" sz="1400" b="1" dirty="0" smtClean="0"/>
              <a:t>)</a:t>
            </a:r>
            <a:endParaRPr lang="pt-PT" sz="1400" b="1" dirty="0"/>
          </a:p>
        </p:txBody>
      </p:sp>
    </p:spTree>
    <p:extLst>
      <p:ext uri="{BB962C8B-B14F-4D97-AF65-F5344CB8AC3E}">
        <p14:creationId xmlns:p14="http://schemas.microsoft.com/office/powerpoint/2010/main" val="89484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065" y="255782"/>
            <a:ext cx="8794800" cy="338554"/>
          </a:xfrm>
          <a:prstGeom prst="rect">
            <a:avLst/>
          </a:prstGeom>
          <a:solidFill>
            <a:srgbClr val="FFFFCC"/>
          </a:solidFill>
        </p:spPr>
        <p:txBody>
          <a:bodyPr wrap="square">
            <a:spAutoFit/>
          </a:bodyPr>
          <a:lstStyle/>
          <a:p>
            <a:pPr algn="just"/>
            <a:r>
              <a:rPr lang="pt-PT" dirty="0" smtClean="0"/>
              <a:t>Este modo de funcionamento mais complexo está também esquematizado na Fig. 13.25’:</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5400000">
            <a:off x="2219504" y="-683329"/>
            <a:ext cx="4680000" cy="7607831"/>
          </a:xfrm>
          <a:prstGeom prst="rect">
            <a:avLst/>
          </a:prstGeom>
        </p:spPr>
      </p:pic>
      <p:sp>
        <p:nvSpPr>
          <p:cNvPr id="4" name="Rectangle 3"/>
          <p:cNvSpPr/>
          <p:nvPr/>
        </p:nvSpPr>
        <p:spPr>
          <a:xfrm>
            <a:off x="567887" y="5583398"/>
            <a:ext cx="8424000" cy="523220"/>
          </a:xfrm>
          <a:prstGeom prst="rect">
            <a:avLst/>
          </a:prstGeom>
          <a:solidFill>
            <a:srgbClr val="FFFFCC"/>
          </a:solidFill>
        </p:spPr>
        <p:txBody>
          <a:bodyPr wrap="square">
            <a:spAutoFit/>
          </a:bodyPr>
          <a:lstStyle/>
          <a:p>
            <a:pPr algn="just"/>
            <a:r>
              <a:rPr lang="pt-PT" sz="1400" b="1" dirty="0" smtClean="0"/>
              <a:t>Figura 13.25’ </a:t>
            </a:r>
            <a:r>
              <a:rPr lang="pt-PT" sz="1400" dirty="0" smtClean="0"/>
              <a:t>Relação altura-caudal para controlo através de uma entrada em queda de secção quadrada para uma conduta circular (</a:t>
            </a:r>
            <a:r>
              <a:rPr lang="pt-PT" sz="1200" dirty="0" smtClean="0"/>
              <a:t>Fonte: </a:t>
            </a:r>
            <a:r>
              <a:rPr lang="pt-PT" sz="1200" dirty="0" err="1" smtClean="0"/>
              <a:t>Huffman</a:t>
            </a:r>
            <a:r>
              <a:rPr lang="pt-PT" sz="1200" dirty="0" smtClean="0"/>
              <a:t> </a:t>
            </a:r>
            <a:r>
              <a:rPr lang="pt-PT" sz="1200" i="1" dirty="0" err="1" smtClean="0"/>
              <a:t>et</a:t>
            </a:r>
            <a:r>
              <a:rPr lang="pt-PT" sz="1200" i="1" dirty="0" smtClean="0"/>
              <a:t> al</a:t>
            </a:r>
            <a:r>
              <a:rPr lang="pt-PT" sz="1200" dirty="0" smtClean="0"/>
              <a:t>., 2011</a:t>
            </a:r>
            <a:r>
              <a:rPr lang="pt-PT" sz="1400" dirty="0" smtClean="0"/>
              <a:t>)</a:t>
            </a:r>
          </a:p>
        </p:txBody>
      </p:sp>
    </p:spTree>
    <p:extLst>
      <p:ext uri="{BB962C8B-B14F-4D97-AF65-F5344CB8AC3E}">
        <p14:creationId xmlns:p14="http://schemas.microsoft.com/office/powerpoint/2010/main" val="104577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097" y="1385395"/>
            <a:ext cx="3857420" cy="2982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41198" y="73328"/>
            <a:ext cx="5112000" cy="338554"/>
          </a:xfrm>
          <a:prstGeom prst="rect">
            <a:avLst/>
          </a:prstGeom>
          <a:solidFill>
            <a:srgbClr val="FFFFCC"/>
          </a:solidFill>
        </p:spPr>
        <p:txBody>
          <a:bodyPr wrap="square">
            <a:spAutoFit/>
          </a:bodyPr>
          <a:lstStyle/>
          <a:p>
            <a:pPr algn="just"/>
            <a:r>
              <a:rPr lang="pt-PT" i="1" u="sng" dirty="0" smtClean="0"/>
              <a:t>Descarregadores de tubo, com entrada com tampa</a:t>
            </a:r>
          </a:p>
        </p:txBody>
      </p:sp>
      <p:sp>
        <p:nvSpPr>
          <p:cNvPr id="7" name="Rectangle 6"/>
          <p:cNvSpPr/>
          <p:nvPr/>
        </p:nvSpPr>
        <p:spPr>
          <a:xfrm>
            <a:off x="156065" y="400745"/>
            <a:ext cx="8794800" cy="584775"/>
          </a:xfrm>
          <a:prstGeom prst="rect">
            <a:avLst/>
          </a:prstGeom>
          <a:solidFill>
            <a:srgbClr val="FFFFCC"/>
          </a:solidFill>
        </p:spPr>
        <p:txBody>
          <a:bodyPr wrap="square">
            <a:spAutoFit/>
          </a:bodyPr>
          <a:lstStyle/>
          <a:p>
            <a:pPr algn="just"/>
            <a:r>
              <a:rPr lang="pt-PT" dirty="0" smtClean="0"/>
              <a:t>Em charcas e outras estruturas de pequena dimensão, a entrada com tampa constitui uma alternativa simples e económica à entrada com queda em caixa.</a:t>
            </a:r>
          </a:p>
        </p:txBody>
      </p:sp>
      <p:sp>
        <p:nvSpPr>
          <p:cNvPr id="8" name="Rectangle 7"/>
          <p:cNvSpPr/>
          <p:nvPr/>
        </p:nvSpPr>
        <p:spPr>
          <a:xfrm>
            <a:off x="2646097" y="4330288"/>
            <a:ext cx="3780000" cy="523220"/>
          </a:xfrm>
          <a:prstGeom prst="rect">
            <a:avLst/>
          </a:prstGeom>
          <a:solidFill>
            <a:srgbClr val="FFFFCC"/>
          </a:solidFill>
        </p:spPr>
        <p:txBody>
          <a:bodyPr wrap="square">
            <a:spAutoFit/>
          </a:bodyPr>
          <a:lstStyle/>
          <a:p>
            <a:pPr algn="just"/>
            <a:r>
              <a:rPr lang="pt-PT" sz="1400" b="1" dirty="0" smtClean="0"/>
              <a:t>Figura 13.26 </a:t>
            </a:r>
            <a:r>
              <a:rPr lang="pt-PT" sz="1400" dirty="0" smtClean="0"/>
              <a:t>Tubo com entrada com tampa (</a:t>
            </a:r>
            <a:r>
              <a:rPr lang="pt-PT" sz="1200" dirty="0" smtClean="0"/>
              <a:t>Fonte: </a:t>
            </a:r>
            <a:r>
              <a:rPr lang="en-GB" sz="1200" dirty="0"/>
              <a:t>USDA-NRCS, 1984a</a:t>
            </a:r>
            <a:r>
              <a:rPr lang="pt-PT" sz="1400" dirty="0" smtClean="0"/>
              <a:t>)</a:t>
            </a:r>
          </a:p>
        </p:txBody>
      </p:sp>
    </p:spTree>
    <p:extLst>
      <p:ext uri="{BB962C8B-B14F-4D97-AF65-F5344CB8AC3E}">
        <p14:creationId xmlns:p14="http://schemas.microsoft.com/office/powerpoint/2010/main" val="236015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748" y="261104"/>
            <a:ext cx="8784000" cy="584775"/>
          </a:xfrm>
          <a:prstGeom prst="rect">
            <a:avLst/>
          </a:prstGeom>
          <a:solidFill>
            <a:srgbClr val="FFFFCC"/>
          </a:solidFill>
        </p:spPr>
        <p:txBody>
          <a:bodyPr wrap="square">
            <a:spAutoFit/>
          </a:bodyPr>
          <a:lstStyle/>
          <a:p>
            <a:pPr algn="just"/>
            <a:r>
              <a:rPr lang="pt-PT" b="1" dirty="0" smtClean="0"/>
              <a:t>Barragens de terra </a:t>
            </a:r>
            <a:r>
              <a:rPr lang="pt-PT" dirty="0" smtClean="0"/>
              <a:t>(</a:t>
            </a:r>
            <a:r>
              <a:rPr lang="pt-PT" dirty="0" err="1"/>
              <a:t>Huffman</a:t>
            </a:r>
            <a:r>
              <a:rPr lang="pt-PT" dirty="0"/>
              <a:t> </a:t>
            </a:r>
            <a:r>
              <a:rPr lang="pt-PT" i="1" dirty="0" err="1"/>
              <a:t>et</a:t>
            </a:r>
            <a:r>
              <a:rPr lang="pt-PT" i="1" dirty="0"/>
              <a:t> al</a:t>
            </a:r>
            <a:r>
              <a:rPr lang="pt-PT" dirty="0"/>
              <a:t>., 20111)</a:t>
            </a:r>
          </a:p>
          <a:p>
            <a:pPr algn="just"/>
            <a:endParaRPr lang="pt-PT" b="1" dirty="0" smtClean="0"/>
          </a:p>
        </p:txBody>
      </p:sp>
    </p:spTree>
    <p:extLst>
      <p:ext uri="{BB962C8B-B14F-4D97-AF65-F5344CB8AC3E}">
        <p14:creationId xmlns:p14="http://schemas.microsoft.com/office/powerpoint/2010/main" val="286730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1915" y="367792"/>
            <a:ext cx="8794750" cy="338554"/>
          </a:xfrm>
          <a:prstGeom prst="rect">
            <a:avLst/>
          </a:prstGeom>
          <a:solidFill>
            <a:srgbClr val="FFFFCC"/>
          </a:solidFill>
        </p:spPr>
        <p:txBody>
          <a:bodyPr wrap="square">
            <a:spAutoFit/>
          </a:bodyPr>
          <a:lstStyle/>
          <a:p>
            <a:r>
              <a:rPr lang="pt-PT" b="1" i="1" dirty="0"/>
              <a:t>Quanto ao estado de desenvolvimento</a:t>
            </a:r>
          </a:p>
        </p:txBody>
      </p:sp>
      <p:sp>
        <p:nvSpPr>
          <p:cNvPr id="6" name="Rectangle 5"/>
          <p:cNvSpPr/>
          <p:nvPr/>
        </p:nvSpPr>
        <p:spPr>
          <a:xfrm>
            <a:off x="129930" y="668179"/>
            <a:ext cx="8806733" cy="830997"/>
          </a:xfrm>
          <a:prstGeom prst="rect">
            <a:avLst/>
          </a:prstGeom>
          <a:solidFill>
            <a:srgbClr val="FFFFCC"/>
          </a:solidFill>
        </p:spPr>
        <p:txBody>
          <a:bodyPr wrap="square">
            <a:spAutoFit/>
          </a:bodyPr>
          <a:lstStyle/>
          <a:p>
            <a:pPr algn="just"/>
            <a:r>
              <a:rPr lang="pt-PT" dirty="0"/>
              <a:t>O conceito de estado de desenvolvimento das ravinas indica o seu </a:t>
            </a:r>
            <a:r>
              <a:rPr lang="pt-PT" b="1" dirty="0"/>
              <a:t>potencial erosivo</a:t>
            </a:r>
            <a:r>
              <a:rPr lang="pt-PT" dirty="0"/>
              <a:t>, não estando necessariamente relacionado com o tempo nem com a sequência do seu desenvolvimento</a:t>
            </a:r>
            <a:r>
              <a:rPr lang="pt-PT" dirty="0" smtClean="0"/>
              <a:t>.</a:t>
            </a:r>
            <a:endParaRPr lang="pt-PT" dirty="0"/>
          </a:p>
        </p:txBody>
      </p:sp>
      <p:sp>
        <p:nvSpPr>
          <p:cNvPr id="7" name="Rectangle 6"/>
          <p:cNvSpPr/>
          <p:nvPr/>
        </p:nvSpPr>
        <p:spPr>
          <a:xfrm>
            <a:off x="161925" y="5278279"/>
            <a:ext cx="8806733" cy="584775"/>
          </a:xfrm>
          <a:prstGeom prst="rect">
            <a:avLst/>
          </a:prstGeom>
          <a:solidFill>
            <a:srgbClr val="FFFFCC"/>
          </a:solidFill>
        </p:spPr>
        <p:txBody>
          <a:bodyPr wrap="square">
            <a:spAutoFit/>
          </a:bodyPr>
          <a:lstStyle/>
          <a:p>
            <a:pPr algn="just"/>
            <a:r>
              <a:rPr lang="pt-PT" dirty="0"/>
              <a:t>Há alguma subjectividade nesta avaliação devendo tentar-se incluir indicadores objectivos para facilitar a classificação, como apresentado nos critérios de avaliação das ravinas.</a:t>
            </a:r>
          </a:p>
        </p:txBody>
      </p:sp>
      <p:sp>
        <p:nvSpPr>
          <p:cNvPr id="8" name="Rectangle 7"/>
          <p:cNvSpPr/>
          <p:nvPr/>
        </p:nvSpPr>
        <p:spPr>
          <a:xfrm>
            <a:off x="161925" y="1465005"/>
            <a:ext cx="8806733" cy="584775"/>
          </a:xfrm>
          <a:prstGeom prst="rect">
            <a:avLst/>
          </a:prstGeom>
          <a:solidFill>
            <a:srgbClr val="FFFFCC"/>
          </a:solidFill>
        </p:spPr>
        <p:txBody>
          <a:bodyPr wrap="square">
            <a:spAutoFit/>
          </a:bodyPr>
          <a:lstStyle/>
          <a:p>
            <a:pPr algn="just"/>
            <a:r>
              <a:rPr lang="pt-PT" dirty="0" smtClean="0"/>
              <a:t>Assim </a:t>
            </a:r>
            <a:r>
              <a:rPr lang="pt-PT" dirty="0"/>
              <a:t>uma ravina jovem, madura e velha, </a:t>
            </a:r>
            <a:r>
              <a:rPr lang="pt-PT" dirty="0" smtClean="0"/>
              <a:t>indica </a:t>
            </a:r>
            <a:r>
              <a:rPr lang="pt-PT" dirty="0"/>
              <a:t>uma futura erosão grande, média ou pequena, respectivamente</a:t>
            </a:r>
            <a:r>
              <a:rPr lang="pt-PT" dirty="0" smtClean="0"/>
              <a:t>.</a:t>
            </a:r>
            <a:endParaRPr lang="pt-PT" dirty="0"/>
          </a:p>
        </p:txBody>
      </p:sp>
      <p:sp>
        <p:nvSpPr>
          <p:cNvPr id="9" name="Rectangle 8"/>
          <p:cNvSpPr/>
          <p:nvPr/>
        </p:nvSpPr>
        <p:spPr>
          <a:xfrm>
            <a:off x="151440" y="2227005"/>
            <a:ext cx="8806733" cy="1323439"/>
          </a:xfrm>
          <a:prstGeom prst="rect">
            <a:avLst/>
          </a:prstGeom>
          <a:solidFill>
            <a:srgbClr val="FFFFCC"/>
          </a:solidFill>
        </p:spPr>
        <p:txBody>
          <a:bodyPr wrap="square">
            <a:spAutoFit/>
          </a:bodyPr>
          <a:lstStyle/>
          <a:p>
            <a:pPr algn="just"/>
            <a:r>
              <a:rPr lang="pt-PT" dirty="0" smtClean="0"/>
              <a:t>Por </a:t>
            </a:r>
            <a:r>
              <a:rPr lang="pt-PT" dirty="0"/>
              <a:t>exemplo, uma ravina </a:t>
            </a:r>
            <a:r>
              <a:rPr lang="pt-PT" b="1" dirty="0"/>
              <a:t>descontínua</a:t>
            </a:r>
            <a:r>
              <a:rPr lang="pt-PT" dirty="0"/>
              <a:t> que ainda não se ligou à rede de drenagem é uma ravina jovem, mas se já está ligada ao sistema e ajustou o leito e o nível de base ao da ravina a que se ligou, então é uma ravina madura. A cabeceira ainda evoluirá para montante e só será uma ravina velha quando aquela estiver próxima da linha de cumeada e apresentar poucas escarpas no seu leito</a:t>
            </a:r>
            <a:r>
              <a:rPr lang="pt-PT" dirty="0" smtClean="0"/>
              <a:t>.</a:t>
            </a:r>
            <a:endParaRPr lang="pt-PT" dirty="0"/>
          </a:p>
        </p:txBody>
      </p:sp>
      <p:sp>
        <p:nvSpPr>
          <p:cNvPr id="10" name="Rectangle 9"/>
          <p:cNvSpPr/>
          <p:nvPr/>
        </p:nvSpPr>
        <p:spPr>
          <a:xfrm>
            <a:off x="156292" y="3740051"/>
            <a:ext cx="8806733" cy="1323439"/>
          </a:xfrm>
          <a:prstGeom prst="rect">
            <a:avLst/>
          </a:prstGeom>
          <a:solidFill>
            <a:srgbClr val="FFFFCC"/>
          </a:solidFill>
        </p:spPr>
        <p:txBody>
          <a:bodyPr wrap="square">
            <a:spAutoFit/>
          </a:bodyPr>
          <a:lstStyle/>
          <a:p>
            <a:pPr algn="just"/>
            <a:r>
              <a:rPr lang="pt-PT" dirty="0" smtClean="0"/>
              <a:t>Já </a:t>
            </a:r>
            <a:r>
              <a:rPr lang="pt-PT" dirty="0"/>
              <a:t>nas ravinas </a:t>
            </a:r>
            <a:r>
              <a:rPr lang="pt-PT" b="1" dirty="0"/>
              <a:t>contínuas</a:t>
            </a:r>
            <a:r>
              <a:rPr lang="pt-PT" dirty="0"/>
              <a:t> os indicadores podem encontrar-se no leito e nas margens: escarpas frequentes no leito, início da formação de meandros em troços relativamente rectos e margens íngremes e côncavas indicam um estado jovem; uma ravina com rocha ou vegetação à superfície do leito e margens estáveis com vegetação indica uma ravina velha (</a:t>
            </a:r>
            <a:r>
              <a:rPr lang="pt-PT" dirty="0" err="1"/>
              <a:t>Heede</a:t>
            </a:r>
            <a:r>
              <a:rPr lang="pt-PT" dirty="0"/>
              <a:t>, 1978 e 1982).</a:t>
            </a:r>
          </a:p>
        </p:txBody>
      </p:sp>
    </p:spTree>
    <p:extLst>
      <p:ext uri="{BB962C8B-B14F-4D97-AF65-F5344CB8AC3E}">
        <p14:creationId xmlns:p14="http://schemas.microsoft.com/office/powerpoint/2010/main" val="117779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0950" y="1415256"/>
            <a:ext cx="5091684" cy="466953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0883" y="2073980"/>
            <a:ext cx="4696968" cy="3313176"/>
          </a:xfrm>
          <a:prstGeom prst="rect">
            <a:avLst/>
          </a:prstGeom>
        </p:spPr>
      </p:pic>
    </p:spTree>
    <p:extLst>
      <p:ext uri="{BB962C8B-B14F-4D97-AF65-F5344CB8AC3E}">
        <p14:creationId xmlns:p14="http://schemas.microsoft.com/office/powerpoint/2010/main" val="8141239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304917" y="-793664"/>
            <a:ext cx="2253996" cy="441807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15223" y="-852034"/>
            <a:ext cx="2694432" cy="441807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51120" y="2197490"/>
            <a:ext cx="3561588" cy="457504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876902" y="2439399"/>
            <a:ext cx="2253996" cy="4197096"/>
          </a:xfrm>
          <a:prstGeom prst="rect">
            <a:avLst/>
          </a:prstGeom>
        </p:spPr>
      </p:pic>
    </p:spTree>
    <p:extLst>
      <p:ext uri="{BB962C8B-B14F-4D97-AF65-F5344CB8AC3E}">
        <p14:creationId xmlns:p14="http://schemas.microsoft.com/office/powerpoint/2010/main" val="35378120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355" y="389711"/>
            <a:ext cx="6300000" cy="2870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273" y="3725551"/>
            <a:ext cx="6300000" cy="2898000"/>
          </a:xfrm>
          <a:prstGeom prst="rect">
            <a:avLst/>
          </a:prstGeom>
        </p:spPr>
      </p:pic>
    </p:spTree>
    <p:extLst>
      <p:ext uri="{BB962C8B-B14F-4D97-AF65-F5344CB8AC3E}">
        <p14:creationId xmlns:p14="http://schemas.microsoft.com/office/powerpoint/2010/main" val="3366480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49030" y="198288"/>
            <a:ext cx="8794750" cy="338554"/>
          </a:xfrm>
          <a:prstGeom prst="rect">
            <a:avLst/>
          </a:prstGeom>
          <a:solidFill>
            <a:srgbClr val="FFFFCC"/>
          </a:solidFill>
        </p:spPr>
        <p:txBody>
          <a:bodyPr wrap="square">
            <a:spAutoFit/>
          </a:bodyPr>
          <a:lstStyle/>
          <a:p>
            <a:r>
              <a:rPr lang="pt-PT" b="1" i="1" dirty="0" smtClean="0"/>
              <a:t>13.6 Síntese - critérios para a selecção das medidas para controlo de ravinas</a:t>
            </a:r>
            <a:endParaRPr lang="en-US" sz="1800" dirty="0"/>
          </a:p>
        </p:txBody>
      </p:sp>
      <p:sp>
        <p:nvSpPr>
          <p:cNvPr id="3" name="Rectangle 2"/>
          <p:cNvSpPr/>
          <p:nvPr/>
        </p:nvSpPr>
        <p:spPr>
          <a:xfrm>
            <a:off x="152396" y="939825"/>
            <a:ext cx="8791384" cy="338554"/>
          </a:xfrm>
          <a:prstGeom prst="rect">
            <a:avLst/>
          </a:prstGeom>
          <a:solidFill>
            <a:srgbClr val="FFFFCC"/>
          </a:solidFill>
        </p:spPr>
        <p:txBody>
          <a:bodyPr wrap="square">
            <a:spAutoFit/>
          </a:bodyPr>
          <a:lstStyle/>
          <a:p>
            <a:pPr algn="just"/>
            <a:r>
              <a:rPr lang="pt-PT" dirty="0"/>
              <a:t>Das (2010) apresenta estratégias um pouco diferentes consoante a </a:t>
            </a:r>
            <a:r>
              <a:rPr lang="pt-PT" b="1" dirty="0"/>
              <a:t>forma das ravinas</a:t>
            </a:r>
            <a:r>
              <a:rPr lang="pt-PT" dirty="0" smtClean="0"/>
              <a:t>.</a:t>
            </a:r>
            <a:endParaRPr lang="pt-PT" dirty="0"/>
          </a:p>
        </p:txBody>
      </p:sp>
      <p:sp>
        <p:nvSpPr>
          <p:cNvPr id="26" name="Rectangle 25"/>
          <p:cNvSpPr/>
          <p:nvPr/>
        </p:nvSpPr>
        <p:spPr>
          <a:xfrm>
            <a:off x="139344" y="1397025"/>
            <a:ext cx="8791384" cy="338554"/>
          </a:xfrm>
          <a:prstGeom prst="rect">
            <a:avLst/>
          </a:prstGeom>
          <a:solidFill>
            <a:srgbClr val="FFFFCC"/>
          </a:solidFill>
        </p:spPr>
        <p:txBody>
          <a:bodyPr wrap="square">
            <a:spAutoFit/>
          </a:bodyPr>
          <a:lstStyle/>
          <a:p>
            <a:pPr algn="just"/>
            <a:r>
              <a:rPr lang="pt-PT" dirty="0" smtClean="0"/>
              <a:t>Para </a:t>
            </a:r>
            <a:r>
              <a:rPr lang="pt-PT" dirty="0"/>
              <a:t>as </a:t>
            </a:r>
            <a:r>
              <a:rPr lang="pt-PT" i="1" u="sng" dirty="0"/>
              <a:t>ravinas em V </a:t>
            </a:r>
            <a:r>
              <a:rPr lang="pt-PT" dirty="0"/>
              <a:t>recomenda</a:t>
            </a:r>
            <a:r>
              <a:rPr lang="pt-PT" dirty="0" smtClean="0"/>
              <a:t>:</a:t>
            </a:r>
            <a:endParaRPr lang="pt-PT" dirty="0"/>
          </a:p>
        </p:txBody>
      </p:sp>
      <p:sp>
        <p:nvSpPr>
          <p:cNvPr id="27" name="Rectangle 26"/>
          <p:cNvSpPr/>
          <p:nvPr/>
        </p:nvSpPr>
        <p:spPr>
          <a:xfrm>
            <a:off x="134986" y="1688228"/>
            <a:ext cx="8791384" cy="830997"/>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dirty="0" smtClean="0"/>
              <a:t>Num </a:t>
            </a:r>
            <a:r>
              <a:rPr lang="pt-PT" dirty="0"/>
              <a:t>estágio inicial de formação: mudar as práticas de gestão do solo, adoptando medidas de conservação do solo como culturas segundo as curvas de nível ou culturas em faixas, por exemplo</a:t>
            </a:r>
            <a:r>
              <a:rPr lang="pt-PT" dirty="0" smtClean="0"/>
              <a:t>.</a:t>
            </a:r>
            <a:endParaRPr lang="pt-PT" dirty="0"/>
          </a:p>
        </p:txBody>
      </p:sp>
      <p:sp>
        <p:nvSpPr>
          <p:cNvPr id="28" name="Rectangle 27"/>
          <p:cNvSpPr/>
          <p:nvPr/>
        </p:nvSpPr>
        <p:spPr>
          <a:xfrm>
            <a:off x="130624" y="2484389"/>
            <a:ext cx="8791384" cy="584775"/>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dirty="0" smtClean="0"/>
              <a:t>Em </a:t>
            </a:r>
            <a:r>
              <a:rPr lang="pt-PT" dirty="0"/>
              <a:t>ravinas já formadas, não muito profundas: destruição das ravinas por preenchimento com solo e adopção posterior de medidas de conservação do solo</a:t>
            </a:r>
            <a:r>
              <a:rPr lang="pt-PT" dirty="0" smtClean="0"/>
              <a:t>.</a:t>
            </a:r>
            <a:endParaRPr lang="pt-PT" dirty="0"/>
          </a:p>
        </p:txBody>
      </p:sp>
      <p:sp>
        <p:nvSpPr>
          <p:cNvPr id="29" name="Rectangle 28"/>
          <p:cNvSpPr/>
          <p:nvPr/>
        </p:nvSpPr>
        <p:spPr>
          <a:xfrm>
            <a:off x="139344" y="3048020"/>
            <a:ext cx="8791384" cy="584775"/>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dirty="0" smtClean="0"/>
              <a:t>Em </a:t>
            </a:r>
            <a:r>
              <a:rPr lang="pt-PT" dirty="0"/>
              <a:t>ravinas já formadas, mais profundas: construir canal de desvio a montante da cabeceira da ravina e instalar pequenas barragens em série</a:t>
            </a:r>
            <a:r>
              <a:rPr lang="pt-PT" dirty="0" smtClean="0"/>
              <a:t>.</a:t>
            </a:r>
            <a:endParaRPr lang="pt-PT" dirty="0"/>
          </a:p>
        </p:txBody>
      </p:sp>
      <p:sp>
        <p:nvSpPr>
          <p:cNvPr id="30" name="Rectangle 29"/>
          <p:cNvSpPr/>
          <p:nvPr/>
        </p:nvSpPr>
        <p:spPr>
          <a:xfrm>
            <a:off x="134978" y="3600299"/>
            <a:ext cx="8791384" cy="584775"/>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dirty="0" smtClean="0"/>
              <a:t>Nas </a:t>
            </a:r>
            <a:r>
              <a:rPr lang="pt-PT" dirty="0"/>
              <a:t>margens destas ravinas deve plantar-se vegetação rasteira, com forte sistema radicular e pouca exigência em água e em solos férteis</a:t>
            </a:r>
            <a:r>
              <a:rPr lang="pt-PT" dirty="0" smtClean="0"/>
              <a:t>.</a:t>
            </a:r>
            <a:endParaRPr lang="pt-PT" dirty="0"/>
          </a:p>
        </p:txBody>
      </p:sp>
      <p:sp>
        <p:nvSpPr>
          <p:cNvPr id="31" name="Rectangle 30"/>
          <p:cNvSpPr/>
          <p:nvPr/>
        </p:nvSpPr>
        <p:spPr>
          <a:xfrm>
            <a:off x="140321" y="4344881"/>
            <a:ext cx="8791384" cy="584775"/>
          </a:xfrm>
          <a:prstGeom prst="rect">
            <a:avLst/>
          </a:prstGeom>
          <a:solidFill>
            <a:srgbClr val="FFFFCC"/>
          </a:solidFill>
        </p:spPr>
        <p:txBody>
          <a:bodyPr wrap="square">
            <a:spAutoFit/>
          </a:bodyPr>
          <a:lstStyle/>
          <a:p>
            <a:pPr algn="just"/>
            <a:r>
              <a:rPr lang="pt-PT" dirty="0" smtClean="0"/>
              <a:t>Para </a:t>
            </a:r>
            <a:r>
              <a:rPr lang="pt-PT" dirty="0"/>
              <a:t>as </a:t>
            </a:r>
            <a:r>
              <a:rPr lang="pt-PT" i="1" u="sng" dirty="0"/>
              <a:t>ravinas em U</a:t>
            </a:r>
            <a:r>
              <a:rPr lang="pt-PT" dirty="0"/>
              <a:t>, considerando que são típicas de zonas pouco acidentadas, com grandes bacias de drenagem e escoamentos com </a:t>
            </a:r>
            <a:r>
              <a:rPr lang="pt-PT" dirty="0" smtClean="0"/>
              <a:t>velocidades baixas, </a:t>
            </a:r>
            <a:r>
              <a:rPr lang="pt-PT" dirty="0"/>
              <a:t>recomenda</a:t>
            </a:r>
            <a:r>
              <a:rPr lang="pt-PT" dirty="0" smtClean="0"/>
              <a:t>:</a:t>
            </a:r>
            <a:endParaRPr lang="pt-PT" dirty="0"/>
          </a:p>
        </p:txBody>
      </p:sp>
      <p:sp>
        <p:nvSpPr>
          <p:cNvPr id="32" name="Rectangle 31"/>
          <p:cNvSpPr/>
          <p:nvPr/>
        </p:nvSpPr>
        <p:spPr>
          <a:xfrm>
            <a:off x="144668" y="4907162"/>
            <a:ext cx="8791384" cy="830997"/>
          </a:xfrm>
          <a:prstGeom prst="rect">
            <a:avLst/>
          </a:prstGeom>
          <a:solidFill>
            <a:srgbClr val="FFFFCC"/>
          </a:solidFill>
        </p:spPr>
        <p:txBody>
          <a:bodyPr wrap="square">
            <a:spAutoFit/>
          </a:bodyPr>
          <a:lstStyle/>
          <a:p>
            <a:pPr marL="285750" lvl="0" indent="-285750" algn="just">
              <a:buFont typeface="Arial" panose="020B0604020202020204" pitchFamily="34" charset="0"/>
              <a:buChar char="•"/>
            </a:pPr>
            <a:r>
              <a:rPr lang="pt-PT" dirty="0" smtClean="0"/>
              <a:t>Preenchimento </a:t>
            </a:r>
            <a:r>
              <a:rPr lang="pt-PT" dirty="0"/>
              <a:t>gradual do leito com sedimentos através da instalação de pequenas estruturas de queda, anulando as zonas de corte das margens na intersecção com o leito da ravina</a:t>
            </a:r>
            <a:r>
              <a:rPr lang="pt-PT" dirty="0" smtClean="0"/>
              <a:t>.</a:t>
            </a:r>
            <a:endParaRPr lang="pt-PT" dirty="0"/>
          </a:p>
        </p:txBody>
      </p:sp>
      <p:sp>
        <p:nvSpPr>
          <p:cNvPr id="33" name="Rectangle 32"/>
          <p:cNvSpPr/>
          <p:nvPr/>
        </p:nvSpPr>
        <p:spPr>
          <a:xfrm>
            <a:off x="143600" y="5685185"/>
            <a:ext cx="8791384" cy="33855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Posterior </a:t>
            </a:r>
            <a:r>
              <a:rPr lang="pt-PT" dirty="0"/>
              <a:t>estabilização do canal com medidas vegetativas.</a:t>
            </a:r>
          </a:p>
        </p:txBody>
      </p:sp>
    </p:spTree>
    <p:extLst>
      <p:ext uri="{BB962C8B-B14F-4D97-AF65-F5344CB8AC3E}">
        <p14:creationId xmlns:p14="http://schemas.microsoft.com/office/powerpoint/2010/main" val="245939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60456" y="2497693"/>
            <a:ext cx="8806734" cy="584775"/>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Os </a:t>
            </a:r>
            <a:r>
              <a:rPr lang="pt-PT" b="1" dirty="0" smtClean="0">
                <a:solidFill>
                  <a:srgbClr val="0000FF"/>
                </a:solidFill>
              </a:rPr>
              <a:t>vários troços </a:t>
            </a:r>
            <a:r>
              <a:rPr lang="pt-PT" dirty="0" smtClean="0"/>
              <a:t>da ravina principal e das suas ramificações devem ser estabilizados com </a:t>
            </a:r>
            <a:r>
              <a:rPr lang="pt-PT" b="1" dirty="0" smtClean="0"/>
              <a:t>material vivo</a:t>
            </a:r>
            <a:r>
              <a:rPr lang="pt-PT" dirty="0" smtClean="0"/>
              <a:t>, </a:t>
            </a:r>
            <a:r>
              <a:rPr lang="pt-PT" b="1" dirty="0" smtClean="0"/>
              <a:t>sebes</a:t>
            </a:r>
            <a:r>
              <a:rPr lang="pt-PT" dirty="0" smtClean="0"/>
              <a:t>, </a:t>
            </a:r>
            <a:r>
              <a:rPr lang="pt-PT" b="1" dirty="0" smtClean="0"/>
              <a:t>faxinas</a:t>
            </a:r>
            <a:r>
              <a:rPr lang="pt-PT" dirty="0" smtClean="0"/>
              <a:t>, etc., </a:t>
            </a:r>
            <a:r>
              <a:rPr lang="pt-PT" b="1" dirty="0" smtClean="0"/>
              <a:t>barragens de madeira </a:t>
            </a:r>
            <a:r>
              <a:rPr lang="pt-PT" dirty="0" smtClean="0"/>
              <a:t>e de </a:t>
            </a:r>
            <a:r>
              <a:rPr lang="pt-PT" b="1" dirty="0" smtClean="0"/>
              <a:t>pedra seca</a:t>
            </a:r>
            <a:r>
              <a:rPr lang="pt-PT" dirty="0" smtClean="0"/>
              <a:t>.</a:t>
            </a:r>
          </a:p>
        </p:txBody>
      </p:sp>
      <p:sp>
        <p:nvSpPr>
          <p:cNvPr id="17" name="Rectangle 16"/>
          <p:cNvSpPr/>
          <p:nvPr/>
        </p:nvSpPr>
        <p:spPr>
          <a:xfrm>
            <a:off x="140728" y="3026623"/>
            <a:ext cx="8806734" cy="584775"/>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As </a:t>
            </a:r>
            <a:r>
              <a:rPr lang="pt-PT" b="1" dirty="0" smtClean="0">
                <a:solidFill>
                  <a:srgbClr val="0000FF"/>
                </a:solidFill>
              </a:rPr>
              <a:t>partes de jusante </a:t>
            </a:r>
            <a:r>
              <a:rPr lang="pt-PT" dirty="0" smtClean="0"/>
              <a:t>devem ser tratadas com </a:t>
            </a:r>
            <a:r>
              <a:rPr lang="pt-PT" b="1" dirty="0" smtClean="0"/>
              <a:t>barragens de pedra seca</a:t>
            </a:r>
            <a:r>
              <a:rPr lang="pt-PT" dirty="0" smtClean="0"/>
              <a:t>, de pequena ou grandes dimensões. </a:t>
            </a:r>
          </a:p>
        </p:txBody>
      </p:sp>
      <p:sp>
        <p:nvSpPr>
          <p:cNvPr id="18" name="Rectangle 17"/>
          <p:cNvSpPr/>
          <p:nvPr/>
        </p:nvSpPr>
        <p:spPr>
          <a:xfrm>
            <a:off x="142516" y="3577069"/>
            <a:ext cx="8806734" cy="1077218"/>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Num </a:t>
            </a:r>
            <a:r>
              <a:rPr lang="pt-PT" b="1" dirty="0" smtClean="0">
                <a:solidFill>
                  <a:srgbClr val="0000FF"/>
                </a:solidFill>
              </a:rPr>
              <a:t>local estável da parte mais baixa </a:t>
            </a:r>
            <a:r>
              <a:rPr lang="pt-PT" dirty="0" smtClean="0"/>
              <a:t>(por exemplo, numa zona com afloramentos rochosos) deve construir-se uma </a:t>
            </a:r>
            <a:r>
              <a:rPr lang="pt-PT" b="1" dirty="0" smtClean="0"/>
              <a:t>barragem de gabiões </a:t>
            </a:r>
            <a:r>
              <a:rPr lang="pt-PT" dirty="0" smtClean="0"/>
              <a:t>ou de </a:t>
            </a:r>
            <a:r>
              <a:rPr lang="pt-PT" b="1" dirty="0" smtClean="0"/>
              <a:t>alvenaria argamassada</a:t>
            </a:r>
            <a:r>
              <a:rPr lang="pt-PT" dirty="0" smtClean="0"/>
              <a:t>. Caso não exista um local estável, deve construir-se uma contra-barragem (e respectiva soleira) de </a:t>
            </a:r>
            <a:r>
              <a:rPr lang="pt-PT" dirty="0"/>
              <a:t>gabiões ou de alvenaria </a:t>
            </a:r>
            <a:r>
              <a:rPr lang="pt-PT" dirty="0" smtClean="0"/>
              <a:t>argamassada.</a:t>
            </a:r>
          </a:p>
        </p:txBody>
      </p:sp>
      <p:sp>
        <p:nvSpPr>
          <p:cNvPr id="19" name="Rectangle 18"/>
          <p:cNvSpPr/>
          <p:nvPr/>
        </p:nvSpPr>
        <p:spPr>
          <a:xfrm>
            <a:off x="144304" y="4622383"/>
            <a:ext cx="8806734" cy="584775"/>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smtClean="0"/>
              <a:t>As restantes barragens a construir devem ser estabelecidas de acordo com o perfil de compensação do troço da ravina e da altura das respectivas barragens.</a:t>
            </a:r>
          </a:p>
        </p:txBody>
      </p:sp>
      <p:sp>
        <p:nvSpPr>
          <p:cNvPr id="20" name="Rectangle 19"/>
          <p:cNvSpPr/>
          <p:nvPr/>
        </p:nvSpPr>
        <p:spPr>
          <a:xfrm>
            <a:off x="146122" y="5228687"/>
            <a:ext cx="8806734" cy="338554"/>
          </a:xfrm>
          <a:prstGeom prst="rect">
            <a:avLst/>
          </a:prstGeom>
          <a:solidFill>
            <a:srgbClr val="FFFFCC"/>
          </a:solidFill>
        </p:spPr>
        <p:txBody>
          <a:bodyPr wrap="square">
            <a:spAutoFit/>
          </a:bodyPr>
          <a:lstStyle/>
          <a:p>
            <a:pPr algn="just"/>
            <a:r>
              <a:rPr lang="pt-PT" dirty="0" smtClean="0"/>
              <a:t>No Quadro 13.7 apresentam-se os critérios de selecção a utilizar.</a:t>
            </a:r>
          </a:p>
        </p:txBody>
      </p:sp>
      <p:sp>
        <p:nvSpPr>
          <p:cNvPr id="2" name="Rectangle 1"/>
          <p:cNvSpPr/>
          <p:nvPr/>
        </p:nvSpPr>
        <p:spPr>
          <a:xfrm>
            <a:off x="160456" y="1292115"/>
            <a:ext cx="8817492" cy="584775"/>
          </a:xfrm>
          <a:prstGeom prst="rect">
            <a:avLst/>
          </a:prstGeom>
          <a:solidFill>
            <a:srgbClr val="FFFFCC"/>
          </a:solidFill>
        </p:spPr>
        <p:txBody>
          <a:bodyPr wrap="square">
            <a:spAutoFit/>
          </a:bodyPr>
          <a:lstStyle/>
          <a:p>
            <a:pPr algn="just"/>
            <a:r>
              <a:rPr lang="pt-PT" dirty="0" smtClean="0"/>
              <a:t>A vantagem desta metodologia consiste em que deixa de haver </a:t>
            </a:r>
            <a:r>
              <a:rPr lang="pt-PT" dirty="0"/>
              <a:t>grande diferença entre o tratamento de ravinas em zonas de montanha </a:t>
            </a:r>
            <a:r>
              <a:rPr lang="pt-PT" dirty="0" smtClean="0"/>
              <a:t>e </a:t>
            </a:r>
            <a:r>
              <a:rPr lang="pt-PT" dirty="0"/>
              <a:t>em zonas de relevo </a:t>
            </a:r>
            <a:r>
              <a:rPr lang="pt-PT" dirty="0" smtClean="0"/>
              <a:t>suave.</a:t>
            </a:r>
            <a:endParaRPr lang="pt-PT" dirty="0"/>
          </a:p>
        </p:txBody>
      </p:sp>
      <p:sp>
        <p:nvSpPr>
          <p:cNvPr id="3" name="Rectangle 2"/>
          <p:cNvSpPr/>
          <p:nvPr/>
        </p:nvSpPr>
        <p:spPr>
          <a:xfrm>
            <a:off x="151747" y="241024"/>
            <a:ext cx="8824152" cy="1077218"/>
          </a:xfrm>
          <a:prstGeom prst="rect">
            <a:avLst/>
          </a:prstGeom>
          <a:solidFill>
            <a:srgbClr val="FFFFCC"/>
          </a:solidFill>
        </p:spPr>
        <p:txBody>
          <a:bodyPr wrap="square">
            <a:spAutoFit/>
          </a:bodyPr>
          <a:lstStyle/>
          <a:p>
            <a:pPr algn="just"/>
            <a:r>
              <a:rPr lang="pt-PT" dirty="0" smtClean="0"/>
              <a:t>Por seu lado, FAO </a:t>
            </a:r>
            <a:r>
              <a:rPr lang="pt-PT" dirty="0"/>
              <a:t>(1986) apresenta uma estratégia geral para o tratamento de </a:t>
            </a:r>
            <a:r>
              <a:rPr lang="pt-PT" i="1" u="sng" dirty="0"/>
              <a:t>ravinas contínuas</a:t>
            </a:r>
            <a:r>
              <a:rPr lang="pt-PT" i="1" dirty="0"/>
              <a:t> </a:t>
            </a:r>
            <a:r>
              <a:rPr lang="pt-PT" dirty="0"/>
              <a:t>que consiste em considerar cada uma como uma </a:t>
            </a:r>
            <a:r>
              <a:rPr lang="pt-PT" b="1" dirty="0"/>
              <a:t>unidade básica de tratamento</a:t>
            </a:r>
            <a:r>
              <a:rPr lang="pt-PT" dirty="0"/>
              <a:t>, devendo os trabalhos estruturais e os posteriores trabalhos de controlo vegetativo estar terminados antes da estação húmida</a:t>
            </a:r>
            <a:r>
              <a:rPr lang="pt-PT" dirty="0" smtClean="0"/>
              <a:t>.</a:t>
            </a:r>
            <a:endParaRPr lang="pt-PT" dirty="0"/>
          </a:p>
        </p:txBody>
      </p:sp>
      <p:sp>
        <p:nvSpPr>
          <p:cNvPr id="22" name="Rectangle 21"/>
          <p:cNvSpPr/>
          <p:nvPr/>
        </p:nvSpPr>
        <p:spPr>
          <a:xfrm>
            <a:off x="130635" y="1936283"/>
            <a:ext cx="8824152" cy="584775"/>
          </a:xfrm>
          <a:prstGeom prst="rect">
            <a:avLst/>
          </a:prstGeom>
          <a:solidFill>
            <a:srgbClr val="FFFFCC"/>
          </a:solidFill>
        </p:spPr>
        <p:txBody>
          <a:bodyPr wrap="square">
            <a:spAutoFit/>
          </a:bodyPr>
          <a:lstStyle/>
          <a:p>
            <a:pPr algn="just"/>
            <a:r>
              <a:rPr lang="pt-PT" dirty="0" smtClean="0"/>
              <a:t>O </a:t>
            </a:r>
            <a:r>
              <a:rPr lang="pt-PT" dirty="0"/>
              <a:t>principal critério de escolha de medidas estruturais a aplicar baseia-se na dimensão da bacia de apanhamento, e do declive e comprimento do canal da ravina:</a:t>
            </a:r>
          </a:p>
        </p:txBody>
      </p:sp>
    </p:spTree>
    <p:extLst>
      <p:ext uri="{BB962C8B-B14F-4D97-AF65-F5344CB8AC3E}">
        <p14:creationId xmlns:p14="http://schemas.microsoft.com/office/powerpoint/2010/main" val="381465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2327401315"/>
                  </p:ext>
                </p:extLst>
              </p:nvPr>
            </p:nvGraphicFramePr>
            <p:xfrm>
              <a:off x="298937" y="865728"/>
              <a:ext cx="8604000" cy="4114800"/>
            </p:xfrm>
            <a:graphic>
              <a:graphicData uri="http://schemas.openxmlformats.org/drawingml/2006/table">
                <a:tbl>
                  <a:tblPr firstRow="1" bandRow="1">
                    <a:tableStyleId>{2D5ABB26-0587-4C30-8999-92F81FD0307C}</a:tableStyleId>
                  </a:tblPr>
                  <a:tblGrid>
                    <a:gridCol w="1692000"/>
                    <a:gridCol w="1332000"/>
                    <a:gridCol w="1764000"/>
                    <a:gridCol w="3816000"/>
                  </a:tblGrid>
                  <a:tr h="370840">
                    <a:tc>
                      <a:txBody>
                        <a:bodyPr/>
                        <a:lstStyle/>
                        <a:p>
                          <a:pPr algn="ctr"/>
                          <a:r>
                            <a:rPr lang="pt-PT" sz="1200" b="1" dirty="0" smtClean="0">
                              <a:solidFill>
                                <a:schemeClr val="bg1"/>
                              </a:solidFill>
                            </a:rPr>
                            <a:t>Comprimento dos troços da ravina principal</a:t>
                          </a:r>
                        </a:p>
                        <a:p>
                          <a:pPr algn="ctr"/>
                          <a:r>
                            <a:rPr lang="pt-PT" sz="1200" b="1" dirty="0" smtClean="0">
                              <a:solidFill>
                                <a:schemeClr val="bg1"/>
                              </a:solidFill>
                            </a:rPr>
                            <a:t>(m)</a:t>
                          </a:r>
                          <a:endParaRPr lang="pt-PT" sz="1200" b="1" dirty="0">
                            <a:solidFill>
                              <a:schemeClr val="bg1"/>
                            </a:solidFill>
                          </a:endParaRPr>
                        </a:p>
                      </a:txBody>
                      <a:tcPr anchor="ctr">
                        <a:lnL w="19050" cap="flat" cmpd="sng" algn="ctr">
                          <a:solidFill>
                            <a:srgbClr val="0000FF"/>
                          </a:solidFill>
                          <a:prstDash val="solid"/>
                          <a:round/>
                          <a:headEnd type="none" w="med" len="med"/>
                          <a:tailEnd type="none" w="med" len="med"/>
                        </a:lnL>
                        <a:lnB w="19050" cap="flat" cmpd="sng" algn="ctr">
                          <a:solidFill>
                            <a:srgbClr val="0000FF"/>
                          </a:solidFill>
                          <a:prstDash val="solid"/>
                          <a:round/>
                          <a:headEnd type="none" w="med" len="med"/>
                          <a:tailEnd type="none" w="med" len="med"/>
                        </a:lnB>
                        <a:solidFill>
                          <a:srgbClr val="0000FF"/>
                        </a:solidFill>
                      </a:tcPr>
                    </a:tc>
                    <a:tc>
                      <a:txBody>
                        <a:bodyPr/>
                        <a:lstStyle/>
                        <a:p>
                          <a:pPr algn="ctr"/>
                          <a:r>
                            <a:rPr lang="pt-PT" sz="1200" b="1" dirty="0" smtClean="0">
                              <a:solidFill>
                                <a:schemeClr val="bg1"/>
                              </a:solidFill>
                            </a:rPr>
                            <a:t>Declive</a:t>
                          </a:r>
                          <a:r>
                            <a:rPr lang="pt-PT" sz="1200" b="1" baseline="0" dirty="0" smtClean="0">
                              <a:solidFill>
                                <a:schemeClr val="bg1"/>
                              </a:solidFill>
                            </a:rPr>
                            <a:t> </a:t>
                          </a:r>
                          <a:r>
                            <a:rPr lang="pt-PT" sz="1200" b="1" dirty="0" smtClean="0">
                              <a:solidFill>
                                <a:schemeClr val="bg1"/>
                              </a:solidFill>
                            </a:rPr>
                            <a:t>dos troços da ravina principal</a:t>
                          </a:r>
                        </a:p>
                        <a:p>
                          <a:pPr algn="ctr"/>
                          <a:r>
                            <a:rPr lang="pt-PT" sz="1200" b="1" dirty="0" smtClean="0">
                              <a:solidFill>
                                <a:schemeClr val="bg1"/>
                              </a:solidFill>
                            </a:rPr>
                            <a:t>(%)</a:t>
                          </a:r>
                          <a:endParaRPr lang="pt-PT" sz="1200" b="1" dirty="0">
                            <a:solidFill>
                              <a:schemeClr val="bg1"/>
                            </a:solidFill>
                          </a:endParaRPr>
                        </a:p>
                      </a:txBody>
                      <a:tcPr anchor="ctr">
                        <a:lnB w="19050" cap="flat" cmpd="sng" algn="ctr">
                          <a:solidFill>
                            <a:srgbClr val="0000FF"/>
                          </a:solidFill>
                          <a:prstDash val="solid"/>
                          <a:round/>
                          <a:headEnd type="none" w="med" len="med"/>
                          <a:tailEnd type="none" w="med" len="med"/>
                        </a:lnB>
                        <a:solidFill>
                          <a:srgbClr val="0000FF"/>
                        </a:solidFill>
                      </a:tcPr>
                    </a:tc>
                    <a:tc>
                      <a:txBody>
                        <a:bodyPr/>
                        <a:lstStyle/>
                        <a:p>
                          <a:pPr algn="ctr"/>
                          <a:r>
                            <a:rPr lang="pt-PT" sz="1200" b="1" dirty="0" smtClean="0">
                              <a:solidFill>
                                <a:schemeClr val="bg1"/>
                              </a:solidFill>
                            </a:rPr>
                            <a:t>Área da bacia associada aos troços da ravina principal</a:t>
                          </a:r>
                        </a:p>
                        <a:p>
                          <a:pPr algn="ctr"/>
                          <a:r>
                            <a:rPr lang="pt-PT" sz="1200" b="1" dirty="0" smtClean="0">
                              <a:solidFill>
                                <a:schemeClr val="bg1"/>
                              </a:solidFill>
                            </a:rPr>
                            <a:t>(ha)</a:t>
                          </a:r>
                          <a:endParaRPr lang="pt-PT" sz="1200" b="1" dirty="0">
                            <a:solidFill>
                              <a:schemeClr val="bg1"/>
                            </a:solidFill>
                          </a:endParaRPr>
                        </a:p>
                      </a:txBody>
                      <a:tcPr anchor="ctr">
                        <a:lnB w="19050" cap="flat" cmpd="sng" algn="ctr">
                          <a:solidFill>
                            <a:srgbClr val="0000FF"/>
                          </a:solidFill>
                          <a:prstDash val="solid"/>
                          <a:round/>
                          <a:headEnd type="none" w="med" len="med"/>
                          <a:tailEnd type="none" w="med" len="med"/>
                        </a:lnB>
                        <a:solidFill>
                          <a:srgbClr val="0000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200" b="1" dirty="0" smtClean="0">
                              <a:solidFill>
                                <a:schemeClr val="bg1"/>
                              </a:solidFill>
                            </a:rPr>
                            <a:t>Medidas estruturais para cada troço da ravina principal</a:t>
                          </a:r>
                        </a:p>
                        <a:p>
                          <a:pPr algn="l"/>
                          <a:endParaRPr lang="pt-PT" sz="1200" b="1" dirty="0">
                            <a:solidFill>
                              <a:schemeClr val="bg1"/>
                            </a:solidFill>
                          </a:endParaRPr>
                        </a:p>
                      </a:txBody>
                      <a:tcPr anchor="ctr">
                        <a:lnR w="19050" cap="flat" cmpd="sng" algn="ctr">
                          <a:solidFill>
                            <a:srgbClr val="0000FF"/>
                          </a:solidFill>
                          <a:prstDash val="solid"/>
                          <a:round/>
                          <a:headEnd type="none" w="med" len="med"/>
                          <a:tailEnd type="none" w="med" len="med"/>
                        </a:lnR>
                        <a:lnB w="19050" cap="flat" cmpd="sng" algn="ctr">
                          <a:solidFill>
                            <a:srgbClr val="0000FF"/>
                          </a:solidFill>
                          <a:prstDash val="solid"/>
                          <a:round/>
                          <a:headEnd type="none" w="med" len="med"/>
                          <a:tailEnd type="none" w="med" len="med"/>
                        </a:lnB>
                        <a:solidFill>
                          <a:srgbClr val="0000FF"/>
                        </a:solidFill>
                      </a:tcPr>
                    </a:tc>
                  </a:tr>
                  <a:tr h="252000">
                    <a:tc>
                      <a:txBody>
                        <a:bodyPr/>
                        <a:lstStyle/>
                        <a:p>
                          <a:pPr algn="ctr"/>
                          <a:r>
                            <a:rPr lang="pt-PT" sz="1200" dirty="0" smtClean="0"/>
                            <a:t>-</a:t>
                          </a:r>
                          <a:endParaRPr lang="pt-PT" sz="1200" dirty="0"/>
                        </a:p>
                      </a:txBody>
                      <a:tcPr anchor="ctr">
                        <a:lnL w="19050" cap="flat" cmpd="sng" algn="ctr">
                          <a:solidFill>
                            <a:srgbClr val="0000FF"/>
                          </a:solidFill>
                          <a:prstDash val="solid"/>
                          <a:round/>
                          <a:headEnd type="none" w="med" len="med"/>
                          <a:tailEnd type="none" w="med" len="med"/>
                        </a:lnL>
                        <a:lnT w="19050" cap="flat" cmpd="sng" algn="ctr">
                          <a:solidFill>
                            <a:srgbClr val="0000FF"/>
                          </a:solidFill>
                          <a:prstDash val="solid"/>
                          <a:round/>
                          <a:headEnd type="none" w="med" len="med"/>
                          <a:tailEnd type="none" w="med" len="med"/>
                        </a:lnT>
                      </a:tcPr>
                    </a:tc>
                    <a:tc>
                      <a:txBody>
                        <a:bodyPr/>
                        <a:lstStyle/>
                        <a:p>
                          <a:pPr algn="ctr"/>
                          <a:r>
                            <a:rPr lang="pt-PT" sz="1200" dirty="0" smtClean="0"/>
                            <a:t>-</a:t>
                          </a:r>
                          <a:endParaRPr lang="pt-PT" sz="1200" dirty="0"/>
                        </a:p>
                      </a:txBody>
                      <a:tcPr anchor="ctr">
                        <a:lnT w="19050" cap="flat" cmpd="sng" algn="ctr">
                          <a:solidFill>
                            <a:srgbClr val="0000FF"/>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r>
                                  <a:rPr lang="pt-PT" sz="1200" i="1" smtClean="0">
                                    <a:latin typeface="Cambria Math"/>
                                    <a:ea typeface="Cambria Math"/>
                                  </a:rPr>
                                  <m:t>≤</m:t>
                                </m:r>
                                <m:r>
                                  <a:rPr lang="pt-PT" sz="1200" b="0" i="1" smtClean="0">
                                    <a:latin typeface="Cambria Math"/>
                                    <a:ea typeface="Cambria Math"/>
                                  </a:rPr>
                                  <m:t>2</m:t>
                                </m:r>
                              </m:oMath>
                            </m:oMathPara>
                          </a14:m>
                          <a:endParaRPr lang="pt-PT" sz="1200" dirty="0"/>
                        </a:p>
                      </a:txBody>
                      <a:tcPr anchor="ctr">
                        <a:lnT w="19050" cap="flat" cmpd="sng" algn="ctr">
                          <a:solidFill>
                            <a:srgbClr val="0000FF"/>
                          </a:solidFill>
                          <a:prstDash val="solid"/>
                          <a:round/>
                          <a:headEnd type="none" w="med" len="med"/>
                          <a:tailEnd type="none" w="med" len="med"/>
                        </a:lnT>
                      </a:tcPr>
                    </a:tc>
                    <a:tc>
                      <a:txBody>
                        <a:bodyPr/>
                        <a:lstStyle/>
                        <a:p>
                          <a:pPr algn="just"/>
                          <a:r>
                            <a:rPr lang="pt-PT" sz="1200" u="sng" dirty="0" smtClean="0"/>
                            <a:t>Acima da cabeceira</a:t>
                          </a:r>
                          <a:r>
                            <a:rPr lang="pt-PT" sz="1200" u="sng" baseline="0" dirty="0" smtClean="0"/>
                            <a:t> da ravina</a:t>
                          </a:r>
                          <a:r>
                            <a:rPr lang="pt-PT" sz="1200" baseline="0" dirty="0" smtClean="0"/>
                            <a:t>:</a:t>
                          </a:r>
                        </a:p>
                        <a:p>
                          <a:pPr algn="just"/>
                          <a:r>
                            <a:rPr lang="pt-PT" sz="1200" baseline="0" dirty="0" smtClean="0"/>
                            <a:t>Valas de encosta (ou canais de desvio, ou drenos de cintura)</a:t>
                          </a:r>
                          <a:endParaRPr lang="pt-PT" sz="1200" dirty="0"/>
                        </a:p>
                      </a:txBody>
                      <a:tcPr anchor="ctr">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tcPr>
                    </a:tc>
                  </a:tr>
                  <a:tr h="252000">
                    <a:tc>
                      <a:txBody>
                        <a:bodyPr/>
                        <a:lstStyle/>
                        <a:p>
                          <a:pPr algn="ctr"/>
                          <a:r>
                            <a:rPr lang="pt-PT" sz="1200" dirty="0" smtClean="0"/>
                            <a:t>100 ou menos (a</a:t>
                          </a:r>
                          <a:r>
                            <a:rPr lang="pt-PT" sz="1200" baseline="0" dirty="0" smtClean="0"/>
                            <a:t> contar da cabeceira da ravina)</a:t>
                          </a:r>
                          <a:endParaRPr lang="pt-PT" sz="1200" dirty="0"/>
                        </a:p>
                      </a:txBody>
                      <a:tcPr anchor="ctr">
                        <a:lnL w="19050" cap="flat" cmpd="sng" algn="ctr">
                          <a:solidFill>
                            <a:srgbClr val="0000FF"/>
                          </a:solidFill>
                          <a:prstDash val="solid"/>
                          <a:round/>
                          <a:headEnd type="none" w="med" len="med"/>
                          <a:tailEnd type="none" w="med" len="med"/>
                        </a:lnL>
                      </a:tcPr>
                    </a:tc>
                    <a:tc>
                      <a:txBody>
                        <a:bodyPr/>
                        <a:lstStyle/>
                        <a:p>
                          <a:pPr algn="ctr"/>
                          <a:r>
                            <a:rPr lang="pt-PT" sz="1200" dirty="0" smtClean="0"/>
                            <a:t>Vários</a:t>
                          </a:r>
                          <a:endParaRPr lang="pt-PT" sz="1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pt-PT" sz="1200" i="1" smtClean="0">
                                    <a:latin typeface="Cambria Math"/>
                                    <a:ea typeface="Cambria Math"/>
                                  </a:rPr>
                                  <m:t>≤</m:t>
                                </m:r>
                                <m:r>
                                  <a:rPr lang="pt-PT" sz="1200" b="0" i="1" smtClean="0">
                                    <a:latin typeface="Cambria Math"/>
                                    <a:ea typeface="Cambria Math"/>
                                  </a:rPr>
                                  <m:t>2</m:t>
                                </m:r>
                              </m:oMath>
                            </m:oMathPara>
                          </a14:m>
                          <a:endParaRPr lang="pt-PT" sz="120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t-PT" sz="1200" u="sng" dirty="0" smtClean="0"/>
                            <a:t>Máximo de 100 m a partir da cabeceira da ravina</a:t>
                          </a:r>
                          <a:r>
                            <a:rPr lang="pt-PT" sz="1200" dirty="0" smtClean="0"/>
                            <a:t>:</a:t>
                          </a:r>
                        </a:p>
                        <a:p>
                          <a:pPr marL="0" marR="0" indent="0" algn="just" defTabSz="914400" rtl="0" eaLnBrk="1" fontAlgn="auto" latinLnBrk="0" hangingPunct="1">
                            <a:lnSpc>
                              <a:spcPct val="100000"/>
                            </a:lnSpc>
                            <a:spcBef>
                              <a:spcPts val="0"/>
                            </a:spcBef>
                            <a:spcAft>
                              <a:spcPts val="0"/>
                            </a:spcAft>
                            <a:buClrTx/>
                            <a:buSzTx/>
                            <a:buFontTx/>
                            <a:buNone/>
                            <a:tabLst/>
                            <a:defRPr/>
                          </a:pPr>
                          <a:r>
                            <a:rPr lang="pt-PT" sz="1200" dirty="0" smtClean="0"/>
                            <a:t>Enchimento</a:t>
                          </a:r>
                          <a:r>
                            <a:rPr lang="pt-PT" sz="1200" baseline="0" dirty="0" smtClean="0"/>
                            <a:t> com material vivo, sebes, faxinas, pequenas barragens de terra, redes de arame, barragens de madeira e de pedra seca. Estas medidas também se podem aplicar nas ravinas secundárias</a:t>
                          </a:r>
                          <a:endParaRPr lang="pt-PT" sz="1200" dirty="0"/>
                        </a:p>
                      </a:txBody>
                      <a:tcPr anchor="ctr">
                        <a:lnR w="19050" cap="flat" cmpd="sng" algn="ctr">
                          <a:solidFill>
                            <a:srgbClr val="0000FF"/>
                          </a:solidFill>
                          <a:prstDash val="solid"/>
                          <a:round/>
                          <a:headEnd type="none" w="med" len="med"/>
                          <a:tailEnd type="none" w="med" len="med"/>
                        </a:lnR>
                      </a:tcPr>
                    </a:tc>
                  </a:tr>
                  <a:tr h="252000">
                    <a:tc>
                      <a:txBody>
                        <a:bodyPr/>
                        <a:lstStyle/>
                        <a:p>
                          <a:pPr algn="ctr"/>
                          <a:r>
                            <a:rPr lang="pt-PT" sz="1200" dirty="0" smtClean="0"/>
                            <a:t>900</a:t>
                          </a:r>
                          <a:endParaRPr lang="pt-PT" sz="1200" dirty="0"/>
                        </a:p>
                      </a:txBody>
                      <a:tcPr anchor="ctr">
                        <a:lnL w="19050" cap="flat" cmpd="sng" algn="ctr">
                          <a:solidFill>
                            <a:srgbClr val="0000FF"/>
                          </a:solidFill>
                          <a:prstDash val="solid"/>
                          <a:round/>
                          <a:headEnd type="none" w="med" len="med"/>
                          <a:tailEnd type="none" w="med" len="med"/>
                        </a:lnL>
                        <a:lnB w="12700" cap="flat" cmpd="sng" algn="ctr">
                          <a:solidFill>
                            <a:srgbClr val="0000FF"/>
                          </a:solidFill>
                          <a:prstDash val="solid"/>
                          <a:round/>
                          <a:headEnd type="none" w="med" len="med"/>
                          <a:tailEnd type="none" w="med" len="med"/>
                        </a:lnB>
                      </a:tcPr>
                    </a:tc>
                    <a:tc>
                      <a:txBody>
                        <a:bodyPr/>
                        <a:lstStyle/>
                        <a:p>
                          <a:pPr marL="0" indent="0" algn="ctr">
                            <a:buFont typeface="Wingdings"/>
                            <a:buNone/>
                          </a:pPr>
                          <a:r>
                            <a:rPr lang="pt-PT" sz="1200" dirty="0" smtClean="0"/>
                            <a:t>70</a:t>
                          </a:r>
                          <a:r>
                            <a:rPr lang="pt-PT" sz="1200" baseline="0" dirty="0" smtClean="0"/>
                            <a:t> ou menos</a:t>
                          </a:r>
                          <a:endParaRPr lang="pt-PT" sz="1200" dirty="0"/>
                        </a:p>
                      </a:txBody>
                      <a:tcPr anchor="ctr">
                        <a:lnB w="12700" cap="flat" cmpd="sng" algn="ctr">
                          <a:solidFill>
                            <a:srgbClr val="0000F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dirty="0" smtClean="0"/>
                            <a:t>2</a:t>
                          </a:r>
                          <a:r>
                            <a:rPr lang="pt-PT" sz="1200" baseline="0" dirty="0" smtClean="0"/>
                            <a:t> – 20</a:t>
                          </a:r>
                          <a:endParaRPr lang="pt-PT" sz="1200" dirty="0"/>
                        </a:p>
                      </a:txBody>
                      <a:tcPr anchor="ctr">
                        <a:lnB w="12700" cap="flat" cmpd="sng" algn="ctr">
                          <a:solidFill>
                            <a:srgbClr val="0000FF"/>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t-PT" sz="1200" u="sng" dirty="0" smtClean="0"/>
                            <a:t>Entre os 100 e os 1000 m</a:t>
                          </a:r>
                          <a:r>
                            <a:rPr lang="pt-PT" sz="1200" dirty="0" smtClean="0"/>
                            <a:t>:</a:t>
                          </a:r>
                        </a:p>
                        <a:p>
                          <a:pPr marL="0" marR="0" indent="0" algn="just" defTabSz="914400" rtl="0" eaLnBrk="1" fontAlgn="auto" latinLnBrk="0" hangingPunct="1">
                            <a:lnSpc>
                              <a:spcPct val="100000"/>
                            </a:lnSpc>
                            <a:spcBef>
                              <a:spcPts val="0"/>
                            </a:spcBef>
                            <a:spcAft>
                              <a:spcPts val="0"/>
                            </a:spcAft>
                            <a:buClrTx/>
                            <a:buSzTx/>
                            <a:buFontTx/>
                            <a:buNone/>
                            <a:tabLst/>
                            <a:defRPr/>
                          </a:pPr>
                          <a:r>
                            <a:rPr lang="pt-PT" sz="1200" dirty="0" smtClean="0"/>
                            <a:t>Barragens de pedra de maiores dimensões (</a:t>
                          </a:r>
                          <a:r>
                            <a:rPr lang="pt-PT" sz="1200" i="1" dirty="0" smtClean="0"/>
                            <a:t>boulder check dam</a:t>
                          </a:r>
                          <a:r>
                            <a:rPr lang="pt-PT" sz="1200" dirty="0" smtClean="0"/>
                            <a:t>), muros de suporte entre barragens;</a:t>
                          </a:r>
                          <a:r>
                            <a:rPr lang="pt-PT" sz="1200" baseline="0" dirty="0" smtClean="0"/>
                            <a:t> normalmente constrói-se a primeira barragem em gabiões ou em alvenaria argamassada e não em pedra seca</a:t>
                          </a:r>
                          <a:endParaRPr lang="pt-PT" sz="1200" dirty="0"/>
                        </a:p>
                      </a:txBody>
                      <a:tcPr anchor="ctr">
                        <a:lnR w="19050" cap="flat" cmpd="sng" algn="ctr">
                          <a:solidFill>
                            <a:srgbClr val="0000FF"/>
                          </a:solidFill>
                          <a:prstDash val="solid"/>
                          <a:round/>
                          <a:headEnd type="none" w="med" len="med"/>
                          <a:tailEnd type="none" w="med" len="med"/>
                        </a:lnR>
                        <a:lnB w="12700" cap="flat" cmpd="sng" algn="ctr">
                          <a:solidFill>
                            <a:srgbClr val="0000FF"/>
                          </a:solidFill>
                          <a:prstDash val="solid"/>
                          <a:round/>
                          <a:headEnd type="none" w="med" len="med"/>
                          <a:tailEnd type="none" w="med" len="med"/>
                        </a:lnB>
                      </a:tcPr>
                    </a:tc>
                  </a:tr>
                  <a:tr h="252000">
                    <a:tc gridSpan="4">
                      <a:txBody>
                        <a:bodyPr/>
                        <a:lstStyle/>
                        <a:p>
                          <a:pPr algn="ctr"/>
                          <a:r>
                            <a:rPr lang="pt-PT" sz="1200" b="1" dirty="0" smtClean="0"/>
                            <a:t>Nota:</a:t>
                          </a:r>
                          <a:r>
                            <a:rPr lang="pt-PT" sz="1200" dirty="0" smtClean="0"/>
                            <a:t> Todas as medidas têm de ser acompanhadas de medidas</a:t>
                          </a:r>
                          <a:r>
                            <a:rPr lang="pt-PT" sz="1200" baseline="0" dirty="0" smtClean="0"/>
                            <a:t> vegetativas</a:t>
                          </a:r>
                          <a:endParaRPr lang="pt-PT" sz="1200" dirty="0"/>
                        </a:p>
                      </a:txBody>
                      <a:tcPr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tcPr>
                    </a:tc>
                    <a:tc hMerge="1">
                      <a:txBody>
                        <a:bodyPr/>
                        <a:lstStyle/>
                        <a:p>
                          <a:pPr marL="0" indent="0" algn="ctr">
                            <a:buFont typeface="Wingdings"/>
                            <a:buNone/>
                          </a:pPr>
                          <a:endParaRPr lang="pt-PT" sz="1200" dirty="0"/>
                        </a:p>
                      </a:txBody>
                      <a:tcPr anchor="ctr">
                        <a:lnB w="19050" cap="flat" cmpd="sng" algn="ctr">
                          <a:solidFill>
                            <a:srgbClr val="0000FF"/>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PT" sz="1200" dirty="0"/>
                        </a:p>
                      </a:txBody>
                      <a:tcPr anchor="ctr">
                        <a:lnB w="19050" cap="flat" cmpd="sng" algn="ctr">
                          <a:solidFill>
                            <a:srgbClr val="0000FF"/>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PT" sz="1200" dirty="0"/>
                        </a:p>
                      </a:txBody>
                      <a:tcPr anchor="ctr">
                        <a:lnR w="19050" cap="flat" cmpd="sng" algn="ctr">
                          <a:solidFill>
                            <a:srgbClr val="0000FF"/>
                          </a:solidFill>
                          <a:prstDash val="solid"/>
                          <a:round/>
                          <a:headEnd type="none" w="med" len="med"/>
                          <a:tailEnd type="none" w="med" len="med"/>
                        </a:lnR>
                        <a:lnB w="19050" cap="flat" cmpd="sng" algn="ctr">
                          <a:solidFill>
                            <a:srgbClr val="0000FF"/>
                          </a:solidFill>
                          <a:prstDash val="solid"/>
                          <a:round/>
                          <a:headEnd type="none" w="med" len="med"/>
                          <a:tailEnd type="none" w="med" len="med"/>
                        </a:lnB>
                      </a:tcPr>
                    </a:tc>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2560833871"/>
                  </p:ext>
                </p:extLst>
              </p:nvPr>
            </p:nvGraphicFramePr>
            <p:xfrm>
              <a:off x="298937" y="865728"/>
              <a:ext cx="8604000" cy="4114800"/>
            </p:xfrm>
            <a:graphic>
              <a:graphicData uri="http://schemas.openxmlformats.org/drawingml/2006/table">
                <a:tbl>
                  <a:tblPr firstRow="1" bandRow="1">
                    <a:tableStyleId>{2D5ABB26-0587-4C30-8999-92F81FD0307C}</a:tableStyleId>
                  </a:tblPr>
                  <a:tblGrid>
                    <a:gridCol w="1692000"/>
                    <a:gridCol w="1332000"/>
                    <a:gridCol w="1764000"/>
                    <a:gridCol w="3816000"/>
                  </a:tblGrid>
                  <a:tr h="822960">
                    <a:tc>
                      <a:txBody>
                        <a:bodyPr/>
                        <a:lstStyle/>
                        <a:p>
                          <a:pPr algn="ctr"/>
                          <a:r>
                            <a:rPr lang="pt-PT" sz="1200" b="1" dirty="0" smtClean="0">
                              <a:solidFill>
                                <a:schemeClr val="bg1"/>
                              </a:solidFill>
                            </a:rPr>
                            <a:t>Comprimento dos troços da ravina principal</a:t>
                          </a:r>
                        </a:p>
                        <a:p>
                          <a:pPr algn="ctr"/>
                          <a:r>
                            <a:rPr lang="pt-PT" sz="1200" b="1" dirty="0" smtClean="0">
                              <a:solidFill>
                                <a:schemeClr val="bg1"/>
                              </a:solidFill>
                            </a:rPr>
                            <a:t>(m)</a:t>
                          </a:r>
                          <a:endParaRPr lang="pt-PT" sz="1200" b="1" dirty="0">
                            <a:solidFill>
                              <a:schemeClr val="bg1"/>
                            </a:solidFill>
                          </a:endParaRPr>
                        </a:p>
                      </a:txBody>
                      <a:tcPr anchor="ctr">
                        <a:lnL w="19050" cap="flat" cmpd="sng" algn="ctr">
                          <a:solidFill>
                            <a:srgbClr val="0000FF"/>
                          </a:solidFill>
                          <a:prstDash val="solid"/>
                          <a:round/>
                          <a:headEnd type="none" w="med" len="med"/>
                          <a:tailEnd type="none" w="med" len="med"/>
                        </a:lnL>
                        <a:lnB w="19050" cap="flat" cmpd="sng" algn="ctr">
                          <a:solidFill>
                            <a:srgbClr val="0000FF"/>
                          </a:solidFill>
                          <a:prstDash val="solid"/>
                          <a:round/>
                          <a:headEnd type="none" w="med" len="med"/>
                          <a:tailEnd type="none" w="med" len="med"/>
                        </a:lnB>
                        <a:solidFill>
                          <a:srgbClr val="0000FF"/>
                        </a:solidFill>
                      </a:tcPr>
                    </a:tc>
                    <a:tc>
                      <a:txBody>
                        <a:bodyPr/>
                        <a:lstStyle/>
                        <a:p>
                          <a:pPr algn="ctr"/>
                          <a:r>
                            <a:rPr lang="pt-PT" sz="1200" b="1" dirty="0" smtClean="0">
                              <a:solidFill>
                                <a:schemeClr val="bg1"/>
                              </a:solidFill>
                            </a:rPr>
                            <a:t>Declive</a:t>
                          </a:r>
                          <a:r>
                            <a:rPr lang="pt-PT" sz="1200" b="1" baseline="0" dirty="0" smtClean="0">
                              <a:solidFill>
                                <a:schemeClr val="bg1"/>
                              </a:solidFill>
                            </a:rPr>
                            <a:t> </a:t>
                          </a:r>
                          <a:r>
                            <a:rPr lang="pt-PT" sz="1200" b="1" dirty="0" smtClean="0">
                              <a:solidFill>
                                <a:schemeClr val="bg1"/>
                              </a:solidFill>
                            </a:rPr>
                            <a:t>dos troços da ravina principal</a:t>
                          </a:r>
                        </a:p>
                        <a:p>
                          <a:pPr algn="ctr"/>
                          <a:r>
                            <a:rPr lang="pt-PT" sz="1200" b="1" dirty="0" smtClean="0">
                              <a:solidFill>
                                <a:schemeClr val="bg1"/>
                              </a:solidFill>
                            </a:rPr>
                            <a:t>(%)</a:t>
                          </a:r>
                          <a:endParaRPr lang="pt-PT" sz="1200" b="1" dirty="0">
                            <a:solidFill>
                              <a:schemeClr val="bg1"/>
                            </a:solidFill>
                          </a:endParaRPr>
                        </a:p>
                      </a:txBody>
                      <a:tcPr anchor="ctr">
                        <a:lnB w="19050" cap="flat" cmpd="sng" algn="ctr">
                          <a:solidFill>
                            <a:srgbClr val="0000FF"/>
                          </a:solidFill>
                          <a:prstDash val="solid"/>
                          <a:round/>
                          <a:headEnd type="none" w="med" len="med"/>
                          <a:tailEnd type="none" w="med" len="med"/>
                        </a:lnB>
                        <a:solidFill>
                          <a:srgbClr val="0000FF"/>
                        </a:solidFill>
                      </a:tcPr>
                    </a:tc>
                    <a:tc>
                      <a:txBody>
                        <a:bodyPr/>
                        <a:lstStyle/>
                        <a:p>
                          <a:pPr algn="ctr"/>
                          <a:r>
                            <a:rPr lang="pt-PT" sz="1200" b="1" dirty="0" smtClean="0">
                              <a:solidFill>
                                <a:schemeClr val="bg1"/>
                              </a:solidFill>
                            </a:rPr>
                            <a:t>Área da bacia associada aos troços da ravina principal</a:t>
                          </a:r>
                        </a:p>
                        <a:p>
                          <a:pPr algn="ctr"/>
                          <a:r>
                            <a:rPr lang="pt-PT" sz="1200" b="1" dirty="0" smtClean="0">
                              <a:solidFill>
                                <a:schemeClr val="bg1"/>
                              </a:solidFill>
                            </a:rPr>
                            <a:t>(ha)</a:t>
                          </a:r>
                          <a:endParaRPr lang="pt-PT" sz="1200" b="1" dirty="0">
                            <a:solidFill>
                              <a:schemeClr val="bg1"/>
                            </a:solidFill>
                          </a:endParaRPr>
                        </a:p>
                      </a:txBody>
                      <a:tcPr anchor="ctr">
                        <a:lnB w="19050" cap="flat" cmpd="sng" algn="ctr">
                          <a:solidFill>
                            <a:srgbClr val="0000FF"/>
                          </a:solidFill>
                          <a:prstDash val="solid"/>
                          <a:round/>
                          <a:headEnd type="none" w="med" len="med"/>
                          <a:tailEnd type="none" w="med" len="med"/>
                        </a:lnB>
                        <a:solidFill>
                          <a:srgbClr val="0000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200" b="1" dirty="0" smtClean="0">
                              <a:solidFill>
                                <a:schemeClr val="bg1"/>
                              </a:solidFill>
                            </a:rPr>
                            <a:t>Medidas estruturais para cada troço da ravina principal</a:t>
                          </a:r>
                        </a:p>
                        <a:p>
                          <a:pPr algn="l"/>
                          <a:endParaRPr lang="pt-PT" sz="1200" b="1" dirty="0">
                            <a:solidFill>
                              <a:schemeClr val="bg1"/>
                            </a:solidFill>
                          </a:endParaRPr>
                        </a:p>
                      </a:txBody>
                      <a:tcPr anchor="ctr">
                        <a:lnR w="19050" cap="flat" cmpd="sng" algn="ctr">
                          <a:solidFill>
                            <a:srgbClr val="0000FF"/>
                          </a:solidFill>
                          <a:prstDash val="solid"/>
                          <a:round/>
                          <a:headEnd type="none" w="med" len="med"/>
                          <a:tailEnd type="none" w="med" len="med"/>
                        </a:lnR>
                        <a:lnB w="19050" cap="flat" cmpd="sng" algn="ctr">
                          <a:solidFill>
                            <a:srgbClr val="0000FF"/>
                          </a:solidFill>
                          <a:prstDash val="solid"/>
                          <a:round/>
                          <a:headEnd type="none" w="med" len="med"/>
                          <a:tailEnd type="none" w="med" len="med"/>
                        </a:lnB>
                        <a:solidFill>
                          <a:srgbClr val="0000FF"/>
                        </a:solidFill>
                      </a:tcPr>
                    </a:tc>
                  </a:tr>
                  <a:tr h="640080">
                    <a:tc>
                      <a:txBody>
                        <a:bodyPr/>
                        <a:lstStyle/>
                        <a:p>
                          <a:pPr algn="ctr"/>
                          <a:r>
                            <a:rPr lang="pt-PT" sz="1200" dirty="0" smtClean="0"/>
                            <a:t>-</a:t>
                          </a:r>
                          <a:endParaRPr lang="pt-PT" sz="1200" dirty="0"/>
                        </a:p>
                      </a:txBody>
                      <a:tcPr anchor="ctr">
                        <a:lnL w="19050" cap="flat" cmpd="sng" algn="ctr">
                          <a:solidFill>
                            <a:srgbClr val="0000FF"/>
                          </a:solidFill>
                          <a:prstDash val="solid"/>
                          <a:round/>
                          <a:headEnd type="none" w="med" len="med"/>
                          <a:tailEnd type="none" w="med" len="med"/>
                        </a:lnL>
                        <a:lnT w="19050" cap="flat" cmpd="sng" algn="ctr">
                          <a:solidFill>
                            <a:srgbClr val="0000FF"/>
                          </a:solidFill>
                          <a:prstDash val="solid"/>
                          <a:round/>
                          <a:headEnd type="none" w="med" len="med"/>
                          <a:tailEnd type="none" w="med" len="med"/>
                        </a:lnT>
                      </a:tcPr>
                    </a:tc>
                    <a:tc>
                      <a:txBody>
                        <a:bodyPr/>
                        <a:lstStyle/>
                        <a:p>
                          <a:pPr algn="ctr"/>
                          <a:r>
                            <a:rPr lang="pt-PT" sz="1200" dirty="0" smtClean="0"/>
                            <a:t>-</a:t>
                          </a:r>
                          <a:endParaRPr lang="pt-PT" sz="1200" dirty="0"/>
                        </a:p>
                      </a:txBody>
                      <a:tcPr anchor="ctr">
                        <a:lnT w="19050" cap="flat" cmpd="sng" algn="ctr">
                          <a:solidFill>
                            <a:srgbClr val="0000FF"/>
                          </a:solidFill>
                          <a:prstDash val="solid"/>
                          <a:round/>
                          <a:headEnd type="none" w="med" len="med"/>
                          <a:tailEnd type="none" w="med" len="med"/>
                        </a:lnT>
                      </a:tcPr>
                    </a:tc>
                    <a:tc>
                      <a:txBody>
                        <a:bodyPr/>
                        <a:lstStyle/>
                        <a:p>
                          <a:endParaRPr lang="pt-PT"/>
                        </a:p>
                      </a:txBody>
                      <a:tcPr anchor="ctr">
                        <a:lnT w="19050" cap="flat" cmpd="sng" algn="ctr">
                          <a:solidFill>
                            <a:srgbClr val="0000FF"/>
                          </a:solidFill>
                          <a:prstDash val="solid"/>
                          <a:round/>
                          <a:headEnd type="none" w="med" len="med"/>
                          <a:tailEnd type="none" w="med" len="med"/>
                        </a:lnT>
                        <a:blipFill rotWithShape="1">
                          <a:blip r:embed="rId2"/>
                          <a:stretch>
                            <a:fillRect l="-171626" t="-129524" r="-216955" b="-420952"/>
                          </a:stretch>
                        </a:blipFill>
                      </a:tcPr>
                    </a:tc>
                    <a:tc>
                      <a:txBody>
                        <a:bodyPr/>
                        <a:lstStyle/>
                        <a:p>
                          <a:pPr algn="just"/>
                          <a:r>
                            <a:rPr lang="pt-PT" sz="1200" u="sng" dirty="0" smtClean="0"/>
                            <a:t>Acima da cabeceira</a:t>
                          </a:r>
                          <a:r>
                            <a:rPr lang="pt-PT" sz="1200" u="sng" baseline="0" dirty="0" smtClean="0"/>
                            <a:t> da ravina</a:t>
                          </a:r>
                          <a:r>
                            <a:rPr lang="pt-PT" sz="1200" baseline="0" dirty="0" smtClean="0"/>
                            <a:t>:</a:t>
                          </a:r>
                        </a:p>
                        <a:p>
                          <a:pPr algn="just"/>
                          <a:r>
                            <a:rPr lang="pt-PT" sz="1200" baseline="0" dirty="0" smtClean="0"/>
                            <a:t>Valas de encosta (ou canais de desvio, ou drenos de cintura)</a:t>
                          </a:r>
                          <a:endParaRPr lang="pt-PT" sz="1200" dirty="0"/>
                        </a:p>
                      </a:txBody>
                      <a:tcPr anchor="ctr">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tcPr>
                    </a:tc>
                  </a:tr>
                  <a:tr h="1188720">
                    <a:tc>
                      <a:txBody>
                        <a:bodyPr/>
                        <a:lstStyle/>
                        <a:p>
                          <a:pPr algn="ctr"/>
                          <a:r>
                            <a:rPr lang="pt-PT" sz="1200" dirty="0" smtClean="0"/>
                            <a:t>100 ou menos (a</a:t>
                          </a:r>
                          <a:r>
                            <a:rPr lang="pt-PT" sz="1200" baseline="0" dirty="0" smtClean="0"/>
                            <a:t> contar da cabeceira da ravina)</a:t>
                          </a:r>
                          <a:endParaRPr lang="pt-PT" sz="1200" dirty="0"/>
                        </a:p>
                      </a:txBody>
                      <a:tcPr anchor="ctr">
                        <a:lnL w="19050" cap="flat" cmpd="sng" algn="ctr">
                          <a:solidFill>
                            <a:srgbClr val="0000FF"/>
                          </a:solidFill>
                          <a:prstDash val="solid"/>
                          <a:round/>
                          <a:headEnd type="none" w="med" len="med"/>
                          <a:tailEnd type="none" w="med" len="med"/>
                        </a:lnL>
                      </a:tcPr>
                    </a:tc>
                    <a:tc>
                      <a:txBody>
                        <a:bodyPr/>
                        <a:lstStyle/>
                        <a:p>
                          <a:pPr algn="ctr"/>
                          <a:r>
                            <a:rPr lang="pt-PT" sz="1200" dirty="0" smtClean="0"/>
                            <a:t>Vários</a:t>
                          </a:r>
                          <a:endParaRPr lang="pt-PT" sz="1200" dirty="0"/>
                        </a:p>
                      </a:txBody>
                      <a:tcPr anchor="ctr"/>
                    </a:tc>
                    <a:tc>
                      <a:txBody>
                        <a:bodyPr/>
                        <a:lstStyle/>
                        <a:p>
                          <a:endParaRPr lang="pt-PT"/>
                        </a:p>
                      </a:txBody>
                      <a:tcPr anchor="ctr">
                        <a:blipFill rotWithShape="1">
                          <a:blip r:embed="rId2"/>
                          <a:stretch>
                            <a:fillRect l="-171626" t="-123590" r="-216955" b="-126667"/>
                          </a:stretch>
                        </a:blip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t-PT" sz="1200" u="sng" dirty="0" smtClean="0"/>
                            <a:t>Máximo de 100 m a partir da cabeceira da ravina</a:t>
                          </a:r>
                          <a:r>
                            <a:rPr lang="pt-PT" sz="1200" dirty="0" smtClean="0"/>
                            <a:t>:</a:t>
                          </a:r>
                        </a:p>
                        <a:p>
                          <a:pPr marL="0" marR="0" indent="0" algn="just" defTabSz="914400" rtl="0" eaLnBrk="1" fontAlgn="auto" latinLnBrk="0" hangingPunct="1">
                            <a:lnSpc>
                              <a:spcPct val="100000"/>
                            </a:lnSpc>
                            <a:spcBef>
                              <a:spcPts val="0"/>
                            </a:spcBef>
                            <a:spcAft>
                              <a:spcPts val="0"/>
                            </a:spcAft>
                            <a:buClrTx/>
                            <a:buSzTx/>
                            <a:buFontTx/>
                            <a:buNone/>
                            <a:tabLst/>
                            <a:defRPr/>
                          </a:pPr>
                          <a:r>
                            <a:rPr lang="pt-PT" sz="1200" dirty="0" smtClean="0"/>
                            <a:t>Enchimento</a:t>
                          </a:r>
                          <a:r>
                            <a:rPr lang="pt-PT" sz="1200" baseline="0" dirty="0" smtClean="0"/>
                            <a:t> com material vivo, sebes, faxinas, pequenas barragens de terra, redes de arame, barragens de madeira e de pedra seca. Estas medidas também se podem aplicar nas ravinas secundárias</a:t>
                          </a:r>
                          <a:endParaRPr lang="pt-PT" sz="1200" dirty="0"/>
                        </a:p>
                      </a:txBody>
                      <a:tcPr anchor="ctr">
                        <a:lnR w="19050" cap="flat" cmpd="sng" algn="ctr">
                          <a:solidFill>
                            <a:srgbClr val="0000FF"/>
                          </a:solidFill>
                          <a:prstDash val="solid"/>
                          <a:round/>
                          <a:headEnd type="none" w="med" len="med"/>
                          <a:tailEnd type="none" w="med" len="med"/>
                        </a:lnR>
                      </a:tcPr>
                    </a:tc>
                  </a:tr>
                  <a:tr h="1188720">
                    <a:tc>
                      <a:txBody>
                        <a:bodyPr/>
                        <a:lstStyle/>
                        <a:p>
                          <a:pPr algn="ctr"/>
                          <a:r>
                            <a:rPr lang="pt-PT" sz="1200" dirty="0" smtClean="0"/>
                            <a:t>900</a:t>
                          </a:r>
                          <a:endParaRPr lang="pt-PT" sz="1200" dirty="0"/>
                        </a:p>
                      </a:txBody>
                      <a:tcPr anchor="ctr">
                        <a:lnL w="19050" cap="flat" cmpd="sng" algn="ctr">
                          <a:solidFill>
                            <a:srgbClr val="0000FF"/>
                          </a:solidFill>
                          <a:prstDash val="solid"/>
                          <a:round/>
                          <a:headEnd type="none" w="med" len="med"/>
                          <a:tailEnd type="none" w="med" len="med"/>
                        </a:lnL>
                        <a:lnB w="12700" cap="flat" cmpd="sng" algn="ctr">
                          <a:solidFill>
                            <a:srgbClr val="0000FF"/>
                          </a:solidFill>
                          <a:prstDash val="solid"/>
                          <a:round/>
                          <a:headEnd type="none" w="med" len="med"/>
                          <a:tailEnd type="none" w="med" len="med"/>
                        </a:lnB>
                      </a:tcPr>
                    </a:tc>
                    <a:tc>
                      <a:txBody>
                        <a:bodyPr/>
                        <a:lstStyle/>
                        <a:p>
                          <a:pPr marL="0" indent="0" algn="ctr">
                            <a:buFont typeface="Wingdings"/>
                            <a:buNone/>
                          </a:pPr>
                          <a:r>
                            <a:rPr lang="pt-PT" sz="1200" dirty="0" smtClean="0"/>
                            <a:t>70</a:t>
                          </a:r>
                          <a:r>
                            <a:rPr lang="pt-PT" sz="1200" baseline="0" dirty="0" smtClean="0"/>
                            <a:t> ou menos</a:t>
                          </a:r>
                          <a:endParaRPr lang="pt-PT" sz="1200" dirty="0"/>
                        </a:p>
                      </a:txBody>
                      <a:tcPr anchor="ctr">
                        <a:lnB w="12700" cap="flat" cmpd="sng" algn="ctr">
                          <a:solidFill>
                            <a:srgbClr val="0000F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200" dirty="0" smtClean="0"/>
                            <a:t>2</a:t>
                          </a:r>
                          <a:r>
                            <a:rPr lang="pt-PT" sz="1200" baseline="0" dirty="0" smtClean="0"/>
                            <a:t> – 20</a:t>
                          </a:r>
                          <a:endParaRPr lang="pt-PT" sz="1200" dirty="0"/>
                        </a:p>
                      </a:txBody>
                      <a:tcPr anchor="ctr">
                        <a:lnB w="12700" cap="flat" cmpd="sng" algn="ctr">
                          <a:solidFill>
                            <a:srgbClr val="0000FF"/>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t-PT" sz="1200" u="sng" dirty="0" smtClean="0"/>
                            <a:t>Entre os 100 e os 1000 m</a:t>
                          </a:r>
                          <a:r>
                            <a:rPr lang="pt-PT" sz="1200" dirty="0" smtClean="0"/>
                            <a:t>:</a:t>
                          </a:r>
                        </a:p>
                        <a:p>
                          <a:pPr marL="0" marR="0" indent="0" algn="just" defTabSz="914400" rtl="0" eaLnBrk="1" fontAlgn="auto" latinLnBrk="0" hangingPunct="1">
                            <a:lnSpc>
                              <a:spcPct val="100000"/>
                            </a:lnSpc>
                            <a:spcBef>
                              <a:spcPts val="0"/>
                            </a:spcBef>
                            <a:spcAft>
                              <a:spcPts val="0"/>
                            </a:spcAft>
                            <a:buClrTx/>
                            <a:buSzTx/>
                            <a:buFontTx/>
                            <a:buNone/>
                            <a:tabLst/>
                            <a:defRPr/>
                          </a:pPr>
                          <a:r>
                            <a:rPr lang="pt-PT" sz="1200" dirty="0" smtClean="0"/>
                            <a:t>Barragens de pedra de maiores dimensões (</a:t>
                          </a:r>
                          <a:r>
                            <a:rPr lang="pt-PT" sz="1200" i="1" dirty="0" smtClean="0"/>
                            <a:t>boulder check dam</a:t>
                          </a:r>
                          <a:r>
                            <a:rPr lang="pt-PT" sz="1200" dirty="0" smtClean="0"/>
                            <a:t>), muros de suporte entre barragens;</a:t>
                          </a:r>
                          <a:r>
                            <a:rPr lang="pt-PT" sz="1200" baseline="0" dirty="0" smtClean="0"/>
                            <a:t> normalmente constrói-se a primeira barragem em gabiões ou em alvenaria argamassada e não em pedra seca</a:t>
                          </a:r>
                          <a:endParaRPr lang="pt-PT" sz="1200" dirty="0"/>
                        </a:p>
                      </a:txBody>
                      <a:tcPr anchor="ctr">
                        <a:lnR w="19050" cap="flat" cmpd="sng" algn="ctr">
                          <a:solidFill>
                            <a:srgbClr val="0000FF"/>
                          </a:solidFill>
                          <a:prstDash val="solid"/>
                          <a:round/>
                          <a:headEnd type="none" w="med" len="med"/>
                          <a:tailEnd type="none" w="med" len="med"/>
                        </a:lnR>
                        <a:lnB w="12700" cap="flat" cmpd="sng" algn="ctr">
                          <a:solidFill>
                            <a:srgbClr val="0000FF"/>
                          </a:solidFill>
                          <a:prstDash val="solid"/>
                          <a:round/>
                          <a:headEnd type="none" w="med" len="med"/>
                          <a:tailEnd type="none" w="med" len="med"/>
                        </a:lnB>
                      </a:tcPr>
                    </a:tc>
                  </a:tr>
                  <a:tr h="274320">
                    <a:tc gridSpan="4">
                      <a:txBody>
                        <a:bodyPr/>
                        <a:lstStyle/>
                        <a:p>
                          <a:pPr algn="ctr"/>
                          <a:r>
                            <a:rPr lang="pt-PT" sz="1200" b="1" dirty="0" smtClean="0"/>
                            <a:t>Nota:</a:t>
                          </a:r>
                          <a:r>
                            <a:rPr lang="pt-PT" sz="1200" dirty="0" smtClean="0"/>
                            <a:t> Todas as medidas têm de ser acompanhadas de medidas</a:t>
                          </a:r>
                          <a:r>
                            <a:rPr lang="pt-PT" sz="1200" baseline="0" dirty="0" smtClean="0"/>
                            <a:t> vegetativas</a:t>
                          </a:r>
                          <a:endParaRPr lang="pt-PT" sz="1200" dirty="0"/>
                        </a:p>
                      </a:txBody>
                      <a:tcPr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tcPr>
                    </a:tc>
                    <a:tc hMerge="1">
                      <a:txBody>
                        <a:bodyPr/>
                        <a:lstStyle/>
                        <a:p>
                          <a:pPr marL="0" indent="0" algn="ctr">
                            <a:buFont typeface="Wingdings"/>
                            <a:buNone/>
                          </a:pPr>
                          <a:endParaRPr lang="pt-PT" sz="1200" dirty="0"/>
                        </a:p>
                      </a:txBody>
                      <a:tcPr anchor="ctr">
                        <a:lnB w="19050" cap="flat" cmpd="sng" algn="ctr">
                          <a:solidFill>
                            <a:srgbClr val="0000FF"/>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PT" sz="1200" dirty="0"/>
                        </a:p>
                      </a:txBody>
                      <a:tcPr anchor="ctr">
                        <a:lnB w="19050" cap="flat" cmpd="sng" algn="ctr">
                          <a:solidFill>
                            <a:srgbClr val="0000FF"/>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PT" sz="1200" dirty="0"/>
                        </a:p>
                      </a:txBody>
                      <a:tcPr anchor="ctr">
                        <a:lnR w="19050" cap="flat" cmpd="sng" algn="ctr">
                          <a:solidFill>
                            <a:srgbClr val="0000FF"/>
                          </a:solidFill>
                          <a:prstDash val="solid"/>
                          <a:round/>
                          <a:headEnd type="none" w="med" len="med"/>
                          <a:tailEnd type="none" w="med" len="med"/>
                        </a:lnR>
                        <a:lnB w="19050" cap="flat" cmpd="sng" algn="ctr">
                          <a:solidFill>
                            <a:srgbClr val="0000FF"/>
                          </a:solidFill>
                          <a:prstDash val="solid"/>
                          <a:round/>
                          <a:headEnd type="none" w="med" len="med"/>
                          <a:tailEnd type="none" w="med" len="med"/>
                        </a:lnB>
                      </a:tcPr>
                    </a:tc>
                  </a:tr>
                </a:tbl>
              </a:graphicData>
            </a:graphic>
          </p:graphicFrame>
        </mc:Fallback>
      </mc:AlternateContent>
      <p:sp>
        <p:nvSpPr>
          <p:cNvPr id="12" name="TextBox 11"/>
          <p:cNvSpPr txBox="1"/>
          <p:nvPr/>
        </p:nvSpPr>
        <p:spPr>
          <a:xfrm>
            <a:off x="302098" y="553042"/>
            <a:ext cx="8640000" cy="307777"/>
          </a:xfrm>
          <a:prstGeom prst="rect">
            <a:avLst/>
          </a:prstGeom>
          <a:solidFill>
            <a:srgbClr val="FFFFCC"/>
          </a:solidFill>
        </p:spPr>
        <p:txBody>
          <a:bodyPr wrap="square" rtlCol="0">
            <a:spAutoFit/>
          </a:bodyPr>
          <a:lstStyle/>
          <a:p>
            <a:pPr algn="just"/>
            <a:r>
              <a:rPr lang="en-US" sz="1400" b="1" dirty="0" err="1"/>
              <a:t>Quadro</a:t>
            </a:r>
            <a:r>
              <a:rPr lang="en-US" sz="1400" b="1" dirty="0"/>
              <a:t> </a:t>
            </a:r>
            <a:r>
              <a:rPr lang="en-US" sz="1400" b="1" dirty="0" smtClean="0"/>
              <a:t>13.7 </a:t>
            </a:r>
            <a:r>
              <a:rPr lang="en-US" sz="1400" dirty="0" err="1" smtClean="0"/>
              <a:t>Critérios</a:t>
            </a:r>
            <a:r>
              <a:rPr lang="en-US" sz="1400" dirty="0" smtClean="0"/>
              <a:t> de </a:t>
            </a:r>
            <a:r>
              <a:rPr lang="en-US" sz="1400" dirty="0" err="1" smtClean="0"/>
              <a:t>selecção</a:t>
            </a:r>
            <a:r>
              <a:rPr lang="en-US" sz="1400" dirty="0" smtClean="0"/>
              <a:t> de </a:t>
            </a:r>
            <a:r>
              <a:rPr lang="en-US" sz="1400" dirty="0" err="1" smtClean="0"/>
              <a:t>medidas</a:t>
            </a:r>
            <a:r>
              <a:rPr lang="en-US" sz="1400" dirty="0" smtClean="0"/>
              <a:t> de </a:t>
            </a:r>
            <a:r>
              <a:rPr lang="en-US" sz="1400" dirty="0" err="1" smtClean="0"/>
              <a:t>controlo</a:t>
            </a:r>
            <a:r>
              <a:rPr lang="en-US" sz="1400" dirty="0" smtClean="0"/>
              <a:t> de </a:t>
            </a:r>
            <a:r>
              <a:rPr lang="en-US" sz="1400" dirty="0" err="1" smtClean="0"/>
              <a:t>ravinas</a:t>
            </a:r>
            <a:r>
              <a:rPr lang="en-US" sz="1400" dirty="0" smtClean="0"/>
              <a:t> </a:t>
            </a:r>
            <a:r>
              <a:rPr lang="en-US" sz="1400" dirty="0" err="1" smtClean="0"/>
              <a:t>contínuas</a:t>
            </a:r>
            <a:r>
              <a:rPr lang="en-US" sz="1400" dirty="0" smtClean="0"/>
              <a:t> </a:t>
            </a:r>
            <a:r>
              <a:rPr lang="en-US" sz="1200" dirty="0" smtClean="0"/>
              <a:t>(Fonte: FAO, 1986)</a:t>
            </a:r>
            <a:endParaRPr lang="en-US" sz="1400" dirty="0"/>
          </a:p>
        </p:txBody>
      </p:sp>
    </p:spTree>
    <p:extLst>
      <p:ext uri="{BB962C8B-B14F-4D97-AF65-F5344CB8AC3E}">
        <p14:creationId xmlns:p14="http://schemas.microsoft.com/office/powerpoint/2010/main" val="247136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64294" y="4653068"/>
            <a:ext cx="3824938" cy="707886"/>
          </a:xfrm>
          <a:prstGeom prst="rect">
            <a:avLst/>
          </a:prstGeom>
          <a:solidFill>
            <a:srgbClr val="FFFFCC"/>
          </a:solidFill>
        </p:spPr>
        <p:txBody>
          <a:bodyPr wrap="square">
            <a:spAutoFit/>
          </a:bodyPr>
          <a:lstStyle/>
          <a:p>
            <a:pPr algn="just"/>
            <a:r>
              <a:rPr lang="pt-PT" sz="1400" b="1" dirty="0" smtClean="0"/>
              <a:t>Figura 13.27 </a:t>
            </a:r>
            <a:r>
              <a:rPr lang="pt-PT" sz="1400" dirty="0" smtClean="0"/>
              <a:t>Medidas de controlo de um s</a:t>
            </a:r>
            <a:r>
              <a:rPr lang="en-US" sz="1400" dirty="0" err="1" smtClean="0"/>
              <a:t>istema</a:t>
            </a:r>
            <a:r>
              <a:rPr lang="en-US" sz="1400" dirty="0" smtClean="0"/>
              <a:t> de </a:t>
            </a:r>
            <a:r>
              <a:rPr lang="en-US" sz="1400" dirty="0" err="1" smtClean="0"/>
              <a:t>ravinas</a:t>
            </a:r>
            <a:r>
              <a:rPr lang="en-US" sz="1400" dirty="0" smtClean="0"/>
              <a:t> </a:t>
            </a:r>
            <a:r>
              <a:rPr lang="en-US" sz="1200" dirty="0" smtClean="0"/>
              <a:t>(Fonte: </a:t>
            </a:r>
            <a:r>
              <a:rPr lang="en-US" sz="1200" dirty="0" err="1" smtClean="0"/>
              <a:t>adaptado</a:t>
            </a:r>
            <a:r>
              <a:rPr lang="en-US" sz="1200" dirty="0" smtClean="0"/>
              <a:t> de </a:t>
            </a:r>
            <a:r>
              <a:rPr lang="en-US" sz="1200" dirty="0"/>
              <a:t>FAO, </a:t>
            </a:r>
            <a:r>
              <a:rPr lang="en-US" sz="1200" dirty="0" smtClean="0"/>
              <a:t>1986, </a:t>
            </a:r>
            <a:r>
              <a:rPr lang="en-US" sz="1200" dirty="0" err="1" smtClean="0"/>
              <a:t>em</a:t>
            </a:r>
            <a:r>
              <a:rPr lang="en-US" sz="1200" dirty="0" smtClean="0"/>
              <a:t> Blanco e </a:t>
            </a:r>
            <a:r>
              <a:rPr lang="en-US" sz="1200" dirty="0" err="1" smtClean="0"/>
              <a:t>Lal</a:t>
            </a:r>
            <a:r>
              <a:rPr lang="en-US" sz="1200" dirty="0" smtClean="0"/>
              <a:t>, 2008)</a:t>
            </a:r>
            <a:endParaRPr lang="en-US" sz="1400" dirty="0"/>
          </a:p>
        </p:txBody>
      </p:sp>
      <p:grpSp>
        <p:nvGrpSpPr>
          <p:cNvPr id="30" name="Group 29"/>
          <p:cNvGrpSpPr/>
          <p:nvPr/>
        </p:nvGrpSpPr>
        <p:grpSpPr>
          <a:xfrm>
            <a:off x="2967064" y="795338"/>
            <a:ext cx="3186570" cy="3676650"/>
            <a:chOff x="3033739" y="795338"/>
            <a:chExt cx="3186570" cy="3676650"/>
          </a:xfrm>
        </p:grpSpPr>
        <p:sp>
          <p:nvSpPr>
            <p:cNvPr id="2" name="Freeform 1"/>
            <p:cNvSpPr/>
            <p:nvPr/>
          </p:nvSpPr>
          <p:spPr>
            <a:xfrm>
              <a:off x="3033739" y="795338"/>
              <a:ext cx="3044795" cy="3562463"/>
            </a:xfrm>
            <a:custGeom>
              <a:avLst/>
              <a:gdLst>
                <a:gd name="connsiteX0" fmla="*/ 1157288 w 3038475"/>
                <a:gd name="connsiteY0" fmla="*/ 3562350 h 3562350"/>
                <a:gd name="connsiteX1" fmla="*/ 976313 w 3038475"/>
                <a:gd name="connsiteY1" fmla="*/ 3467100 h 3562350"/>
                <a:gd name="connsiteX2" fmla="*/ 619125 w 3038475"/>
                <a:gd name="connsiteY2" fmla="*/ 3067050 h 3562350"/>
                <a:gd name="connsiteX3" fmla="*/ 304800 w 3038475"/>
                <a:gd name="connsiteY3" fmla="*/ 2514600 h 3562350"/>
                <a:gd name="connsiteX4" fmla="*/ 61913 w 3038475"/>
                <a:gd name="connsiteY4" fmla="*/ 1857375 h 3562350"/>
                <a:gd name="connsiteX5" fmla="*/ 0 w 3038475"/>
                <a:gd name="connsiteY5" fmla="*/ 1295400 h 3562350"/>
                <a:gd name="connsiteX6" fmla="*/ 33338 w 3038475"/>
                <a:gd name="connsiteY6" fmla="*/ 704850 h 3562350"/>
                <a:gd name="connsiteX7" fmla="*/ 300038 w 3038475"/>
                <a:gd name="connsiteY7" fmla="*/ 361950 h 3562350"/>
                <a:gd name="connsiteX8" fmla="*/ 900113 w 3038475"/>
                <a:gd name="connsiteY8" fmla="*/ 76200 h 3562350"/>
                <a:gd name="connsiteX9" fmla="*/ 1652588 w 3038475"/>
                <a:gd name="connsiteY9" fmla="*/ 0 h 3562350"/>
                <a:gd name="connsiteX10" fmla="*/ 2209800 w 3038475"/>
                <a:gd name="connsiteY10" fmla="*/ 76200 h 3562350"/>
                <a:gd name="connsiteX11" fmla="*/ 2676525 w 3038475"/>
                <a:gd name="connsiteY11" fmla="*/ 204787 h 3562350"/>
                <a:gd name="connsiteX12" fmla="*/ 2938463 w 3038475"/>
                <a:gd name="connsiteY12" fmla="*/ 547687 h 3562350"/>
                <a:gd name="connsiteX13" fmla="*/ 3038475 w 3038475"/>
                <a:gd name="connsiteY13" fmla="*/ 852487 h 3562350"/>
                <a:gd name="connsiteX14" fmla="*/ 2981325 w 3038475"/>
                <a:gd name="connsiteY14" fmla="*/ 1547812 h 3562350"/>
                <a:gd name="connsiteX15" fmla="*/ 2752725 w 3038475"/>
                <a:gd name="connsiteY15" fmla="*/ 2162175 h 3562350"/>
                <a:gd name="connsiteX16" fmla="*/ 2381250 w 3038475"/>
                <a:gd name="connsiteY16" fmla="*/ 2624137 h 3562350"/>
                <a:gd name="connsiteX17" fmla="*/ 2019300 w 3038475"/>
                <a:gd name="connsiteY17" fmla="*/ 3028950 h 3562350"/>
                <a:gd name="connsiteX18" fmla="*/ 1690688 w 3038475"/>
                <a:gd name="connsiteY18" fmla="*/ 3290887 h 3562350"/>
                <a:gd name="connsiteX19" fmla="*/ 1409700 w 3038475"/>
                <a:gd name="connsiteY19" fmla="*/ 3457575 h 3562350"/>
                <a:gd name="connsiteX20" fmla="*/ 1157288 w 3038475"/>
                <a:gd name="connsiteY20" fmla="*/ 3562350 h 3562350"/>
                <a:gd name="connsiteX0" fmla="*/ 1162024 w 3043211"/>
                <a:gd name="connsiteY0" fmla="*/ 3562350 h 3562350"/>
                <a:gd name="connsiteX1" fmla="*/ 981049 w 3043211"/>
                <a:gd name="connsiteY1" fmla="*/ 3467100 h 3562350"/>
                <a:gd name="connsiteX2" fmla="*/ 623861 w 3043211"/>
                <a:gd name="connsiteY2" fmla="*/ 3067050 h 3562350"/>
                <a:gd name="connsiteX3" fmla="*/ 309536 w 3043211"/>
                <a:gd name="connsiteY3" fmla="*/ 2514600 h 3562350"/>
                <a:gd name="connsiteX4" fmla="*/ 66649 w 3043211"/>
                <a:gd name="connsiteY4" fmla="*/ 1857375 h 3562350"/>
                <a:gd name="connsiteX5" fmla="*/ 4736 w 3043211"/>
                <a:gd name="connsiteY5" fmla="*/ 1295400 h 3562350"/>
                <a:gd name="connsiteX6" fmla="*/ 38074 w 3043211"/>
                <a:gd name="connsiteY6" fmla="*/ 704850 h 3562350"/>
                <a:gd name="connsiteX7" fmla="*/ 304774 w 3043211"/>
                <a:gd name="connsiteY7" fmla="*/ 361950 h 3562350"/>
                <a:gd name="connsiteX8" fmla="*/ 904849 w 3043211"/>
                <a:gd name="connsiteY8" fmla="*/ 76200 h 3562350"/>
                <a:gd name="connsiteX9" fmla="*/ 1657324 w 3043211"/>
                <a:gd name="connsiteY9" fmla="*/ 0 h 3562350"/>
                <a:gd name="connsiteX10" fmla="*/ 2214536 w 3043211"/>
                <a:gd name="connsiteY10" fmla="*/ 76200 h 3562350"/>
                <a:gd name="connsiteX11" fmla="*/ 2681261 w 3043211"/>
                <a:gd name="connsiteY11" fmla="*/ 204787 h 3562350"/>
                <a:gd name="connsiteX12" fmla="*/ 2943199 w 3043211"/>
                <a:gd name="connsiteY12" fmla="*/ 547687 h 3562350"/>
                <a:gd name="connsiteX13" fmla="*/ 3043211 w 3043211"/>
                <a:gd name="connsiteY13" fmla="*/ 852487 h 3562350"/>
                <a:gd name="connsiteX14" fmla="*/ 2986061 w 3043211"/>
                <a:gd name="connsiteY14" fmla="*/ 1547812 h 3562350"/>
                <a:gd name="connsiteX15" fmla="*/ 2757461 w 3043211"/>
                <a:gd name="connsiteY15" fmla="*/ 2162175 h 3562350"/>
                <a:gd name="connsiteX16" fmla="*/ 2385986 w 3043211"/>
                <a:gd name="connsiteY16" fmla="*/ 2624137 h 3562350"/>
                <a:gd name="connsiteX17" fmla="*/ 2024036 w 3043211"/>
                <a:gd name="connsiteY17" fmla="*/ 3028950 h 3562350"/>
                <a:gd name="connsiteX18" fmla="*/ 1695424 w 3043211"/>
                <a:gd name="connsiteY18" fmla="*/ 3290887 h 3562350"/>
                <a:gd name="connsiteX19" fmla="*/ 1414436 w 3043211"/>
                <a:gd name="connsiteY19" fmla="*/ 3457575 h 3562350"/>
                <a:gd name="connsiteX20" fmla="*/ 1162024 w 3043211"/>
                <a:gd name="connsiteY20" fmla="*/ 3562350 h 3562350"/>
                <a:gd name="connsiteX0" fmla="*/ 1162024 w 3043211"/>
                <a:gd name="connsiteY0" fmla="*/ 3562350 h 3562350"/>
                <a:gd name="connsiteX1" fmla="*/ 981049 w 3043211"/>
                <a:gd name="connsiteY1" fmla="*/ 3467100 h 3562350"/>
                <a:gd name="connsiteX2" fmla="*/ 623861 w 3043211"/>
                <a:gd name="connsiteY2" fmla="*/ 3067050 h 3562350"/>
                <a:gd name="connsiteX3" fmla="*/ 309536 w 3043211"/>
                <a:gd name="connsiteY3" fmla="*/ 2514600 h 3562350"/>
                <a:gd name="connsiteX4" fmla="*/ 66649 w 3043211"/>
                <a:gd name="connsiteY4" fmla="*/ 1857375 h 3562350"/>
                <a:gd name="connsiteX5" fmla="*/ 4736 w 3043211"/>
                <a:gd name="connsiteY5" fmla="*/ 1295400 h 3562350"/>
                <a:gd name="connsiteX6" fmla="*/ 38074 w 3043211"/>
                <a:gd name="connsiteY6" fmla="*/ 704850 h 3562350"/>
                <a:gd name="connsiteX7" fmla="*/ 304774 w 3043211"/>
                <a:gd name="connsiteY7" fmla="*/ 361950 h 3562350"/>
                <a:gd name="connsiteX8" fmla="*/ 904849 w 3043211"/>
                <a:gd name="connsiteY8" fmla="*/ 76200 h 3562350"/>
                <a:gd name="connsiteX9" fmla="*/ 1657324 w 3043211"/>
                <a:gd name="connsiteY9" fmla="*/ 0 h 3562350"/>
                <a:gd name="connsiteX10" fmla="*/ 2214536 w 3043211"/>
                <a:gd name="connsiteY10" fmla="*/ 76200 h 3562350"/>
                <a:gd name="connsiteX11" fmla="*/ 2681261 w 3043211"/>
                <a:gd name="connsiteY11" fmla="*/ 204787 h 3562350"/>
                <a:gd name="connsiteX12" fmla="*/ 2943199 w 3043211"/>
                <a:gd name="connsiteY12" fmla="*/ 547687 h 3562350"/>
                <a:gd name="connsiteX13" fmla="*/ 3043211 w 3043211"/>
                <a:gd name="connsiteY13" fmla="*/ 852487 h 3562350"/>
                <a:gd name="connsiteX14" fmla="*/ 2986061 w 3043211"/>
                <a:gd name="connsiteY14" fmla="*/ 1547812 h 3562350"/>
                <a:gd name="connsiteX15" fmla="*/ 2757461 w 3043211"/>
                <a:gd name="connsiteY15" fmla="*/ 2162175 h 3562350"/>
                <a:gd name="connsiteX16" fmla="*/ 2385986 w 3043211"/>
                <a:gd name="connsiteY16" fmla="*/ 2624137 h 3562350"/>
                <a:gd name="connsiteX17" fmla="*/ 2024036 w 3043211"/>
                <a:gd name="connsiteY17" fmla="*/ 3028950 h 3562350"/>
                <a:gd name="connsiteX18" fmla="*/ 1695424 w 3043211"/>
                <a:gd name="connsiteY18" fmla="*/ 3290887 h 3562350"/>
                <a:gd name="connsiteX19" fmla="*/ 1414436 w 3043211"/>
                <a:gd name="connsiteY19" fmla="*/ 3457575 h 3562350"/>
                <a:gd name="connsiteX20" fmla="*/ 1162024 w 3043211"/>
                <a:gd name="connsiteY20" fmla="*/ 3562350 h 3562350"/>
                <a:gd name="connsiteX0" fmla="*/ 1162024 w 3043211"/>
                <a:gd name="connsiteY0" fmla="*/ 3562350 h 3562350"/>
                <a:gd name="connsiteX1" fmla="*/ 981049 w 3043211"/>
                <a:gd name="connsiteY1" fmla="*/ 3467100 h 3562350"/>
                <a:gd name="connsiteX2" fmla="*/ 623861 w 3043211"/>
                <a:gd name="connsiteY2" fmla="*/ 3067050 h 3562350"/>
                <a:gd name="connsiteX3" fmla="*/ 309536 w 3043211"/>
                <a:gd name="connsiteY3" fmla="*/ 2514600 h 3562350"/>
                <a:gd name="connsiteX4" fmla="*/ 66649 w 3043211"/>
                <a:gd name="connsiteY4" fmla="*/ 1857375 h 3562350"/>
                <a:gd name="connsiteX5" fmla="*/ 4736 w 3043211"/>
                <a:gd name="connsiteY5" fmla="*/ 1295400 h 3562350"/>
                <a:gd name="connsiteX6" fmla="*/ 38074 w 3043211"/>
                <a:gd name="connsiteY6" fmla="*/ 704850 h 3562350"/>
                <a:gd name="connsiteX7" fmla="*/ 304774 w 3043211"/>
                <a:gd name="connsiteY7" fmla="*/ 361950 h 3562350"/>
                <a:gd name="connsiteX8" fmla="*/ 904849 w 3043211"/>
                <a:gd name="connsiteY8" fmla="*/ 76200 h 3562350"/>
                <a:gd name="connsiteX9" fmla="*/ 1657324 w 3043211"/>
                <a:gd name="connsiteY9" fmla="*/ 0 h 3562350"/>
                <a:gd name="connsiteX10" fmla="*/ 2214536 w 3043211"/>
                <a:gd name="connsiteY10" fmla="*/ 76200 h 3562350"/>
                <a:gd name="connsiteX11" fmla="*/ 2681261 w 3043211"/>
                <a:gd name="connsiteY11" fmla="*/ 204787 h 3562350"/>
                <a:gd name="connsiteX12" fmla="*/ 2943199 w 3043211"/>
                <a:gd name="connsiteY12" fmla="*/ 547687 h 3562350"/>
                <a:gd name="connsiteX13" fmla="*/ 3043211 w 3043211"/>
                <a:gd name="connsiteY13" fmla="*/ 852487 h 3562350"/>
                <a:gd name="connsiteX14" fmla="*/ 2986061 w 3043211"/>
                <a:gd name="connsiteY14" fmla="*/ 1547812 h 3562350"/>
                <a:gd name="connsiteX15" fmla="*/ 2757461 w 3043211"/>
                <a:gd name="connsiteY15" fmla="*/ 2162175 h 3562350"/>
                <a:gd name="connsiteX16" fmla="*/ 2385986 w 3043211"/>
                <a:gd name="connsiteY16" fmla="*/ 2624137 h 3562350"/>
                <a:gd name="connsiteX17" fmla="*/ 2024036 w 3043211"/>
                <a:gd name="connsiteY17" fmla="*/ 3028950 h 3562350"/>
                <a:gd name="connsiteX18" fmla="*/ 1695424 w 3043211"/>
                <a:gd name="connsiteY18" fmla="*/ 3290887 h 3562350"/>
                <a:gd name="connsiteX19" fmla="*/ 1414436 w 3043211"/>
                <a:gd name="connsiteY19" fmla="*/ 3457575 h 3562350"/>
                <a:gd name="connsiteX20" fmla="*/ 1162024 w 3043211"/>
                <a:gd name="connsiteY20" fmla="*/ 3562350 h 3562350"/>
                <a:gd name="connsiteX0" fmla="*/ 1162024 w 3043211"/>
                <a:gd name="connsiteY0" fmla="*/ 3562350 h 3562350"/>
                <a:gd name="connsiteX1" fmla="*/ 981049 w 3043211"/>
                <a:gd name="connsiteY1" fmla="*/ 3467100 h 3562350"/>
                <a:gd name="connsiteX2" fmla="*/ 623861 w 3043211"/>
                <a:gd name="connsiteY2" fmla="*/ 3067050 h 3562350"/>
                <a:gd name="connsiteX3" fmla="*/ 309536 w 3043211"/>
                <a:gd name="connsiteY3" fmla="*/ 2514600 h 3562350"/>
                <a:gd name="connsiteX4" fmla="*/ 66649 w 3043211"/>
                <a:gd name="connsiteY4" fmla="*/ 1857375 h 3562350"/>
                <a:gd name="connsiteX5" fmla="*/ 4736 w 3043211"/>
                <a:gd name="connsiteY5" fmla="*/ 1295400 h 3562350"/>
                <a:gd name="connsiteX6" fmla="*/ 38074 w 3043211"/>
                <a:gd name="connsiteY6" fmla="*/ 704850 h 3562350"/>
                <a:gd name="connsiteX7" fmla="*/ 304774 w 3043211"/>
                <a:gd name="connsiteY7" fmla="*/ 361950 h 3562350"/>
                <a:gd name="connsiteX8" fmla="*/ 904849 w 3043211"/>
                <a:gd name="connsiteY8" fmla="*/ 76200 h 3562350"/>
                <a:gd name="connsiteX9" fmla="*/ 1657324 w 3043211"/>
                <a:gd name="connsiteY9" fmla="*/ 0 h 3562350"/>
                <a:gd name="connsiteX10" fmla="*/ 2214536 w 3043211"/>
                <a:gd name="connsiteY10" fmla="*/ 76200 h 3562350"/>
                <a:gd name="connsiteX11" fmla="*/ 2681261 w 3043211"/>
                <a:gd name="connsiteY11" fmla="*/ 204787 h 3562350"/>
                <a:gd name="connsiteX12" fmla="*/ 2943199 w 3043211"/>
                <a:gd name="connsiteY12" fmla="*/ 547687 h 3562350"/>
                <a:gd name="connsiteX13" fmla="*/ 3043211 w 3043211"/>
                <a:gd name="connsiteY13" fmla="*/ 852487 h 3562350"/>
                <a:gd name="connsiteX14" fmla="*/ 2986061 w 3043211"/>
                <a:gd name="connsiteY14" fmla="*/ 1547812 h 3562350"/>
                <a:gd name="connsiteX15" fmla="*/ 2757461 w 3043211"/>
                <a:gd name="connsiteY15" fmla="*/ 2162175 h 3562350"/>
                <a:gd name="connsiteX16" fmla="*/ 2385986 w 3043211"/>
                <a:gd name="connsiteY16" fmla="*/ 2624137 h 3562350"/>
                <a:gd name="connsiteX17" fmla="*/ 2024036 w 3043211"/>
                <a:gd name="connsiteY17" fmla="*/ 3028950 h 3562350"/>
                <a:gd name="connsiteX18" fmla="*/ 1695424 w 3043211"/>
                <a:gd name="connsiteY18" fmla="*/ 3290887 h 3562350"/>
                <a:gd name="connsiteX19" fmla="*/ 1414436 w 3043211"/>
                <a:gd name="connsiteY19" fmla="*/ 3457575 h 3562350"/>
                <a:gd name="connsiteX20" fmla="*/ 1162024 w 3043211"/>
                <a:gd name="connsiteY20" fmla="*/ 3562350 h 3562350"/>
                <a:gd name="connsiteX0" fmla="*/ 1162024 w 3043211"/>
                <a:gd name="connsiteY0" fmla="*/ 3562350 h 3562350"/>
                <a:gd name="connsiteX1" fmla="*/ 981049 w 3043211"/>
                <a:gd name="connsiteY1" fmla="*/ 3467100 h 3562350"/>
                <a:gd name="connsiteX2" fmla="*/ 623861 w 3043211"/>
                <a:gd name="connsiteY2" fmla="*/ 3067050 h 3562350"/>
                <a:gd name="connsiteX3" fmla="*/ 309536 w 3043211"/>
                <a:gd name="connsiteY3" fmla="*/ 2514600 h 3562350"/>
                <a:gd name="connsiteX4" fmla="*/ 66649 w 3043211"/>
                <a:gd name="connsiteY4" fmla="*/ 1857375 h 3562350"/>
                <a:gd name="connsiteX5" fmla="*/ 4736 w 3043211"/>
                <a:gd name="connsiteY5" fmla="*/ 1295400 h 3562350"/>
                <a:gd name="connsiteX6" fmla="*/ 38074 w 3043211"/>
                <a:gd name="connsiteY6" fmla="*/ 704850 h 3562350"/>
                <a:gd name="connsiteX7" fmla="*/ 304774 w 3043211"/>
                <a:gd name="connsiteY7" fmla="*/ 361950 h 3562350"/>
                <a:gd name="connsiteX8" fmla="*/ 904849 w 3043211"/>
                <a:gd name="connsiteY8" fmla="*/ 76200 h 3562350"/>
                <a:gd name="connsiteX9" fmla="*/ 1657324 w 3043211"/>
                <a:gd name="connsiteY9" fmla="*/ 0 h 3562350"/>
                <a:gd name="connsiteX10" fmla="*/ 2214536 w 3043211"/>
                <a:gd name="connsiteY10" fmla="*/ 76200 h 3562350"/>
                <a:gd name="connsiteX11" fmla="*/ 2681261 w 3043211"/>
                <a:gd name="connsiteY11" fmla="*/ 204787 h 3562350"/>
                <a:gd name="connsiteX12" fmla="*/ 2943199 w 3043211"/>
                <a:gd name="connsiteY12" fmla="*/ 547687 h 3562350"/>
                <a:gd name="connsiteX13" fmla="*/ 3043211 w 3043211"/>
                <a:gd name="connsiteY13" fmla="*/ 852487 h 3562350"/>
                <a:gd name="connsiteX14" fmla="*/ 2986061 w 3043211"/>
                <a:gd name="connsiteY14" fmla="*/ 1547812 h 3562350"/>
                <a:gd name="connsiteX15" fmla="*/ 2757461 w 3043211"/>
                <a:gd name="connsiteY15" fmla="*/ 2162175 h 3562350"/>
                <a:gd name="connsiteX16" fmla="*/ 2385986 w 3043211"/>
                <a:gd name="connsiteY16" fmla="*/ 2624137 h 3562350"/>
                <a:gd name="connsiteX17" fmla="*/ 2024036 w 3043211"/>
                <a:gd name="connsiteY17" fmla="*/ 3028950 h 3562350"/>
                <a:gd name="connsiteX18" fmla="*/ 1695424 w 3043211"/>
                <a:gd name="connsiteY18" fmla="*/ 3290887 h 3562350"/>
                <a:gd name="connsiteX19" fmla="*/ 1414436 w 3043211"/>
                <a:gd name="connsiteY19" fmla="*/ 3457575 h 3562350"/>
                <a:gd name="connsiteX20" fmla="*/ 1162024 w 3043211"/>
                <a:gd name="connsiteY20" fmla="*/ 3562350 h 3562350"/>
                <a:gd name="connsiteX0" fmla="*/ 1162024 w 3043211"/>
                <a:gd name="connsiteY0" fmla="*/ 3562350 h 3562463"/>
                <a:gd name="connsiteX1" fmla="*/ 981049 w 3043211"/>
                <a:gd name="connsiteY1" fmla="*/ 3467100 h 3562463"/>
                <a:gd name="connsiteX2" fmla="*/ 623861 w 3043211"/>
                <a:gd name="connsiteY2" fmla="*/ 3067050 h 3562463"/>
                <a:gd name="connsiteX3" fmla="*/ 309536 w 3043211"/>
                <a:gd name="connsiteY3" fmla="*/ 2514600 h 3562463"/>
                <a:gd name="connsiteX4" fmla="*/ 66649 w 3043211"/>
                <a:gd name="connsiteY4" fmla="*/ 1857375 h 3562463"/>
                <a:gd name="connsiteX5" fmla="*/ 4736 w 3043211"/>
                <a:gd name="connsiteY5" fmla="*/ 1295400 h 3562463"/>
                <a:gd name="connsiteX6" fmla="*/ 38074 w 3043211"/>
                <a:gd name="connsiteY6" fmla="*/ 704850 h 3562463"/>
                <a:gd name="connsiteX7" fmla="*/ 304774 w 3043211"/>
                <a:gd name="connsiteY7" fmla="*/ 361950 h 3562463"/>
                <a:gd name="connsiteX8" fmla="*/ 904849 w 3043211"/>
                <a:gd name="connsiteY8" fmla="*/ 76200 h 3562463"/>
                <a:gd name="connsiteX9" fmla="*/ 1657324 w 3043211"/>
                <a:gd name="connsiteY9" fmla="*/ 0 h 3562463"/>
                <a:gd name="connsiteX10" fmla="*/ 2214536 w 3043211"/>
                <a:gd name="connsiteY10" fmla="*/ 76200 h 3562463"/>
                <a:gd name="connsiteX11" fmla="*/ 2681261 w 3043211"/>
                <a:gd name="connsiteY11" fmla="*/ 204787 h 3562463"/>
                <a:gd name="connsiteX12" fmla="*/ 2943199 w 3043211"/>
                <a:gd name="connsiteY12" fmla="*/ 547687 h 3562463"/>
                <a:gd name="connsiteX13" fmla="*/ 3043211 w 3043211"/>
                <a:gd name="connsiteY13" fmla="*/ 852487 h 3562463"/>
                <a:gd name="connsiteX14" fmla="*/ 2986061 w 3043211"/>
                <a:gd name="connsiteY14" fmla="*/ 1547812 h 3562463"/>
                <a:gd name="connsiteX15" fmla="*/ 2757461 w 3043211"/>
                <a:gd name="connsiteY15" fmla="*/ 2162175 h 3562463"/>
                <a:gd name="connsiteX16" fmla="*/ 2385986 w 3043211"/>
                <a:gd name="connsiteY16" fmla="*/ 2624137 h 3562463"/>
                <a:gd name="connsiteX17" fmla="*/ 2024036 w 3043211"/>
                <a:gd name="connsiteY17" fmla="*/ 3028950 h 3562463"/>
                <a:gd name="connsiteX18" fmla="*/ 1695424 w 3043211"/>
                <a:gd name="connsiteY18" fmla="*/ 3290887 h 3562463"/>
                <a:gd name="connsiteX19" fmla="*/ 1414436 w 3043211"/>
                <a:gd name="connsiteY19" fmla="*/ 3457575 h 3562463"/>
                <a:gd name="connsiteX20" fmla="*/ 1162024 w 3043211"/>
                <a:gd name="connsiteY20" fmla="*/ 3562350 h 3562463"/>
                <a:gd name="connsiteX0" fmla="*/ 1162024 w 3043211"/>
                <a:gd name="connsiteY0" fmla="*/ 3562350 h 3562463"/>
                <a:gd name="connsiteX1" fmla="*/ 981049 w 3043211"/>
                <a:gd name="connsiteY1" fmla="*/ 3467100 h 3562463"/>
                <a:gd name="connsiteX2" fmla="*/ 623861 w 3043211"/>
                <a:gd name="connsiteY2" fmla="*/ 3067050 h 3562463"/>
                <a:gd name="connsiteX3" fmla="*/ 309536 w 3043211"/>
                <a:gd name="connsiteY3" fmla="*/ 2514600 h 3562463"/>
                <a:gd name="connsiteX4" fmla="*/ 66649 w 3043211"/>
                <a:gd name="connsiteY4" fmla="*/ 1857375 h 3562463"/>
                <a:gd name="connsiteX5" fmla="*/ 4736 w 3043211"/>
                <a:gd name="connsiteY5" fmla="*/ 1295400 h 3562463"/>
                <a:gd name="connsiteX6" fmla="*/ 38074 w 3043211"/>
                <a:gd name="connsiteY6" fmla="*/ 704850 h 3562463"/>
                <a:gd name="connsiteX7" fmla="*/ 304774 w 3043211"/>
                <a:gd name="connsiteY7" fmla="*/ 361950 h 3562463"/>
                <a:gd name="connsiteX8" fmla="*/ 904849 w 3043211"/>
                <a:gd name="connsiteY8" fmla="*/ 76200 h 3562463"/>
                <a:gd name="connsiteX9" fmla="*/ 1657324 w 3043211"/>
                <a:gd name="connsiteY9" fmla="*/ 0 h 3562463"/>
                <a:gd name="connsiteX10" fmla="*/ 2214536 w 3043211"/>
                <a:gd name="connsiteY10" fmla="*/ 76200 h 3562463"/>
                <a:gd name="connsiteX11" fmla="*/ 2681261 w 3043211"/>
                <a:gd name="connsiteY11" fmla="*/ 204787 h 3562463"/>
                <a:gd name="connsiteX12" fmla="*/ 2943199 w 3043211"/>
                <a:gd name="connsiteY12" fmla="*/ 547687 h 3562463"/>
                <a:gd name="connsiteX13" fmla="*/ 3043211 w 3043211"/>
                <a:gd name="connsiteY13" fmla="*/ 852487 h 3562463"/>
                <a:gd name="connsiteX14" fmla="*/ 2986061 w 3043211"/>
                <a:gd name="connsiteY14" fmla="*/ 1547812 h 3562463"/>
                <a:gd name="connsiteX15" fmla="*/ 2757461 w 3043211"/>
                <a:gd name="connsiteY15" fmla="*/ 2162175 h 3562463"/>
                <a:gd name="connsiteX16" fmla="*/ 2385986 w 3043211"/>
                <a:gd name="connsiteY16" fmla="*/ 2624137 h 3562463"/>
                <a:gd name="connsiteX17" fmla="*/ 2024036 w 3043211"/>
                <a:gd name="connsiteY17" fmla="*/ 3028950 h 3562463"/>
                <a:gd name="connsiteX18" fmla="*/ 1695424 w 3043211"/>
                <a:gd name="connsiteY18" fmla="*/ 3290887 h 3562463"/>
                <a:gd name="connsiteX19" fmla="*/ 1414436 w 3043211"/>
                <a:gd name="connsiteY19" fmla="*/ 3457575 h 3562463"/>
                <a:gd name="connsiteX20" fmla="*/ 1162024 w 3043211"/>
                <a:gd name="connsiteY20" fmla="*/ 3562350 h 3562463"/>
                <a:gd name="connsiteX0" fmla="*/ 1162024 w 3043211"/>
                <a:gd name="connsiteY0" fmla="*/ 3562350 h 3562463"/>
                <a:gd name="connsiteX1" fmla="*/ 981049 w 3043211"/>
                <a:gd name="connsiteY1" fmla="*/ 3467100 h 3562463"/>
                <a:gd name="connsiteX2" fmla="*/ 623861 w 3043211"/>
                <a:gd name="connsiteY2" fmla="*/ 3067050 h 3562463"/>
                <a:gd name="connsiteX3" fmla="*/ 309536 w 3043211"/>
                <a:gd name="connsiteY3" fmla="*/ 2514600 h 3562463"/>
                <a:gd name="connsiteX4" fmla="*/ 66649 w 3043211"/>
                <a:gd name="connsiteY4" fmla="*/ 1857375 h 3562463"/>
                <a:gd name="connsiteX5" fmla="*/ 4736 w 3043211"/>
                <a:gd name="connsiteY5" fmla="*/ 1295400 h 3562463"/>
                <a:gd name="connsiteX6" fmla="*/ 38074 w 3043211"/>
                <a:gd name="connsiteY6" fmla="*/ 704850 h 3562463"/>
                <a:gd name="connsiteX7" fmla="*/ 304774 w 3043211"/>
                <a:gd name="connsiteY7" fmla="*/ 361950 h 3562463"/>
                <a:gd name="connsiteX8" fmla="*/ 904849 w 3043211"/>
                <a:gd name="connsiteY8" fmla="*/ 76200 h 3562463"/>
                <a:gd name="connsiteX9" fmla="*/ 1657324 w 3043211"/>
                <a:gd name="connsiteY9" fmla="*/ 0 h 3562463"/>
                <a:gd name="connsiteX10" fmla="*/ 2214536 w 3043211"/>
                <a:gd name="connsiteY10" fmla="*/ 76200 h 3562463"/>
                <a:gd name="connsiteX11" fmla="*/ 2681261 w 3043211"/>
                <a:gd name="connsiteY11" fmla="*/ 204787 h 3562463"/>
                <a:gd name="connsiteX12" fmla="*/ 2943199 w 3043211"/>
                <a:gd name="connsiteY12" fmla="*/ 547687 h 3562463"/>
                <a:gd name="connsiteX13" fmla="*/ 3043211 w 3043211"/>
                <a:gd name="connsiteY13" fmla="*/ 852487 h 3562463"/>
                <a:gd name="connsiteX14" fmla="*/ 2986061 w 3043211"/>
                <a:gd name="connsiteY14" fmla="*/ 1547812 h 3562463"/>
                <a:gd name="connsiteX15" fmla="*/ 2757461 w 3043211"/>
                <a:gd name="connsiteY15" fmla="*/ 2162175 h 3562463"/>
                <a:gd name="connsiteX16" fmla="*/ 2385986 w 3043211"/>
                <a:gd name="connsiteY16" fmla="*/ 2624137 h 3562463"/>
                <a:gd name="connsiteX17" fmla="*/ 2024036 w 3043211"/>
                <a:gd name="connsiteY17" fmla="*/ 3028950 h 3562463"/>
                <a:gd name="connsiteX18" fmla="*/ 1695424 w 3043211"/>
                <a:gd name="connsiteY18" fmla="*/ 3290887 h 3562463"/>
                <a:gd name="connsiteX19" fmla="*/ 1414436 w 3043211"/>
                <a:gd name="connsiteY19" fmla="*/ 3457575 h 3562463"/>
                <a:gd name="connsiteX20" fmla="*/ 1162024 w 3043211"/>
                <a:gd name="connsiteY20" fmla="*/ 3562350 h 3562463"/>
                <a:gd name="connsiteX0" fmla="*/ 1162024 w 3043211"/>
                <a:gd name="connsiteY0" fmla="*/ 3562350 h 3562463"/>
                <a:gd name="connsiteX1" fmla="*/ 981049 w 3043211"/>
                <a:gd name="connsiteY1" fmla="*/ 3467100 h 3562463"/>
                <a:gd name="connsiteX2" fmla="*/ 623861 w 3043211"/>
                <a:gd name="connsiteY2" fmla="*/ 3067050 h 3562463"/>
                <a:gd name="connsiteX3" fmla="*/ 309536 w 3043211"/>
                <a:gd name="connsiteY3" fmla="*/ 2514600 h 3562463"/>
                <a:gd name="connsiteX4" fmla="*/ 66649 w 3043211"/>
                <a:gd name="connsiteY4" fmla="*/ 1857375 h 3562463"/>
                <a:gd name="connsiteX5" fmla="*/ 4736 w 3043211"/>
                <a:gd name="connsiteY5" fmla="*/ 1295400 h 3562463"/>
                <a:gd name="connsiteX6" fmla="*/ 38074 w 3043211"/>
                <a:gd name="connsiteY6" fmla="*/ 704850 h 3562463"/>
                <a:gd name="connsiteX7" fmla="*/ 304774 w 3043211"/>
                <a:gd name="connsiteY7" fmla="*/ 361950 h 3562463"/>
                <a:gd name="connsiteX8" fmla="*/ 904849 w 3043211"/>
                <a:gd name="connsiteY8" fmla="*/ 76200 h 3562463"/>
                <a:gd name="connsiteX9" fmla="*/ 1657324 w 3043211"/>
                <a:gd name="connsiteY9" fmla="*/ 0 h 3562463"/>
                <a:gd name="connsiteX10" fmla="*/ 2214536 w 3043211"/>
                <a:gd name="connsiteY10" fmla="*/ 76200 h 3562463"/>
                <a:gd name="connsiteX11" fmla="*/ 2681261 w 3043211"/>
                <a:gd name="connsiteY11" fmla="*/ 204787 h 3562463"/>
                <a:gd name="connsiteX12" fmla="*/ 2943199 w 3043211"/>
                <a:gd name="connsiteY12" fmla="*/ 547687 h 3562463"/>
                <a:gd name="connsiteX13" fmla="*/ 3043211 w 3043211"/>
                <a:gd name="connsiteY13" fmla="*/ 852487 h 3562463"/>
                <a:gd name="connsiteX14" fmla="*/ 2986061 w 3043211"/>
                <a:gd name="connsiteY14" fmla="*/ 1547812 h 3562463"/>
                <a:gd name="connsiteX15" fmla="*/ 2757461 w 3043211"/>
                <a:gd name="connsiteY15" fmla="*/ 2162175 h 3562463"/>
                <a:gd name="connsiteX16" fmla="*/ 2385986 w 3043211"/>
                <a:gd name="connsiteY16" fmla="*/ 2624137 h 3562463"/>
                <a:gd name="connsiteX17" fmla="*/ 2024036 w 3043211"/>
                <a:gd name="connsiteY17" fmla="*/ 3028950 h 3562463"/>
                <a:gd name="connsiteX18" fmla="*/ 1695424 w 3043211"/>
                <a:gd name="connsiteY18" fmla="*/ 3290887 h 3562463"/>
                <a:gd name="connsiteX19" fmla="*/ 1414436 w 3043211"/>
                <a:gd name="connsiteY19" fmla="*/ 3457575 h 3562463"/>
                <a:gd name="connsiteX20" fmla="*/ 1162024 w 3043211"/>
                <a:gd name="connsiteY20" fmla="*/ 3562350 h 3562463"/>
                <a:gd name="connsiteX0" fmla="*/ 1162024 w 3043211"/>
                <a:gd name="connsiteY0" fmla="*/ 3562350 h 3562463"/>
                <a:gd name="connsiteX1" fmla="*/ 981049 w 3043211"/>
                <a:gd name="connsiteY1" fmla="*/ 3467100 h 3562463"/>
                <a:gd name="connsiteX2" fmla="*/ 623861 w 3043211"/>
                <a:gd name="connsiteY2" fmla="*/ 3067050 h 3562463"/>
                <a:gd name="connsiteX3" fmla="*/ 309536 w 3043211"/>
                <a:gd name="connsiteY3" fmla="*/ 2514600 h 3562463"/>
                <a:gd name="connsiteX4" fmla="*/ 66649 w 3043211"/>
                <a:gd name="connsiteY4" fmla="*/ 1857375 h 3562463"/>
                <a:gd name="connsiteX5" fmla="*/ 4736 w 3043211"/>
                <a:gd name="connsiteY5" fmla="*/ 1295400 h 3562463"/>
                <a:gd name="connsiteX6" fmla="*/ 38074 w 3043211"/>
                <a:gd name="connsiteY6" fmla="*/ 704850 h 3562463"/>
                <a:gd name="connsiteX7" fmla="*/ 304774 w 3043211"/>
                <a:gd name="connsiteY7" fmla="*/ 361950 h 3562463"/>
                <a:gd name="connsiteX8" fmla="*/ 904849 w 3043211"/>
                <a:gd name="connsiteY8" fmla="*/ 76200 h 3562463"/>
                <a:gd name="connsiteX9" fmla="*/ 1657324 w 3043211"/>
                <a:gd name="connsiteY9" fmla="*/ 0 h 3562463"/>
                <a:gd name="connsiteX10" fmla="*/ 2214536 w 3043211"/>
                <a:gd name="connsiteY10" fmla="*/ 76200 h 3562463"/>
                <a:gd name="connsiteX11" fmla="*/ 2681261 w 3043211"/>
                <a:gd name="connsiteY11" fmla="*/ 204787 h 3562463"/>
                <a:gd name="connsiteX12" fmla="*/ 2943199 w 3043211"/>
                <a:gd name="connsiteY12" fmla="*/ 547687 h 3562463"/>
                <a:gd name="connsiteX13" fmla="*/ 3043211 w 3043211"/>
                <a:gd name="connsiteY13" fmla="*/ 852487 h 3562463"/>
                <a:gd name="connsiteX14" fmla="*/ 2986061 w 3043211"/>
                <a:gd name="connsiteY14" fmla="*/ 1547812 h 3562463"/>
                <a:gd name="connsiteX15" fmla="*/ 2757461 w 3043211"/>
                <a:gd name="connsiteY15" fmla="*/ 2162175 h 3562463"/>
                <a:gd name="connsiteX16" fmla="*/ 2385986 w 3043211"/>
                <a:gd name="connsiteY16" fmla="*/ 2624137 h 3562463"/>
                <a:gd name="connsiteX17" fmla="*/ 2024036 w 3043211"/>
                <a:gd name="connsiteY17" fmla="*/ 3028950 h 3562463"/>
                <a:gd name="connsiteX18" fmla="*/ 1695424 w 3043211"/>
                <a:gd name="connsiteY18" fmla="*/ 3290887 h 3562463"/>
                <a:gd name="connsiteX19" fmla="*/ 1414436 w 3043211"/>
                <a:gd name="connsiteY19" fmla="*/ 3457575 h 3562463"/>
                <a:gd name="connsiteX20" fmla="*/ 1162024 w 3043211"/>
                <a:gd name="connsiteY20" fmla="*/ 3562350 h 3562463"/>
                <a:gd name="connsiteX0" fmla="*/ 1162024 w 3043211"/>
                <a:gd name="connsiteY0" fmla="*/ 3562350 h 3562463"/>
                <a:gd name="connsiteX1" fmla="*/ 981049 w 3043211"/>
                <a:gd name="connsiteY1" fmla="*/ 3467100 h 3562463"/>
                <a:gd name="connsiteX2" fmla="*/ 623861 w 3043211"/>
                <a:gd name="connsiteY2" fmla="*/ 3067050 h 3562463"/>
                <a:gd name="connsiteX3" fmla="*/ 309536 w 3043211"/>
                <a:gd name="connsiteY3" fmla="*/ 2514600 h 3562463"/>
                <a:gd name="connsiteX4" fmla="*/ 66649 w 3043211"/>
                <a:gd name="connsiteY4" fmla="*/ 1857375 h 3562463"/>
                <a:gd name="connsiteX5" fmla="*/ 4736 w 3043211"/>
                <a:gd name="connsiteY5" fmla="*/ 1295400 h 3562463"/>
                <a:gd name="connsiteX6" fmla="*/ 38074 w 3043211"/>
                <a:gd name="connsiteY6" fmla="*/ 704850 h 3562463"/>
                <a:gd name="connsiteX7" fmla="*/ 304774 w 3043211"/>
                <a:gd name="connsiteY7" fmla="*/ 361950 h 3562463"/>
                <a:gd name="connsiteX8" fmla="*/ 904849 w 3043211"/>
                <a:gd name="connsiteY8" fmla="*/ 76200 h 3562463"/>
                <a:gd name="connsiteX9" fmla="*/ 1657324 w 3043211"/>
                <a:gd name="connsiteY9" fmla="*/ 0 h 3562463"/>
                <a:gd name="connsiteX10" fmla="*/ 2214536 w 3043211"/>
                <a:gd name="connsiteY10" fmla="*/ 76200 h 3562463"/>
                <a:gd name="connsiteX11" fmla="*/ 2681261 w 3043211"/>
                <a:gd name="connsiteY11" fmla="*/ 204787 h 3562463"/>
                <a:gd name="connsiteX12" fmla="*/ 2943199 w 3043211"/>
                <a:gd name="connsiteY12" fmla="*/ 547687 h 3562463"/>
                <a:gd name="connsiteX13" fmla="*/ 3043211 w 3043211"/>
                <a:gd name="connsiteY13" fmla="*/ 852487 h 3562463"/>
                <a:gd name="connsiteX14" fmla="*/ 2986061 w 3043211"/>
                <a:gd name="connsiteY14" fmla="*/ 1547812 h 3562463"/>
                <a:gd name="connsiteX15" fmla="*/ 2757461 w 3043211"/>
                <a:gd name="connsiteY15" fmla="*/ 2162175 h 3562463"/>
                <a:gd name="connsiteX16" fmla="*/ 2385986 w 3043211"/>
                <a:gd name="connsiteY16" fmla="*/ 2624137 h 3562463"/>
                <a:gd name="connsiteX17" fmla="*/ 2024036 w 3043211"/>
                <a:gd name="connsiteY17" fmla="*/ 3028950 h 3562463"/>
                <a:gd name="connsiteX18" fmla="*/ 1695424 w 3043211"/>
                <a:gd name="connsiteY18" fmla="*/ 3290887 h 3562463"/>
                <a:gd name="connsiteX19" fmla="*/ 1414436 w 3043211"/>
                <a:gd name="connsiteY19" fmla="*/ 3457575 h 3562463"/>
                <a:gd name="connsiteX20" fmla="*/ 1162024 w 3043211"/>
                <a:gd name="connsiteY20" fmla="*/ 3562350 h 3562463"/>
                <a:gd name="connsiteX0" fmla="*/ 1162024 w 3043211"/>
                <a:gd name="connsiteY0" fmla="*/ 3562350 h 3562463"/>
                <a:gd name="connsiteX1" fmla="*/ 981049 w 3043211"/>
                <a:gd name="connsiteY1" fmla="*/ 3467100 h 3562463"/>
                <a:gd name="connsiteX2" fmla="*/ 623861 w 3043211"/>
                <a:gd name="connsiteY2" fmla="*/ 3067050 h 3562463"/>
                <a:gd name="connsiteX3" fmla="*/ 309536 w 3043211"/>
                <a:gd name="connsiteY3" fmla="*/ 2514600 h 3562463"/>
                <a:gd name="connsiteX4" fmla="*/ 66649 w 3043211"/>
                <a:gd name="connsiteY4" fmla="*/ 1857375 h 3562463"/>
                <a:gd name="connsiteX5" fmla="*/ 4736 w 3043211"/>
                <a:gd name="connsiteY5" fmla="*/ 1295400 h 3562463"/>
                <a:gd name="connsiteX6" fmla="*/ 38074 w 3043211"/>
                <a:gd name="connsiteY6" fmla="*/ 704850 h 3562463"/>
                <a:gd name="connsiteX7" fmla="*/ 304774 w 3043211"/>
                <a:gd name="connsiteY7" fmla="*/ 361950 h 3562463"/>
                <a:gd name="connsiteX8" fmla="*/ 904849 w 3043211"/>
                <a:gd name="connsiteY8" fmla="*/ 76200 h 3562463"/>
                <a:gd name="connsiteX9" fmla="*/ 1657324 w 3043211"/>
                <a:gd name="connsiteY9" fmla="*/ 0 h 3562463"/>
                <a:gd name="connsiteX10" fmla="*/ 2214536 w 3043211"/>
                <a:gd name="connsiteY10" fmla="*/ 76200 h 3562463"/>
                <a:gd name="connsiteX11" fmla="*/ 2681261 w 3043211"/>
                <a:gd name="connsiteY11" fmla="*/ 204787 h 3562463"/>
                <a:gd name="connsiteX12" fmla="*/ 2943199 w 3043211"/>
                <a:gd name="connsiteY12" fmla="*/ 547687 h 3562463"/>
                <a:gd name="connsiteX13" fmla="*/ 3043211 w 3043211"/>
                <a:gd name="connsiteY13" fmla="*/ 852487 h 3562463"/>
                <a:gd name="connsiteX14" fmla="*/ 2986061 w 3043211"/>
                <a:gd name="connsiteY14" fmla="*/ 1547812 h 3562463"/>
                <a:gd name="connsiteX15" fmla="*/ 2757461 w 3043211"/>
                <a:gd name="connsiteY15" fmla="*/ 2162175 h 3562463"/>
                <a:gd name="connsiteX16" fmla="*/ 2385986 w 3043211"/>
                <a:gd name="connsiteY16" fmla="*/ 2624137 h 3562463"/>
                <a:gd name="connsiteX17" fmla="*/ 2024036 w 3043211"/>
                <a:gd name="connsiteY17" fmla="*/ 3028950 h 3562463"/>
                <a:gd name="connsiteX18" fmla="*/ 1695424 w 3043211"/>
                <a:gd name="connsiteY18" fmla="*/ 3290887 h 3562463"/>
                <a:gd name="connsiteX19" fmla="*/ 1414436 w 3043211"/>
                <a:gd name="connsiteY19" fmla="*/ 3457575 h 3562463"/>
                <a:gd name="connsiteX20" fmla="*/ 1162024 w 3043211"/>
                <a:gd name="connsiteY20" fmla="*/ 3562350 h 3562463"/>
                <a:gd name="connsiteX0" fmla="*/ 1162024 w 3044795"/>
                <a:gd name="connsiteY0" fmla="*/ 3562350 h 3562463"/>
                <a:gd name="connsiteX1" fmla="*/ 981049 w 3044795"/>
                <a:gd name="connsiteY1" fmla="*/ 3467100 h 3562463"/>
                <a:gd name="connsiteX2" fmla="*/ 623861 w 3044795"/>
                <a:gd name="connsiteY2" fmla="*/ 3067050 h 3562463"/>
                <a:gd name="connsiteX3" fmla="*/ 309536 w 3044795"/>
                <a:gd name="connsiteY3" fmla="*/ 2514600 h 3562463"/>
                <a:gd name="connsiteX4" fmla="*/ 66649 w 3044795"/>
                <a:gd name="connsiteY4" fmla="*/ 1857375 h 3562463"/>
                <a:gd name="connsiteX5" fmla="*/ 4736 w 3044795"/>
                <a:gd name="connsiteY5" fmla="*/ 1295400 h 3562463"/>
                <a:gd name="connsiteX6" fmla="*/ 38074 w 3044795"/>
                <a:gd name="connsiteY6" fmla="*/ 704850 h 3562463"/>
                <a:gd name="connsiteX7" fmla="*/ 304774 w 3044795"/>
                <a:gd name="connsiteY7" fmla="*/ 361950 h 3562463"/>
                <a:gd name="connsiteX8" fmla="*/ 904849 w 3044795"/>
                <a:gd name="connsiteY8" fmla="*/ 76200 h 3562463"/>
                <a:gd name="connsiteX9" fmla="*/ 1657324 w 3044795"/>
                <a:gd name="connsiteY9" fmla="*/ 0 h 3562463"/>
                <a:gd name="connsiteX10" fmla="*/ 2214536 w 3044795"/>
                <a:gd name="connsiteY10" fmla="*/ 76200 h 3562463"/>
                <a:gd name="connsiteX11" fmla="*/ 2681261 w 3044795"/>
                <a:gd name="connsiteY11" fmla="*/ 204787 h 3562463"/>
                <a:gd name="connsiteX12" fmla="*/ 2943199 w 3044795"/>
                <a:gd name="connsiteY12" fmla="*/ 547687 h 3562463"/>
                <a:gd name="connsiteX13" fmla="*/ 3043211 w 3044795"/>
                <a:gd name="connsiteY13" fmla="*/ 852487 h 3562463"/>
                <a:gd name="connsiteX14" fmla="*/ 2986061 w 3044795"/>
                <a:gd name="connsiteY14" fmla="*/ 1547812 h 3562463"/>
                <a:gd name="connsiteX15" fmla="*/ 2757461 w 3044795"/>
                <a:gd name="connsiteY15" fmla="*/ 2162175 h 3562463"/>
                <a:gd name="connsiteX16" fmla="*/ 2385986 w 3044795"/>
                <a:gd name="connsiteY16" fmla="*/ 2624137 h 3562463"/>
                <a:gd name="connsiteX17" fmla="*/ 2024036 w 3044795"/>
                <a:gd name="connsiteY17" fmla="*/ 3028950 h 3562463"/>
                <a:gd name="connsiteX18" fmla="*/ 1695424 w 3044795"/>
                <a:gd name="connsiteY18" fmla="*/ 3290887 h 3562463"/>
                <a:gd name="connsiteX19" fmla="*/ 1414436 w 3044795"/>
                <a:gd name="connsiteY19" fmla="*/ 3457575 h 3562463"/>
                <a:gd name="connsiteX20" fmla="*/ 1162024 w 3044795"/>
                <a:gd name="connsiteY20" fmla="*/ 3562350 h 3562463"/>
                <a:gd name="connsiteX0" fmla="*/ 1162024 w 3044795"/>
                <a:gd name="connsiteY0" fmla="*/ 3562350 h 3562463"/>
                <a:gd name="connsiteX1" fmla="*/ 981049 w 3044795"/>
                <a:gd name="connsiteY1" fmla="*/ 3467100 h 3562463"/>
                <a:gd name="connsiteX2" fmla="*/ 623861 w 3044795"/>
                <a:gd name="connsiteY2" fmla="*/ 3067050 h 3562463"/>
                <a:gd name="connsiteX3" fmla="*/ 309536 w 3044795"/>
                <a:gd name="connsiteY3" fmla="*/ 2514600 h 3562463"/>
                <a:gd name="connsiteX4" fmla="*/ 66649 w 3044795"/>
                <a:gd name="connsiteY4" fmla="*/ 1857375 h 3562463"/>
                <a:gd name="connsiteX5" fmla="*/ 4736 w 3044795"/>
                <a:gd name="connsiteY5" fmla="*/ 1295400 h 3562463"/>
                <a:gd name="connsiteX6" fmla="*/ 38074 w 3044795"/>
                <a:gd name="connsiteY6" fmla="*/ 704850 h 3562463"/>
                <a:gd name="connsiteX7" fmla="*/ 304774 w 3044795"/>
                <a:gd name="connsiteY7" fmla="*/ 361950 h 3562463"/>
                <a:gd name="connsiteX8" fmla="*/ 904849 w 3044795"/>
                <a:gd name="connsiteY8" fmla="*/ 76200 h 3562463"/>
                <a:gd name="connsiteX9" fmla="*/ 1657324 w 3044795"/>
                <a:gd name="connsiteY9" fmla="*/ 0 h 3562463"/>
                <a:gd name="connsiteX10" fmla="*/ 2214536 w 3044795"/>
                <a:gd name="connsiteY10" fmla="*/ 76200 h 3562463"/>
                <a:gd name="connsiteX11" fmla="*/ 2681261 w 3044795"/>
                <a:gd name="connsiteY11" fmla="*/ 204787 h 3562463"/>
                <a:gd name="connsiteX12" fmla="*/ 2943199 w 3044795"/>
                <a:gd name="connsiteY12" fmla="*/ 547687 h 3562463"/>
                <a:gd name="connsiteX13" fmla="*/ 3043211 w 3044795"/>
                <a:gd name="connsiteY13" fmla="*/ 852487 h 3562463"/>
                <a:gd name="connsiteX14" fmla="*/ 2986061 w 3044795"/>
                <a:gd name="connsiteY14" fmla="*/ 1547812 h 3562463"/>
                <a:gd name="connsiteX15" fmla="*/ 2757461 w 3044795"/>
                <a:gd name="connsiteY15" fmla="*/ 2162175 h 3562463"/>
                <a:gd name="connsiteX16" fmla="*/ 2385986 w 3044795"/>
                <a:gd name="connsiteY16" fmla="*/ 2624137 h 3562463"/>
                <a:gd name="connsiteX17" fmla="*/ 2024036 w 3044795"/>
                <a:gd name="connsiteY17" fmla="*/ 3028950 h 3562463"/>
                <a:gd name="connsiteX18" fmla="*/ 1695424 w 3044795"/>
                <a:gd name="connsiteY18" fmla="*/ 3290887 h 3562463"/>
                <a:gd name="connsiteX19" fmla="*/ 1414436 w 3044795"/>
                <a:gd name="connsiteY19" fmla="*/ 3457575 h 3562463"/>
                <a:gd name="connsiteX20" fmla="*/ 1162024 w 3044795"/>
                <a:gd name="connsiteY20" fmla="*/ 3562350 h 3562463"/>
                <a:gd name="connsiteX0" fmla="*/ 1162024 w 3044795"/>
                <a:gd name="connsiteY0" fmla="*/ 3562350 h 3562463"/>
                <a:gd name="connsiteX1" fmla="*/ 981049 w 3044795"/>
                <a:gd name="connsiteY1" fmla="*/ 3467100 h 3562463"/>
                <a:gd name="connsiteX2" fmla="*/ 623861 w 3044795"/>
                <a:gd name="connsiteY2" fmla="*/ 3067050 h 3562463"/>
                <a:gd name="connsiteX3" fmla="*/ 309536 w 3044795"/>
                <a:gd name="connsiteY3" fmla="*/ 2514600 h 3562463"/>
                <a:gd name="connsiteX4" fmla="*/ 66649 w 3044795"/>
                <a:gd name="connsiteY4" fmla="*/ 1857375 h 3562463"/>
                <a:gd name="connsiteX5" fmla="*/ 4736 w 3044795"/>
                <a:gd name="connsiteY5" fmla="*/ 1295400 h 3562463"/>
                <a:gd name="connsiteX6" fmla="*/ 38074 w 3044795"/>
                <a:gd name="connsiteY6" fmla="*/ 704850 h 3562463"/>
                <a:gd name="connsiteX7" fmla="*/ 304774 w 3044795"/>
                <a:gd name="connsiteY7" fmla="*/ 361950 h 3562463"/>
                <a:gd name="connsiteX8" fmla="*/ 904849 w 3044795"/>
                <a:gd name="connsiteY8" fmla="*/ 76200 h 3562463"/>
                <a:gd name="connsiteX9" fmla="*/ 1657324 w 3044795"/>
                <a:gd name="connsiteY9" fmla="*/ 0 h 3562463"/>
                <a:gd name="connsiteX10" fmla="*/ 2214536 w 3044795"/>
                <a:gd name="connsiteY10" fmla="*/ 76200 h 3562463"/>
                <a:gd name="connsiteX11" fmla="*/ 2681261 w 3044795"/>
                <a:gd name="connsiteY11" fmla="*/ 204787 h 3562463"/>
                <a:gd name="connsiteX12" fmla="*/ 2943199 w 3044795"/>
                <a:gd name="connsiteY12" fmla="*/ 547687 h 3562463"/>
                <a:gd name="connsiteX13" fmla="*/ 3043211 w 3044795"/>
                <a:gd name="connsiteY13" fmla="*/ 852487 h 3562463"/>
                <a:gd name="connsiteX14" fmla="*/ 2986061 w 3044795"/>
                <a:gd name="connsiteY14" fmla="*/ 1547812 h 3562463"/>
                <a:gd name="connsiteX15" fmla="*/ 2757461 w 3044795"/>
                <a:gd name="connsiteY15" fmla="*/ 2162175 h 3562463"/>
                <a:gd name="connsiteX16" fmla="*/ 2385986 w 3044795"/>
                <a:gd name="connsiteY16" fmla="*/ 2624137 h 3562463"/>
                <a:gd name="connsiteX17" fmla="*/ 2024036 w 3044795"/>
                <a:gd name="connsiteY17" fmla="*/ 3028950 h 3562463"/>
                <a:gd name="connsiteX18" fmla="*/ 1695424 w 3044795"/>
                <a:gd name="connsiteY18" fmla="*/ 3290887 h 3562463"/>
                <a:gd name="connsiteX19" fmla="*/ 1414436 w 3044795"/>
                <a:gd name="connsiteY19" fmla="*/ 3457575 h 3562463"/>
                <a:gd name="connsiteX20" fmla="*/ 1162024 w 3044795"/>
                <a:gd name="connsiteY20" fmla="*/ 3562350 h 3562463"/>
                <a:gd name="connsiteX0" fmla="*/ 1162024 w 3044795"/>
                <a:gd name="connsiteY0" fmla="*/ 3562350 h 3562463"/>
                <a:gd name="connsiteX1" fmla="*/ 981049 w 3044795"/>
                <a:gd name="connsiteY1" fmla="*/ 3467100 h 3562463"/>
                <a:gd name="connsiteX2" fmla="*/ 623861 w 3044795"/>
                <a:gd name="connsiteY2" fmla="*/ 3067050 h 3562463"/>
                <a:gd name="connsiteX3" fmla="*/ 309536 w 3044795"/>
                <a:gd name="connsiteY3" fmla="*/ 2514600 h 3562463"/>
                <a:gd name="connsiteX4" fmla="*/ 66649 w 3044795"/>
                <a:gd name="connsiteY4" fmla="*/ 1857375 h 3562463"/>
                <a:gd name="connsiteX5" fmla="*/ 4736 w 3044795"/>
                <a:gd name="connsiteY5" fmla="*/ 1295400 h 3562463"/>
                <a:gd name="connsiteX6" fmla="*/ 38074 w 3044795"/>
                <a:gd name="connsiteY6" fmla="*/ 704850 h 3562463"/>
                <a:gd name="connsiteX7" fmla="*/ 304774 w 3044795"/>
                <a:gd name="connsiteY7" fmla="*/ 361950 h 3562463"/>
                <a:gd name="connsiteX8" fmla="*/ 904849 w 3044795"/>
                <a:gd name="connsiteY8" fmla="*/ 76200 h 3562463"/>
                <a:gd name="connsiteX9" fmla="*/ 1657324 w 3044795"/>
                <a:gd name="connsiteY9" fmla="*/ 0 h 3562463"/>
                <a:gd name="connsiteX10" fmla="*/ 2214536 w 3044795"/>
                <a:gd name="connsiteY10" fmla="*/ 76200 h 3562463"/>
                <a:gd name="connsiteX11" fmla="*/ 2681261 w 3044795"/>
                <a:gd name="connsiteY11" fmla="*/ 204787 h 3562463"/>
                <a:gd name="connsiteX12" fmla="*/ 2943199 w 3044795"/>
                <a:gd name="connsiteY12" fmla="*/ 547687 h 3562463"/>
                <a:gd name="connsiteX13" fmla="*/ 3043211 w 3044795"/>
                <a:gd name="connsiteY13" fmla="*/ 852487 h 3562463"/>
                <a:gd name="connsiteX14" fmla="*/ 2986061 w 3044795"/>
                <a:gd name="connsiteY14" fmla="*/ 1547812 h 3562463"/>
                <a:gd name="connsiteX15" fmla="*/ 2757461 w 3044795"/>
                <a:gd name="connsiteY15" fmla="*/ 2162175 h 3562463"/>
                <a:gd name="connsiteX16" fmla="*/ 2385986 w 3044795"/>
                <a:gd name="connsiteY16" fmla="*/ 2624137 h 3562463"/>
                <a:gd name="connsiteX17" fmla="*/ 2024036 w 3044795"/>
                <a:gd name="connsiteY17" fmla="*/ 3028950 h 3562463"/>
                <a:gd name="connsiteX18" fmla="*/ 1695424 w 3044795"/>
                <a:gd name="connsiteY18" fmla="*/ 3290887 h 3562463"/>
                <a:gd name="connsiteX19" fmla="*/ 1414436 w 3044795"/>
                <a:gd name="connsiteY19" fmla="*/ 3457575 h 3562463"/>
                <a:gd name="connsiteX20" fmla="*/ 1162024 w 3044795"/>
                <a:gd name="connsiteY20" fmla="*/ 3562350 h 3562463"/>
                <a:gd name="connsiteX0" fmla="*/ 1162024 w 3044795"/>
                <a:gd name="connsiteY0" fmla="*/ 3562350 h 3562463"/>
                <a:gd name="connsiteX1" fmla="*/ 981049 w 3044795"/>
                <a:gd name="connsiteY1" fmla="*/ 3467100 h 3562463"/>
                <a:gd name="connsiteX2" fmla="*/ 623861 w 3044795"/>
                <a:gd name="connsiteY2" fmla="*/ 3067050 h 3562463"/>
                <a:gd name="connsiteX3" fmla="*/ 309536 w 3044795"/>
                <a:gd name="connsiteY3" fmla="*/ 2514600 h 3562463"/>
                <a:gd name="connsiteX4" fmla="*/ 66649 w 3044795"/>
                <a:gd name="connsiteY4" fmla="*/ 1857375 h 3562463"/>
                <a:gd name="connsiteX5" fmla="*/ 4736 w 3044795"/>
                <a:gd name="connsiteY5" fmla="*/ 1295400 h 3562463"/>
                <a:gd name="connsiteX6" fmla="*/ 38074 w 3044795"/>
                <a:gd name="connsiteY6" fmla="*/ 704850 h 3562463"/>
                <a:gd name="connsiteX7" fmla="*/ 304774 w 3044795"/>
                <a:gd name="connsiteY7" fmla="*/ 361950 h 3562463"/>
                <a:gd name="connsiteX8" fmla="*/ 904849 w 3044795"/>
                <a:gd name="connsiteY8" fmla="*/ 76200 h 3562463"/>
                <a:gd name="connsiteX9" fmla="*/ 1657324 w 3044795"/>
                <a:gd name="connsiteY9" fmla="*/ 0 h 3562463"/>
                <a:gd name="connsiteX10" fmla="*/ 2214536 w 3044795"/>
                <a:gd name="connsiteY10" fmla="*/ 76200 h 3562463"/>
                <a:gd name="connsiteX11" fmla="*/ 2681261 w 3044795"/>
                <a:gd name="connsiteY11" fmla="*/ 204787 h 3562463"/>
                <a:gd name="connsiteX12" fmla="*/ 2943199 w 3044795"/>
                <a:gd name="connsiteY12" fmla="*/ 547687 h 3562463"/>
                <a:gd name="connsiteX13" fmla="*/ 3043211 w 3044795"/>
                <a:gd name="connsiteY13" fmla="*/ 852487 h 3562463"/>
                <a:gd name="connsiteX14" fmla="*/ 2986061 w 3044795"/>
                <a:gd name="connsiteY14" fmla="*/ 1547812 h 3562463"/>
                <a:gd name="connsiteX15" fmla="*/ 2757461 w 3044795"/>
                <a:gd name="connsiteY15" fmla="*/ 2162175 h 3562463"/>
                <a:gd name="connsiteX16" fmla="*/ 2385986 w 3044795"/>
                <a:gd name="connsiteY16" fmla="*/ 2624137 h 3562463"/>
                <a:gd name="connsiteX17" fmla="*/ 2024036 w 3044795"/>
                <a:gd name="connsiteY17" fmla="*/ 3028950 h 3562463"/>
                <a:gd name="connsiteX18" fmla="*/ 1695424 w 3044795"/>
                <a:gd name="connsiteY18" fmla="*/ 3290887 h 3562463"/>
                <a:gd name="connsiteX19" fmla="*/ 1414436 w 3044795"/>
                <a:gd name="connsiteY19" fmla="*/ 3457575 h 3562463"/>
                <a:gd name="connsiteX20" fmla="*/ 1162024 w 3044795"/>
                <a:gd name="connsiteY20" fmla="*/ 3562350 h 3562463"/>
                <a:gd name="connsiteX0" fmla="*/ 1162024 w 3044795"/>
                <a:gd name="connsiteY0" fmla="*/ 3562350 h 3562463"/>
                <a:gd name="connsiteX1" fmla="*/ 981049 w 3044795"/>
                <a:gd name="connsiteY1" fmla="*/ 3467100 h 3562463"/>
                <a:gd name="connsiteX2" fmla="*/ 623861 w 3044795"/>
                <a:gd name="connsiteY2" fmla="*/ 3067050 h 3562463"/>
                <a:gd name="connsiteX3" fmla="*/ 309536 w 3044795"/>
                <a:gd name="connsiteY3" fmla="*/ 2514600 h 3562463"/>
                <a:gd name="connsiteX4" fmla="*/ 66649 w 3044795"/>
                <a:gd name="connsiteY4" fmla="*/ 1857375 h 3562463"/>
                <a:gd name="connsiteX5" fmla="*/ 4736 w 3044795"/>
                <a:gd name="connsiteY5" fmla="*/ 1295400 h 3562463"/>
                <a:gd name="connsiteX6" fmla="*/ 38074 w 3044795"/>
                <a:gd name="connsiteY6" fmla="*/ 704850 h 3562463"/>
                <a:gd name="connsiteX7" fmla="*/ 304774 w 3044795"/>
                <a:gd name="connsiteY7" fmla="*/ 361950 h 3562463"/>
                <a:gd name="connsiteX8" fmla="*/ 904849 w 3044795"/>
                <a:gd name="connsiteY8" fmla="*/ 76200 h 3562463"/>
                <a:gd name="connsiteX9" fmla="*/ 1657324 w 3044795"/>
                <a:gd name="connsiteY9" fmla="*/ 0 h 3562463"/>
                <a:gd name="connsiteX10" fmla="*/ 2214536 w 3044795"/>
                <a:gd name="connsiteY10" fmla="*/ 76200 h 3562463"/>
                <a:gd name="connsiteX11" fmla="*/ 2681261 w 3044795"/>
                <a:gd name="connsiteY11" fmla="*/ 204787 h 3562463"/>
                <a:gd name="connsiteX12" fmla="*/ 2943199 w 3044795"/>
                <a:gd name="connsiteY12" fmla="*/ 547687 h 3562463"/>
                <a:gd name="connsiteX13" fmla="*/ 3043211 w 3044795"/>
                <a:gd name="connsiteY13" fmla="*/ 852487 h 3562463"/>
                <a:gd name="connsiteX14" fmla="*/ 2986061 w 3044795"/>
                <a:gd name="connsiteY14" fmla="*/ 1547812 h 3562463"/>
                <a:gd name="connsiteX15" fmla="*/ 2757461 w 3044795"/>
                <a:gd name="connsiteY15" fmla="*/ 2162175 h 3562463"/>
                <a:gd name="connsiteX16" fmla="*/ 2385986 w 3044795"/>
                <a:gd name="connsiteY16" fmla="*/ 2624137 h 3562463"/>
                <a:gd name="connsiteX17" fmla="*/ 2024036 w 3044795"/>
                <a:gd name="connsiteY17" fmla="*/ 3028950 h 3562463"/>
                <a:gd name="connsiteX18" fmla="*/ 1695424 w 3044795"/>
                <a:gd name="connsiteY18" fmla="*/ 3290887 h 3562463"/>
                <a:gd name="connsiteX19" fmla="*/ 1414436 w 3044795"/>
                <a:gd name="connsiteY19" fmla="*/ 3457575 h 3562463"/>
                <a:gd name="connsiteX20" fmla="*/ 1162024 w 3044795"/>
                <a:gd name="connsiteY20" fmla="*/ 3562350 h 3562463"/>
                <a:gd name="connsiteX0" fmla="*/ 1162024 w 3044795"/>
                <a:gd name="connsiteY0" fmla="*/ 3562350 h 3562463"/>
                <a:gd name="connsiteX1" fmla="*/ 981049 w 3044795"/>
                <a:gd name="connsiteY1" fmla="*/ 3467100 h 3562463"/>
                <a:gd name="connsiteX2" fmla="*/ 623861 w 3044795"/>
                <a:gd name="connsiteY2" fmla="*/ 3067050 h 3562463"/>
                <a:gd name="connsiteX3" fmla="*/ 309536 w 3044795"/>
                <a:gd name="connsiteY3" fmla="*/ 2514600 h 3562463"/>
                <a:gd name="connsiteX4" fmla="*/ 66649 w 3044795"/>
                <a:gd name="connsiteY4" fmla="*/ 1857375 h 3562463"/>
                <a:gd name="connsiteX5" fmla="*/ 4736 w 3044795"/>
                <a:gd name="connsiteY5" fmla="*/ 1295400 h 3562463"/>
                <a:gd name="connsiteX6" fmla="*/ 38074 w 3044795"/>
                <a:gd name="connsiteY6" fmla="*/ 704850 h 3562463"/>
                <a:gd name="connsiteX7" fmla="*/ 304774 w 3044795"/>
                <a:gd name="connsiteY7" fmla="*/ 361950 h 3562463"/>
                <a:gd name="connsiteX8" fmla="*/ 904849 w 3044795"/>
                <a:gd name="connsiteY8" fmla="*/ 76200 h 3562463"/>
                <a:gd name="connsiteX9" fmla="*/ 1657324 w 3044795"/>
                <a:gd name="connsiteY9" fmla="*/ 0 h 3562463"/>
                <a:gd name="connsiteX10" fmla="*/ 2214536 w 3044795"/>
                <a:gd name="connsiteY10" fmla="*/ 76200 h 3562463"/>
                <a:gd name="connsiteX11" fmla="*/ 2681261 w 3044795"/>
                <a:gd name="connsiteY11" fmla="*/ 204787 h 3562463"/>
                <a:gd name="connsiteX12" fmla="*/ 2943199 w 3044795"/>
                <a:gd name="connsiteY12" fmla="*/ 547687 h 3562463"/>
                <a:gd name="connsiteX13" fmla="*/ 3043211 w 3044795"/>
                <a:gd name="connsiteY13" fmla="*/ 852487 h 3562463"/>
                <a:gd name="connsiteX14" fmla="*/ 2986061 w 3044795"/>
                <a:gd name="connsiteY14" fmla="*/ 1547812 h 3562463"/>
                <a:gd name="connsiteX15" fmla="*/ 2757461 w 3044795"/>
                <a:gd name="connsiteY15" fmla="*/ 2162175 h 3562463"/>
                <a:gd name="connsiteX16" fmla="*/ 2385986 w 3044795"/>
                <a:gd name="connsiteY16" fmla="*/ 2624137 h 3562463"/>
                <a:gd name="connsiteX17" fmla="*/ 2024036 w 3044795"/>
                <a:gd name="connsiteY17" fmla="*/ 3028950 h 3562463"/>
                <a:gd name="connsiteX18" fmla="*/ 1695424 w 3044795"/>
                <a:gd name="connsiteY18" fmla="*/ 3290887 h 3562463"/>
                <a:gd name="connsiteX19" fmla="*/ 1414436 w 3044795"/>
                <a:gd name="connsiteY19" fmla="*/ 3457575 h 3562463"/>
                <a:gd name="connsiteX20" fmla="*/ 1162024 w 3044795"/>
                <a:gd name="connsiteY20" fmla="*/ 3562350 h 3562463"/>
                <a:gd name="connsiteX0" fmla="*/ 1162024 w 3044795"/>
                <a:gd name="connsiteY0" fmla="*/ 3562350 h 3562463"/>
                <a:gd name="connsiteX1" fmla="*/ 981049 w 3044795"/>
                <a:gd name="connsiteY1" fmla="*/ 3467100 h 3562463"/>
                <a:gd name="connsiteX2" fmla="*/ 623861 w 3044795"/>
                <a:gd name="connsiteY2" fmla="*/ 3067050 h 3562463"/>
                <a:gd name="connsiteX3" fmla="*/ 309536 w 3044795"/>
                <a:gd name="connsiteY3" fmla="*/ 2514600 h 3562463"/>
                <a:gd name="connsiteX4" fmla="*/ 66649 w 3044795"/>
                <a:gd name="connsiteY4" fmla="*/ 1857375 h 3562463"/>
                <a:gd name="connsiteX5" fmla="*/ 4736 w 3044795"/>
                <a:gd name="connsiteY5" fmla="*/ 1295400 h 3562463"/>
                <a:gd name="connsiteX6" fmla="*/ 38074 w 3044795"/>
                <a:gd name="connsiteY6" fmla="*/ 704850 h 3562463"/>
                <a:gd name="connsiteX7" fmla="*/ 304774 w 3044795"/>
                <a:gd name="connsiteY7" fmla="*/ 361950 h 3562463"/>
                <a:gd name="connsiteX8" fmla="*/ 904849 w 3044795"/>
                <a:gd name="connsiteY8" fmla="*/ 76200 h 3562463"/>
                <a:gd name="connsiteX9" fmla="*/ 1657324 w 3044795"/>
                <a:gd name="connsiteY9" fmla="*/ 0 h 3562463"/>
                <a:gd name="connsiteX10" fmla="*/ 2214536 w 3044795"/>
                <a:gd name="connsiteY10" fmla="*/ 76200 h 3562463"/>
                <a:gd name="connsiteX11" fmla="*/ 2681261 w 3044795"/>
                <a:gd name="connsiteY11" fmla="*/ 204787 h 3562463"/>
                <a:gd name="connsiteX12" fmla="*/ 2943199 w 3044795"/>
                <a:gd name="connsiteY12" fmla="*/ 547687 h 3562463"/>
                <a:gd name="connsiteX13" fmla="*/ 3043211 w 3044795"/>
                <a:gd name="connsiteY13" fmla="*/ 852487 h 3562463"/>
                <a:gd name="connsiteX14" fmla="*/ 2986061 w 3044795"/>
                <a:gd name="connsiteY14" fmla="*/ 1547812 h 3562463"/>
                <a:gd name="connsiteX15" fmla="*/ 2757461 w 3044795"/>
                <a:gd name="connsiteY15" fmla="*/ 2162175 h 3562463"/>
                <a:gd name="connsiteX16" fmla="*/ 2385986 w 3044795"/>
                <a:gd name="connsiteY16" fmla="*/ 2624137 h 3562463"/>
                <a:gd name="connsiteX17" fmla="*/ 2024036 w 3044795"/>
                <a:gd name="connsiteY17" fmla="*/ 3028950 h 3562463"/>
                <a:gd name="connsiteX18" fmla="*/ 1695424 w 3044795"/>
                <a:gd name="connsiteY18" fmla="*/ 3290887 h 3562463"/>
                <a:gd name="connsiteX19" fmla="*/ 1414436 w 3044795"/>
                <a:gd name="connsiteY19" fmla="*/ 3457575 h 3562463"/>
                <a:gd name="connsiteX20" fmla="*/ 1162024 w 3044795"/>
                <a:gd name="connsiteY20" fmla="*/ 3562350 h 356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44795" h="3562463">
                  <a:moveTo>
                    <a:pt x="1162024" y="3562350"/>
                  </a:moveTo>
                  <a:cubicBezTo>
                    <a:pt x="1089793" y="3563937"/>
                    <a:pt x="1070743" y="3549650"/>
                    <a:pt x="981049" y="3467100"/>
                  </a:cubicBezTo>
                  <a:cubicBezTo>
                    <a:pt x="891355" y="3384550"/>
                    <a:pt x="735780" y="3225800"/>
                    <a:pt x="623861" y="3067050"/>
                  </a:cubicBezTo>
                  <a:cubicBezTo>
                    <a:pt x="511942" y="2908300"/>
                    <a:pt x="402405" y="2716212"/>
                    <a:pt x="309536" y="2514600"/>
                  </a:cubicBezTo>
                  <a:cubicBezTo>
                    <a:pt x="216667" y="2312988"/>
                    <a:pt x="117449" y="2060575"/>
                    <a:pt x="66649" y="1857375"/>
                  </a:cubicBezTo>
                  <a:cubicBezTo>
                    <a:pt x="15849" y="1654175"/>
                    <a:pt x="9498" y="1487487"/>
                    <a:pt x="4736" y="1295400"/>
                  </a:cubicBezTo>
                  <a:cubicBezTo>
                    <a:pt x="-26" y="1103313"/>
                    <a:pt x="-11932" y="860425"/>
                    <a:pt x="38074" y="704850"/>
                  </a:cubicBezTo>
                  <a:cubicBezTo>
                    <a:pt x="88080" y="549275"/>
                    <a:pt x="160312" y="466725"/>
                    <a:pt x="304774" y="361950"/>
                  </a:cubicBezTo>
                  <a:cubicBezTo>
                    <a:pt x="449237" y="257175"/>
                    <a:pt x="679424" y="136525"/>
                    <a:pt x="904849" y="76200"/>
                  </a:cubicBezTo>
                  <a:cubicBezTo>
                    <a:pt x="1130274" y="15875"/>
                    <a:pt x="1439043" y="0"/>
                    <a:pt x="1657324" y="0"/>
                  </a:cubicBezTo>
                  <a:cubicBezTo>
                    <a:pt x="1875605" y="0"/>
                    <a:pt x="2043880" y="42069"/>
                    <a:pt x="2214536" y="76200"/>
                  </a:cubicBezTo>
                  <a:cubicBezTo>
                    <a:pt x="2385192" y="110331"/>
                    <a:pt x="2559817" y="126206"/>
                    <a:pt x="2681261" y="204787"/>
                  </a:cubicBezTo>
                  <a:cubicBezTo>
                    <a:pt x="2802705" y="283368"/>
                    <a:pt x="2882874" y="439737"/>
                    <a:pt x="2943199" y="547687"/>
                  </a:cubicBezTo>
                  <a:cubicBezTo>
                    <a:pt x="3003524" y="655637"/>
                    <a:pt x="3036067" y="685800"/>
                    <a:pt x="3043211" y="852487"/>
                  </a:cubicBezTo>
                  <a:cubicBezTo>
                    <a:pt x="3050355" y="1019174"/>
                    <a:pt x="3033686" y="1329531"/>
                    <a:pt x="2986061" y="1547812"/>
                  </a:cubicBezTo>
                  <a:cubicBezTo>
                    <a:pt x="2938436" y="1766093"/>
                    <a:pt x="2857473" y="1982788"/>
                    <a:pt x="2757461" y="2162175"/>
                  </a:cubicBezTo>
                  <a:cubicBezTo>
                    <a:pt x="2657449" y="2341562"/>
                    <a:pt x="2508223" y="2479675"/>
                    <a:pt x="2385986" y="2624137"/>
                  </a:cubicBezTo>
                  <a:cubicBezTo>
                    <a:pt x="2263749" y="2768599"/>
                    <a:pt x="2139130" y="2917825"/>
                    <a:pt x="2024036" y="3028950"/>
                  </a:cubicBezTo>
                  <a:cubicBezTo>
                    <a:pt x="1908942" y="3140075"/>
                    <a:pt x="1797024" y="3219450"/>
                    <a:pt x="1695424" y="3290887"/>
                  </a:cubicBezTo>
                  <a:cubicBezTo>
                    <a:pt x="1593824" y="3362325"/>
                    <a:pt x="1503336" y="3412331"/>
                    <a:pt x="1414436" y="3457575"/>
                  </a:cubicBezTo>
                  <a:cubicBezTo>
                    <a:pt x="1325536" y="3502819"/>
                    <a:pt x="1234255" y="3560763"/>
                    <a:pt x="1162024" y="3562350"/>
                  </a:cubicBezTo>
                  <a:close/>
                </a:path>
              </a:pathLst>
            </a:custGeom>
            <a:solidFill>
              <a:srgbClr val="339966"/>
            </a:solid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 name="Freeform 2"/>
            <p:cNvSpPr/>
            <p:nvPr/>
          </p:nvSpPr>
          <p:spPr>
            <a:xfrm>
              <a:off x="4156299" y="1566863"/>
              <a:ext cx="882426" cy="2905125"/>
            </a:xfrm>
            <a:custGeom>
              <a:avLst/>
              <a:gdLst>
                <a:gd name="connsiteX0" fmla="*/ 33338 w 857250"/>
                <a:gd name="connsiteY0" fmla="*/ 2895600 h 2895600"/>
                <a:gd name="connsiteX1" fmla="*/ 4763 w 857250"/>
                <a:gd name="connsiteY1" fmla="*/ 2700337 h 2895600"/>
                <a:gd name="connsiteX2" fmla="*/ 0 w 857250"/>
                <a:gd name="connsiteY2" fmla="*/ 2500312 h 2895600"/>
                <a:gd name="connsiteX3" fmla="*/ 66675 w 857250"/>
                <a:gd name="connsiteY3" fmla="*/ 2228850 h 2895600"/>
                <a:gd name="connsiteX4" fmla="*/ 171450 w 857250"/>
                <a:gd name="connsiteY4" fmla="*/ 1885950 h 2895600"/>
                <a:gd name="connsiteX5" fmla="*/ 261938 w 857250"/>
                <a:gd name="connsiteY5" fmla="*/ 1447800 h 2895600"/>
                <a:gd name="connsiteX6" fmla="*/ 361950 w 857250"/>
                <a:gd name="connsiteY6" fmla="*/ 1152525 h 2895600"/>
                <a:gd name="connsiteX7" fmla="*/ 523875 w 857250"/>
                <a:gd name="connsiteY7" fmla="*/ 733425 h 2895600"/>
                <a:gd name="connsiteX8" fmla="*/ 619125 w 857250"/>
                <a:gd name="connsiteY8" fmla="*/ 509587 h 2895600"/>
                <a:gd name="connsiteX9" fmla="*/ 681038 w 857250"/>
                <a:gd name="connsiteY9" fmla="*/ 352425 h 2895600"/>
                <a:gd name="connsiteX10" fmla="*/ 809625 w 857250"/>
                <a:gd name="connsiteY10" fmla="*/ 109537 h 2895600"/>
                <a:gd name="connsiteX11" fmla="*/ 857250 w 857250"/>
                <a:gd name="connsiteY11" fmla="*/ 0 h 2895600"/>
                <a:gd name="connsiteX0" fmla="*/ 33338 w 857250"/>
                <a:gd name="connsiteY0" fmla="*/ 2895600 h 2895600"/>
                <a:gd name="connsiteX1" fmla="*/ 4763 w 857250"/>
                <a:gd name="connsiteY1" fmla="*/ 2700337 h 2895600"/>
                <a:gd name="connsiteX2" fmla="*/ 0 w 857250"/>
                <a:gd name="connsiteY2" fmla="*/ 2500312 h 2895600"/>
                <a:gd name="connsiteX3" fmla="*/ 66675 w 857250"/>
                <a:gd name="connsiteY3" fmla="*/ 2228850 h 2895600"/>
                <a:gd name="connsiteX4" fmla="*/ 171450 w 857250"/>
                <a:gd name="connsiteY4" fmla="*/ 1885950 h 2895600"/>
                <a:gd name="connsiteX5" fmla="*/ 261938 w 857250"/>
                <a:gd name="connsiteY5" fmla="*/ 1447800 h 2895600"/>
                <a:gd name="connsiteX6" fmla="*/ 361950 w 857250"/>
                <a:gd name="connsiteY6" fmla="*/ 1152525 h 2895600"/>
                <a:gd name="connsiteX7" fmla="*/ 523875 w 857250"/>
                <a:gd name="connsiteY7" fmla="*/ 733425 h 2895600"/>
                <a:gd name="connsiteX8" fmla="*/ 619125 w 857250"/>
                <a:gd name="connsiteY8" fmla="*/ 509587 h 2895600"/>
                <a:gd name="connsiteX9" fmla="*/ 681038 w 857250"/>
                <a:gd name="connsiteY9" fmla="*/ 352425 h 2895600"/>
                <a:gd name="connsiteX10" fmla="*/ 809625 w 857250"/>
                <a:gd name="connsiteY10" fmla="*/ 109537 h 2895600"/>
                <a:gd name="connsiteX11" fmla="*/ 857250 w 857250"/>
                <a:gd name="connsiteY11" fmla="*/ 0 h 2895600"/>
                <a:gd name="connsiteX0" fmla="*/ 33338 w 857250"/>
                <a:gd name="connsiteY0" fmla="*/ 2895600 h 2895600"/>
                <a:gd name="connsiteX1" fmla="*/ 4763 w 857250"/>
                <a:gd name="connsiteY1" fmla="*/ 2700337 h 2895600"/>
                <a:gd name="connsiteX2" fmla="*/ 0 w 857250"/>
                <a:gd name="connsiteY2" fmla="*/ 2500312 h 2895600"/>
                <a:gd name="connsiteX3" fmla="*/ 66675 w 857250"/>
                <a:gd name="connsiteY3" fmla="*/ 2228850 h 2895600"/>
                <a:gd name="connsiteX4" fmla="*/ 171450 w 857250"/>
                <a:gd name="connsiteY4" fmla="*/ 1885950 h 2895600"/>
                <a:gd name="connsiteX5" fmla="*/ 261938 w 857250"/>
                <a:gd name="connsiteY5" fmla="*/ 1447800 h 2895600"/>
                <a:gd name="connsiteX6" fmla="*/ 361950 w 857250"/>
                <a:gd name="connsiteY6" fmla="*/ 1152525 h 2895600"/>
                <a:gd name="connsiteX7" fmla="*/ 523875 w 857250"/>
                <a:gd name="connsiteY7" fmla="*/ 733425 h 2895600"/>
                <a:gd name="connsiteX8" fmla="*/ 619125 w 857250"/>
                <a:gd name="connsiteY8" fmla="*/ 509587 h 2895600"/>
                <a:gd name="connsiteX9" fmla="*/ 681038 w 857250"/>
                <a:gd name="connsiteY9" fmla="*/ 352425 h 2895600"/>
                <a:gd name="connsiteX10" fmla="*/ 809625 w 857250"/>
                <a:gd name="connsiteY10" fmla="*/ 109537 h 2895600"/>
                <a:gd name="connsiteX11" fmla="*/ 857250 w 857250"/>
                <a:gd name="connsiteY11" fmla="*/ 0 h 2895600"/>
                <a:gd name="connsiteX0" fmla="*/ 33338 w 857250"/>
                <a:gd name="connsiteY0" fmla="*/ 2895600 h 2895600"/>
                <a:gd name="connsiteX1" fmla="*/ 4763 w 857250"/>
                <a:gd name="connsiteY1" fmla="*/ 2700337 h 2895600"/>
                <a:gd name="connsiteX2" fmla="*/ 0 w 857250"/>
                <a:gd name="connsiteY2" fmla="*/ 2500312 h 2895600"/>
                <a:gd name="connsiteX3" fmla="*/ 66675 w 857250"/>
                <a:gd name="connsiteY3" fmla="*/ 2228850 h 2895600"/>
                <a:gd name="connsiteX4" fmla="*/ 171450 w 857250"/>
                <a:gd name="connsiteY4" fmla="*/ 1885950 h 2895600"/>
                <a:gd name="connsiteX5" fmla="*/ 261938 w 857250"/>
                <a:gd name="connsiteY5" fmla="*/ 1447800 h 2895600"/>
                <a:gd name="connsiteX6" fmla="*/ 361950 w 857250"/>
                <a:gd name="connsiteY6" fmla="*/ 1152525 h 2895600"/>
                <a:gd name="connsiteX7" fmla="*/ 523875 w 857250"/>
                <a:gd name="connsiteY7" fmla="*/ 733425 h 2895600"/>
                <a:gd name="connsiteX8" fmla="*/ 619125 w 857250"/>
                <a:gd name="connsiteY8" fmla="*/ 509587 h 2895600"/>
                <a:gd name="connsiteX9" fmla="*/ 681038 w 857250"/>
                <a:gd name="connsiteY9" fmla="*/ 352425 h 2895600"/>
                <a:gd name="connsiteX10" fmla="*/ 809625 w 857250"/>
                <a:gd name="connsiteY10" fmla="*/ 109537 h 2895600"/>
                <a:gd name="connsiteX11" fmla="*/ 857250 w 857250"/>
                <a:gd name="connsiteY11" fmla="*/ 0 h 2895600"/>
                <a:gd name="connsiteX0" fmla="*/ 33338 w 857250"/>
                <a:gd name="connsiteY0" fmla="*/ 2895600 h 2895600"/>
                <a:gd name="connsiteX1" fmla="*/ 4763 w 857250"/>
                <a:gd name="connsiteY1" fmla="*/ 2700337 h 2895600"/>
                <a:gd name="connsiteX2" fmla="*/ 0 w 857250"/>
                <a:gd name="connsiteY2" fmla="*/ 2500312 h 2895600"/>
                <a:gd name="connsiteX3" fmla="*/ 66675 w 857250"/>
                <a:gd name="connsiteY3" fmla="*/ 2228850 h 2895600"/>
                <a:gd name="connsiteX4" fmla="*/ 171450 w 857250"/>
                <a:gd name="connsiteY4" fmla="*/ 1885950 h 2895600"/>
                <a:gd name="connsiteX5" fmla="*/ 261938 w 857250"/>
                <a:gd name="connsiteY5" fmla="*/ 1447800 h 2895600"/>
                <a:gd name="connsiteX6" fmla="*/ 361950 w 857250"/>
                <a:gd name="connsiteY6" fmla="*/ 1152525 h 2895600"/>
                <a:gd name="connsiteX7" fmla="*/ 523875 w 857250"/>
                <a:gd name="connsiteY7" fmla="*/ 733425 h 2895600"/>
                <a:gd name="connsiteX8" fmla="*/ 619125 w 857250"/>
                <a:gd name="connsiteY8" fmla="*/ 509587 h 2895600"/>
                <a:gd name="connsiteX9" fmla="*/ 681038 w 857250"/>
                <a:gd name="connsiteY9" fmla="*/ 352425 h 2895600"/>
                <a:gd name="connsiteX10" fmla="*/ 809625 w 857250"/>
                <a:gd name="connsiteY10" fmla="*/ 109537 h 2895600"/>
                <a:gd name="connsiteX11" fmla="*/ 857250 w 857250"/>
                <a:gd name="connsiteY11" fmla="*/ 0 h 2895600"/>
                <a:gd name="connsiteX0" fmla="*/ 33338 w 857250"/>
                <a:gd name="connsiteY0" fmla="*/ 2895600 h 2895600"/>
                <a:gd name="connsiteX1" fmla="*/ 4763 w 857250"/>
                <a:gd name="connsiteY1" fmla="*/ 2700337 h 2895600"/>
                <a:gd name="connsiteX2" fmla="*/ 0 w 857250"/>
                <a:gd name="connsiteY2" fmla="*/ 2500312 h 2895600"/>
                <a:gd name="connsiteX3" fmla="*/ 66675 w 857250"/>
                <a:gd name="connsiteY3" fmla="*/ 2228850 h 2895600"/>
                <a:gd name="connsiteX4" fmla="*/ 171450 w 857250"/>
                <a:gd name="connsiteY4" fmla="*/ 1885950 h 2895600"/>
                <a:gd name="connsiteX5" fmla="*/ 261938 w 857250"/>
                <a:gd name="connsiteY5" fmla="*/ 1447800 h 2895600"/>
                <a:gd name="connsiteX6" fmla="*/ 361950 w 857250"/>
                <a:gd name="connsiteY6" fmla="*/ 1152525 h 2895600"/>
                <a:gd name="connsiteX7" fmla="*/ 523875 w 857250"/>
                <a:gd name="connsiteY7" fmla="*/ 733425 h 2895600"/>
                <a:gd name="connsiteX8" fmla="*/ 619125 w 857250"/>
                <a:gd name="connsiteY8" fmla="*/ 509587 h 2895600"/>
                <a:gd name="connsiteX9" fmla="*/ 681038 w 857250"/>
                <a:gd name="connsiteY9" fmla="*/ 352425 h 2895600"/>
                <a:gd name="connsiteX10" fmla="*/ 809625 w 857250"/>
                <a:gd name="connsiteY10" fmla="*/ 109537 h 2895600"/>
                <a:gd name="connsiteX11" fmla="*/ 857250 w 857250"/>
                <a:gd name="connsiteY11" fmla="*/ 0 h 2895600"/>
                <a:gd name="connsiteX0" fmla="*/ 33338 w 857250"/>
                <a:gd name="connsiteY0" fmla="*/ 2895600 h 2895600"/>
                <a:gd name="connsiteX1" fmla="*/ 4763 w 857250"/>
                <a:gd name="connsiteY1" fmla="*/ 2700337 h 2895600"/>
                <a:gd name="connsiteX2" fmla="*/ 0 w 857250"/>
                <a:gd name="connsiteY2" fmla="*/ 2500312 h 2895600"/>
                <a:gd name="connsiteX3" fmla="*/ 66675 w 857250"/>
                <a:gd name="connsiteY3" fmla="*/ 2228850 h 2895600"/>
                <a:gd name="connsiteX4" fmla="*/ 171450 w 857250"/>
                <a:gd name="connsiteY4" fmla="*/ 1885950 h 2895600"/>
                <a:gd name="connsiteX5" fmla="*/ 261938 w 857250"/>
                <a:gd name="connsiteY5" fmla="*/ 1447800 h 2895600"/>
                <a:gd name="connsiteX6" fmla="*/ 361950 w 857250"/>
                <a:gd name="connsiteY6" fmla="*/ 1152525 h 2895600"/>
                <a:gd name="connsiteX7" fmla="*/ 523875 w 857250"/>
                <a:gd name="connsiteY7" fmla="*/ 733425 h 2895600"/>
                <a:gd name="connsiteX8" fmla="*/ 619125 w 857250"/>
                <a:gd name="connsiteY8" fmla="*/ 509587 h 2895600"/>
                <a:gd name="connsiteX9" fmla="*/ 681038 w 857250"/>
                <a:gd name="connsiteY9" fmla="*/ 352425 h 2895600"/>
                <a:gd name="connsiteX10" fmla="*/ 809625 w 857250"/>
                <a:gd name="connsiteY10" fmla="*/ 109537 h 2895600"/>
                <a:gd name="connsiteX11" fmla="*/ 857250 w 857250"/>
                <a:gd name="connsiteY11" fmla="*/ 0 h 2895600"/>
                <a:gd name="connsiteX0" fmla="*/ 33338 w 857250"/>
                <a:gd name="connsiteY0" fmla="*/ 2895600 h 2895600"/>
                <a:gd name="connsiteX1" fmla="*/ 4763 w 857250"/>
                <a:gd name="connsiteY1" fmla="*/ 2700337 h 2895600"/>
                <a:gd name="connsiteX2" fmla="*/ 0 w 857250"/>
                <a:gd name="connsiteY2" fmla="*/ 2500312 h 2895600"/>
                <a:gd name="connsiteX3" fmla="*/ 66675 w 857250"/>
                <a:gd name="connsiteY3" fmla="*/ 2228850 h 2895600"/>
                <a:gd name="connsiteX4" fmla="*/ 171450 w 857250"/>
                <a:gd name="connsiteY4" fmla="*/ 1885950 h 2895600"/>
                <a:gd name="connsiteX5" fmla="*/ 261938 w 857250"/>
                <a:gd name="connsiteY5" fmla="*/ 1447800 h 2895600"/>
                <a:gd name="connsiteX6" fmla="*/ 361950 w 857250"/>
                <a:gd name="connsiteY6" fmla="*/ 1152525 h 2895600"/>
                <a:gd name="connsiteX7" fmla="*/ 523875 w 857250"/>
                <a:gd name="connsiteY7" fmla="*/ 733425 h 2895600"/>
                <a:gd name="connsiteX8" fmla="*/ 619125 w 857250"/>
                <a:gd name="connsiteY8" fmla="*/ 509587 h 2895600"/>
                <a:gd name="connsiteX9" fmla="*/ 681038 w 857250"/>
                <a:gd name="connsiteY9" fmla="*/ 352425 h 2895600"/>
                <a:gd name="connsiteX10" fmla="*/ 809625 w 857250"/>
                <a:gd name="connsiteY10" fmla="*/ 109537 h 2895600"/>
                <a:gd name="connsiteX11" fmla="*/ 857250 w 857250"/>
                <a:gd name="connsiteY11" fmla="*/ 0 h 2895600"/>
                <a:gd name="connsiteX0" fmla="*/ 33338 w 857250"/>
                <a:gd name="connsiteY0" fmla="*/ 2895600 h 2895600"/>
                <a:gd name="connsiteX1" fmla="*/ 4763 w 857250"/>
                <a:gd name="connsiteY1" fmla="*/ 2700337 h 2895600"/>
                <a:gd name="connsiteX2" fmla="*/ 0 w 857250"/>
                <a:gd name="connsiteY2" fmla="*/ 2500312 h 2895600"/>
                <a:gd name="connsiteX3" fmla="*/ 66675 w 857250"/>
                <a:gd name="connsiteY3" fmla="*/ 2228850 h 2895600"/>
                <a:gd name="connsiteX4" fmla="*/ 171450 w 857250"/>
                <a:gd name="connsiteY4" fmla="*/ 1885950 h 2895600"/>
                <a:gd name="connsiteX5" fmla="*/ 261938 w 857250"/>
                <a:gd name="connsiteY5" fmla="*/ 1447800 h 2895600"/>
                <a:gd name="connsiteX6" fmla="*/ 361950 w 857250"/>
                <a:gd name="connsiteY6" fmla="*/ 1152525 h 2895600"/>
                <a:gd name="connsiteX7" fmla="*/ 523875 w 857250"/>
                <a:gd name="connsiteY7" fmla="*/ 733425 h 2895600"/>
                <a:gd name="connsiteX8" fmla="*/ 619125 w 857250"/>
                <a:gd name="connsiteY8" fmla="*/ 509587 h 2895600"/>
                <a:gd name="connsiteX9" fmla="*/ 681038 w 857250"/>
                <a:gd name="connsiteY9" fmla="*/ 352425 h 2895600"/>
                <a:gd name="connsiteX10" fmla="*/ 809625 w 857250"/>
                <a:gd name="connsiteY10" fmla="*/ 109537 h 2895600"/>
                <a:gd name="connsiteX11" fmla="*/ 857250 w 857250"/>
                <a:gd name="connsiteY11" fmla="*/ 0 h 2895600"/>
                <a:gd name="connsiteX0" fmla="*/ 33338 w 857250"/>
                <a:gd name="connsiteY0" fmla="*/ 2895600 h 2895600"/>
                <a:gd name="connsiteX1" fmla="*/ 4763 w 857250"/>
                <a:gd name="connsiteY1" fmla="*/ 2700337 h 2895600"/>
                <a:gd name="connsiteX2" fmla="*/ 0 w 857250"/>
                <a:gd name="connsiteY2" fmla="*/ 2500312 h 2895600"/>
                <a:gd name="connsiteX3" fmla="*/ 66675 w 857250"/>
                <a:gd name="connsiteY3" fmla="*/ 2228850 h 2895600"/>
                <a:gd name="connsiteX4" fmla="*/ 171450 w 857250"/>
                <a:gd name="connsiteY4" fmla="*/ 1885950 h 2895600"/>
                <a:gd name="connsiteX5" fmla="*/ 261938 w 857250"/>
                <a:gd name="connsiteY5" fmla="*/ 1447800 h 2895600"/>
                <a:gd name="connsiteX6" fmla="*/ 361950 w 857250"/>
                <a:gd name="connsiteY6" fmla="*/ 1152525 h 2895600"/>
                <a:gd name="connsiteX7" fmla="*/ 523875 w 857250"/>
                <a:gd name="connsiteY7" fmla="*/ 733425 h 2895600"/>
                <a:gd name="connsiteX8" fmla="*/ 619125 w 857250"/>
                <a:gd name="connsiteY8" fmla="*/ 509587 h 2895600"/>
                <a:gd name="connsiteX9" fmla="*/ 681038 w 857250"/>
                <a:gd name="connsiteY9" fmla="*/ 352425 h 2895600"/>
                <a:gd name="connsiteX10" fmla="*/ 809625 w 857250"/>
                <a:gd name="connsiteY10" fmla="*/ 109537 h 2895600"/>
                <a:gd name="connsiteX11" fmla="*/ 857250 w 857250"/>
                <a:gd name="connsiteY11" fmla="*/ 0 h 2895600"/>
                <a:gd name="connsiteX0" fmla="*/ 37928 w 861840"/>
                <a:gd name="connsiteY0" fmla="*/ 2895600 h 2895600"/>
                <a:gd name="connsiteX1" fmla="*/ 9353 w 861840"/>
                <a:gd name="connsiteY1" fmla="*/ 2700337 h 2895600"/>
                <a:gd name="connsiteX2" fmla="*/ 4590 w 861840"/>
                <a:gd name="connsiteY2" fmla="*/ 2500312 h 2895600"/>
                <a:gd name="connsiteX3" fmla="*/ 71265 w 861840"/>
                <a:gd name="connsiteY3" fmla="*/ 2228850 h 2895600"/>
                <a:gd name="connsiteX4" fmla="*/ 176040 w 861840"/>
                <a:gd name="connsiteY4" fmla="*/ 1885950 h 2895600"/>
                <a:gd name="connsiteX5" fmla="*/ 266528 w 861840"/>
                <a:gd name="connsiteY5" fmla="*/ 1447800 h 2895600"/>
                <a:gd name="connsiteX6" fmla="*/ 366540 w 861840"/>
                <a:gd name="connsiteY6" fmla="*/ 1152525 h 2895600"/>
                <a:gd name="connsiteX7" fmla="*/ 528465 w 861840"/>
                <a:gd name="connsiteY7" fmla="*/ 733425 h 2895600"/>
                <a:gd name="connsiteX8" fmla="*/ 623715 w 861840"/>
                <a:gd name="connsiteY8" fmla="*/ 509587 h 2895600"/>
                <a:gd name="connsiteX9" fmla="*/ 685628 w 861840"/>
                <a:gd name="connsiteY9" fmla="*/ 352425 h 2895600"/>
                <a:gd name="connsiteX10" fmla="*/ 814215 w 861840"/>
                <a:gd name="connsiteY10" fmla="*/ 109537 h 2895600"/>
                <a:gd name="connsiteX11" fmla="*/ 861840 w 861840"/>
                <a:gd name="connsiteY11" fmla="*/ 0 h 2895600"/>
                <a:gd name="connsiteX0" fmla="*/ 37928 w 861840"/>
                <a:gd name="connsiteY0" fmla="*/ 2895600 h 2895600"/>
                <a:gd name="connsiteX1" fmla="*/ 9353 w 861840"/>
                <a:gd name="connsiteY1" fmla="*/ 2700337 h 2895600"/>
                <a:gd name="connsiteX2" fmla="*/ 4590 w 861840"/>
                <a:gd name="connsiteY2" fmla="*/ 2500312 h 2895600"/>
                <a:gd name="connsiteX3" fmla="*/ 71265 w 861840"/>
                <a:gd name="connsiteY3" fmla="*/ 2228850 h 2895600"/>
                <a:gd name="connsiteX4" fmla="*/ 176040 w 861840"/>
                <a:gd name="connsiteY4" fmla="*/ 1885950 h 2895600"/>
                <a:gd name="connsiteX5" fmla="*/ 266528 w 861840"/>
                <a:gd name="connsiteY5" fmla="*/ 1447800 h 2895600"/>
                <a:gd name="connsiteX6" fmla="*/ 366540 w 861840"/>
                <a:gd name="connsiteY6" fmla="*/ 1152525 h 2895600"/>
                <a:gd name="connsiteX7" fmla="*/ 528465 w 861840"/>
                <a:gd name="connsiteY7" fmla="*/ 733425 h 2895600"/>
                <a:gd name="connsiteX8" fmla="*/ 623715 w 861840"/>
                <a:gd name="connsiteY8" fmla="*/ 509587 h 2895600"/>
                <a:gd name="connsiteX9" fmla="*/ 685628 w 861840"/>
                <a:gd name="connsiteY9" fmla="*/ 352425 h 2895600"/>
                <a:gd name="connsiteX10" fmla="*/ 814215 w 861840"/>
                <a:gd name="connsiteY10" fmla="*/ 109537 h 2895600"/>
                <a:gd name="connsiteX11" fmla="*/ 861840 w 861840"/>
                <a:gd name="connsiteY11" fmla="*/ 0 h 2895600"/>
                <a:gd name="connsiteX0" fmla="*/ 1364 w 882426"/>
                <a:gd name="connsiteY0" fmla="*/ 2905125 h 2905125"/>
                <a:gd name="connsiteX1" fmla="*/ 29939 w 882426"/>
                <a:gd name="connsiteY1" fmla="*/ 2700337 h 2905125"/>
                <a:gd name="connsiteX2" fmla="*/ 25176 w 882426"/>
                <a:gd name="connsiteY2" fmla="*/ 2500312 h 2905125"/>
                <a:gd name="connsiteX3" fmla="*/ 91851 w 882426"/>
                <a:gd name="connsiteY3" fmla="*/ 2228850 h 2905125"/>
                <a:gd name="connsiteX4" fmla="*/ 196626 w 882426"/>
                <a:gd name="connsiteY4" fmla="*/ 1885950 h 2905125"/>
                <a:gd name="connsiteX5" fmla="*/ 287114 w 882426"/>
                <a:gd name="connsiteY5" fmla="*/ 1447800 h 2905125"/>
                <a:gd name="connsiteX6" fmla="*/ 387126 w 882426"/>
                <a:gd name="connsiteY6" fmla="*/ 1152525 h 2905125"/>
                <a:gd name="connsiteX7" fmla="*/ 549051 w 882426"/>
                <a:gd name="connsiteY7" fmla="*/ 733425 h 2905125"/>
                <a:gd name="connsiteX8" fmla="*/ 644301 w 882426"/>
                <a:gd name="connsiteY8" fmla="*/ 509587 h 2905125"/>
                <a:gd name="connsiteX9" fmla="*/ 706214 w 882426"/>
                <a:gd name="connsiteY9" fmla="*/ 352425 h 2905125"/>
                <a:gd name="connsiteX10" fmla="*/ 834801 w 882426"/>
                <a:gd name="connsiteY10" fmla="*/ 109537 h 2905125"/>
                <a:gd name="connsiteX11" fmla="*/ 882426 w 882426"/>
                <a:gd name="connsiteY11" fmla="*/ 0 h 290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426" h="2905125">
                  <a:moveTo>
                    <a:pt x="1364" y="2905125"/>
                  </a:moveTo>
                  <a:cubicBezTo>
                    <a:pt x="-8161" y="2840037"/>
                    <a:pt x="35495" y="2766218"/>
                    <a:pt x="29939" y="2700337"/>
                  </a:cubicBezTo>
                  <a:cubicBezTo>
                    <a:pt x="24383" y="2634456"/>
                    <a:pt x="14857" y="2578893"/>
                    <a:pt x="25176" y="2500312"/>
                  </a:cubicBezTo>
                  <a:cubicBezTo>
                    <a:pt x="35495" y="2421731"/>
                    <a:pt x="63276" y="2331244"/>
                    <a:pt x="91851" y="2228850"/>
                  </a:cubicBezTo>
                  <a:cubicBezTo>
                    <a:pt x="120426" y="2126456"/>
                    <a:pt x="164082" y="2016125"/>
                    <a:pt x="196626" y="1885950"/>
                  </a:cubicBezTo>
                  <a:cubicBezTo>
                    <a:pt x="229170" y="1755775"/>
                    <a:pt x="255364" y="1570037"/>
                    <a:pt x="287114" y="1447800"/>
                  </a:cubicBezTo>
                  <a:cubicBezTo>
                    <a:pt x="318864" y="1325563"/>
                    <a:pt x="343470" y="1271588"/>
                    <a:pt x="387126" y="1152525"/>
                  </a:cubicBezTo>
                  <a:cubicBezTo>
                    <a:pt x="430782" y="1033463"/>
                    <a:pt x="506189" y="840581"/>
                    <a:pt x="549051" y="733425"/>
                  </a:cubicBezTo>
                  <a:cubicBezTo>
                    <a:pt x="591913" y="626269"/>
                    <a:pt x="618107" y="573087"/>
                    <a:pt x="644301" y="509587"/>
                  </a:cubicBezTo>
                  <a:cubicBezTo>
                    <a:pt x="670495" y="446087"/>
                    <a:pt x="674464" y="419100"/>
                    <a:pt x="706214" y="352425"/>
                  </a:cubicBezTo>
                  <a:cubicBezTo>
                    <a:pt x="737964" y="285750"/>
                    <a:pt x="805432" y="168274"/>
                    <a:pt x="834801" y="109537"/>
                  </a:cubicBezTo>
                  <a:cubicBezTo>
                    <a:pt x="864170" y="50800"/>
                    <a:pt x="866551" y="36512"/>
                    <a:pt x="882426" y="0"/>
                  </a:cubicBezTo>
                </a:path>
              </a:pathLst>
            </a:custGeom>
            <a:noFill/>
            <a:ln w="3175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 name="Freeform 3"/>
            <p:cNvSpPr/>
            <p:nvPr/>
          </p:nvSpPr>
          <p:spPr>
            <a:xfrm>
              <a:off x="3824288" y="1247775"/>
              <a:ext cx="2090737" cy="557213"/>
            </a:xfrm>
            <a:custGeom>
              <a:avLst/>
              <a:gdLst>
                <a:gd name="connsiteX0" fmla="*/ 0 w 2090737"/>
                <a:gd name="connsiteY0" fmla="*/ 0 h 557213"/>
                <a:gd name="connsiteX1" fmla="*/ 195262 w 2090737"/>
                <a:gd name="connsiteY1" fmla="*/ 28575 h 557213"/>
                <a:gd name="connsiteX2" fmla="*/ 423862 w 2090737"/>
                <a:gd name="connsiteY2" fmla="*/ 133350 h 557213"/>
                <a:gd name="connsiteX3" fmla="*/ 552450 w 2090737"/>
                <a:gd name="connsiteY3" fmla="*/ 233363 h 557213"/>
                <a:gd name="connsiteX4" fmla="*/ 776287 w 2090737"/>
                <a:gd name="connsiteY4" fmla="*/ 280988 h 557213"/>
                <a:gd name="connsiteX5" fmla="*/ 1109662 w 2090737"/>
                <a:gd name="connsiteY5" fmla="*/ 280988 h 557213"/>
                <a:gd name="connsiteX6" fmla="*/ 1443037 w 2090737"/>
                <a:gd name="connsiteY6" fmla="*/ 266700 h 557213"/>
                <a:gd name="connsiteX7" fmla="*/ 1647825 w 2090737"/>
                <a:gd name="connsiteY7" fmla="*/ 328613 h 557213"/>
                <a:gd name="connsiteX8" fmla="*/ 1762125 w 2090737"/>
                <a:gd name="connsiteY8" fmla="*/ 357188 h 557213"/>
                <a:gd name="connsiteX9" fmla="*/ 1843087 w 2090737"/>
                <a:gd name="connsiteY9" fmla="*/ 400050 h 557213"/>
                <a:gd name="connsiteX10" fmla="*/ 1914525 w 2090737"/>
                <a:gd name="connsiteY10" fmla="*/ 419100 h 557213"/>
                <a:gd name="connsiteX11" fmla="*/ 2000250 w 2090737"/>
                <a:gd name="connsiteY11" fmla="*/ 495300 h 557213"/>
                <a:gd name="connsiteX12" fmla="*/ 2090737 w 2090737"/>
                <a:gd name="connsiteY12" fmla="*/ 557213 h 557213"/>
                <a:gd name="connsiteX0" fmla="*/ 0 w 2090737"/>
                <a:gd name="connsiteY0" fmla="*/ 0 h 557213"/>
                <a:gd name="connsiteX1" fmla="*/ 195262 w 2090737"/>
                <a:gd name="connsiteY1" fmla="*/ 28575 h 557213"/>
                <a:gd name="connsiteX2" fmla="*/ 423862 w 2090737"/>
                <a:gd name="connsiteY2" fmla="*/ 133350 h 557213"/>
                <a:gd name="connsiteX3" fmla="*/ 552450 w 2090737"/>
                <a:gd name="connsiteY3" fmla="*/ 233363 h 557213"/>
                <a:gd name="connsiteX4" fmla="*/ 776287 w 2090737"/>
                <a:gd name="connsiteY4" fmla="*/ 280988 h 557213"/>
                <a:gd name="connsiteX5" fmla="*/ 1109662 w 2090737"/>
                <a:gd name="connsiteY5" fmla="*/ 280988 h 557213"/>
                <a:gd name="connsiteX6" fmla="*/ 1443037 w 2090737"/>
                <a:gd name="connsiteY6" fmla="*/ 266700 h 557213"/>
                <a:gd name="connsiteX7" fmla="*/ 1647825 w 2090737"/>
                <a:gd name="connsiteY7" fmla="*/ 328613 h 557213"/>
                <a:gd name="connsiteX8" fmla="*/ 1762125 w 2090737"/>
                <a:gd name="connsiteY8" fmla="*/ 357188 h 557213"/>
                <a:gd name="connsiteX9" fmla="*/ 1843087 w 2090737"/>
                <a:gd name="connsiteY9" fmla="*/ 400050 h 557213"/>
                <a:gd name="connsiteX10" fmla="*/ 1914525 w 2090737"/>
                <a:gd name="connsiteY10" fmla="*/ 419100 h 557213"/>
                <a:gd name="connsiteX11" fmla="*/ 2000250 w 2090737"/>
                <a:gd name="connsiteY11" fmla="*/ 495300 h 557213"/>
                <a:gd name="connsiteX12" fmla="*/ 2090737 w 2090737"/>
                <a:gd name="connsiteY12" fmla="*/ 557213 h 557213"/>
                <a:gd name="connsiteX0" fmla="*/ 0 w 2090737"/>
                <a:gd name="connsiteY0" fmla="*/ 0 h 557213"/>
                <a:gd name="connsiteX1" fmla="*/ 195262 w 2090737"/>
                <a:gd name="connsiteY1" fmla="*/ 28575 h 557213"/>
                <a:gd name="connsiteX2" fmla="*/ 423862 w 2090737"/>
                <a:gd name="connsiteY2" fmla="*/ 133350 h 557213"/>
                <a:gd name="connsiteX3" fmla="*/ 552450 w 2090737"/>
                <a:gd name="connsiteY3" fmla="*/ 233363 h 557213"/>
                <a:gd name="connsiteX4" fmla="*/ 776287 w 2090737"/>
                <a:gd name="connsiteY4" fmla="*/ 280988 h 557213"/>
                <a:gd name="connsiteX5" fmla="*/ 1109662 w 2090737"/>
                <a:gd name="connsiteY5" fmla="*/ 280988 h 557213"/>
                <a:gd name="connsiteX6" fmla="*/ 1443037 w 2090737"/>
                <a:gd name="connsiteY6" fmla="*/ 266700 h 557213"/>
                <a:gd name="connsiteX7" fmla="*/ 1647825 w 2090737"/>
                <a:gd name="connsiteY7" fmla="*/ 328613 h 557213"/>
                <a:gd name="connsiteX8" fmla="*/ 1762125 w 2090737"/>
                <a:gd name="connsiteY8" fmla="*/ 357188 h 557213"/>
                <a:gd name="connsiteX9" fmla="*/ 1843087 w 2090737"/>
                <a:gd name="connsiteY9" fmla="*/ 400050 h 557213"/>
                <a:gd name="connsiteX10" fmla="*/ 1914525 w 2090737"/>
                <a:gd name="connsiteY10" fmla="*/ 419100 h 557213"/>
                <a:gd name="connsiteX11" fmla="*/ 2000250 w 2090737"/>
                <a:gd name="connsiteY11" fmla="*/ 495300 h 557213"/>
                <a:gd name="connsiteX12" fmla="*/ 2090737 w 2090737"/>
                <a:gd name="connsiteY12" fmla="*/ 557213 h 557213"/>
                <a:gd name="connsiteX0" fmla="*/ 0 w 2090737"/>
                <a:gd name="connsiteY0" fmla="*/ 0 h 557213"/>
                <a:gd name="connsiteX1" fmla="*/ 195262 w 2090737"/>
                <a:gd name="connsiteY1" fmla="*/ 28575 h 557213"/>
                <a:gd name="connsiteX2" fmla="*/ 423862 w 2090737"/>
                <a:gd name="connsiteY2" fmla="*/ 133350 h 557213"/>
                <a:gd name="connsiteX3" fmla="*/ 552450 w 2090737"/>
                <a:gd name="connsiteY3" fmla="*/ 233363 h 557213"/>
                <a:gd name="connsiteX4" fmla="*/ 776287 w 2090737"/>
                <a:gd name="connsiteY4" fmla="*/ 280988 h 557213"/>
                <a:gd name="connsiteX5" fmla="*/ 1109662 w 2090737"/>
                <a:gd name="connsiteY5" fmla="*/ 280988 h 557213"/>
                <a:gd name="connsiteX6" fmla="*/ 1443037 w 2090737"/>
                <a:gd name="connsiteY6" fmla="*/ 266700 h 557213"/>
                <a:gd name="connsiteX7" fmla="*/ 1647825 w 2090737"/>
                <a:gd name="connsiteY7" fmla="*/ 328613 h 557213"/>
                <a:gd name="connsiteX8" fmla="*/ 1762125 w 2090737"/>
                <a:gd name="connsiteY8" fmla="*/ 357188 h 557213"/>
                <a:gd name="connsiteX9" fmla="*/ 1843087 w 2090737"/>
                <a:gd name="connsiteY9" fmla="*/ 400050 h 557213"/>
                <a:gd name="connsiteX10" fmla="*/ 1914525 w 2090737"/>
                <a:gd name="connsiteY10" fmla="*/ 419100 h 557213"/>
                <a:gd name="connsiteX11" fmla="*/ 2000250 w 2090737"/>
                <a:gd name="connsiteY11" fmla="*/ 495300 h 557213"/>
                <a:gd name="connsiteX12" fmla="*/ 2090737 w 2090737"/>
                <a:gd name="connsiteY12" fmla="*/ 557213 h 557213"/>
                <a:gd name="connsiteX0" fmla="*/ 0 w 2090737"/>
                <a:gd name="connsiteY0" fmla="*/ 0 h 557213"/>
                <a:gd name="connsiteX1" fmla="*/ 195262 w 2090737"/>
                <a:gd name="connsiteY1" fmla="*/ 28575 h 557213"/>
                <a:gd name="connsiteX2" fmla="*/ 423862 w 2090737"/>
                <a:gd name="connsiteY2" fmla="*/ 133350 h 557213"/>
                <a:gd name="connsiteX3" fmla="*/ 552450 w 2090737"/>
                <a:gd name="connsiteY3" fmla="*/ 233363 h 557213"/>
                <a:gd name="connsiteX4" fmla="*/ 776287 w 2090737"/>
                <a:gd name="connsiteY4" fmla="*/ 280988 h 557213"/>
                <a:gd name="connsiteX5" fmla="*/ 1109662 w 2090737"/>
                <a:gd name="connsiteY5" fmla="*/ 280988 h 557213"/>
                <a:gd name="connsiteX6" fmla="*/ 1443037 w 2090737"/>
                <a:gd name="connsiteY6" fmla="*/ 266700 h 557213"/>
                <a:gd name="connsiteX7" fmla="*/ 1647825 w 2090737"/>
                <a:gd name="connsiteY7" fmla="*/ 328613 h 557213"/>
                <a:gd name="connsiteX8" fmla="*/ 1762125 w 2090737"/>
                <a:gd name="connsiteY8" fmla="*/ 357188 h 557213"/>
                <a:gd name="connsiteX9" fmla="*/ 1843087 w 2090737"/>
                <a:gd name="connsiteY9" fmla="*/ 400050 h 557213"/>
                <a:gd name="connsiteX10" fmla="*/ 1914525 w 2090737"/>
                <a:gd name="connsiteY10" fmla="*/ 419100 h 557213"/>
                <a:gd name="connsiteX11" fmla="*/ 2000250 w 2090737"/>
                <a:gd name="connsiteY11" fmla="*/ 495300 h 557213"/>
                <a:gd name="connsiteX12" fmla="*/ 2090737 w 2090737"/>
                <a:gd name="connsiteY12" fmla="*/ 557213 h 557213"/>
                <a:gd name="connsiteX0" fmla="*/ 0 w 2090737"/>
                <a:gd name="connsiteY0" fmla="*/ 0 h 557213"/>
                <a:gd name="connsiteX1" fmla="*/ 195262 w 2090737"/>
                <a:gd name="connsiteY1" fmla="*/ 28575 h 557213"/>
                <a:gd name="connsiteX2" fmla="*/ 423862 w 2090737"/>
                <a:gd name="connsiteY2" fmla="*/ 133350 h 557213"/>
                <a:gd name="connsiteX3" fmla="*/ 552450 w 2090737"/>
                <a:gd name="connsiteY3" fmla="*/ 233363 h 557213"/>
                <a:gd name="connsiteX4" fmla="*/ 776287 w 2090737"/>
                <a:gd name="connsiteY4" fmla="*/ 280988 h 557213"/>
                <a:gd name="connsiteX5" fmla="*/ 1109662 w 2090737"/>
                <a:gd name="connsiteY5" fmla="*/ 280988 h 557213"/>
                <a:gd name="connsiteX6" fmla="*/ 1443037 w 2090737"/>
                <a:gd name="connsiteY6" fmla="*/ 266700 h 557213"/>
                <a:gd name="connsiteX7" fmla="*/ 1647825 w 2090737"/>
                <a:gd name="connsiteY7" fmla="*/ 328613 h 557213"/>
                <a:gd name="connsiteX8" fmla="*/ 1762125 w 2090737"/>
                <a:gd name="connsiteY8" fmla="*/ 357188 h 557213"/>
                <a:gd name="connsiteX9" fmla="*/ 1843087 w 2090737"/>
                <a:gd name="connsiteY9" fmla="*/ 400050 h 557213"/>
                <a:gd name="connsiteX10" fmla="*/ 1914525 w 2090737"/>
                <a:gd name="connsiteY10" fmla="*/ 419100 h 557213"/>
                <a:gd name="connsiteX11" fmla="*/ 2000250 w 2090737"/>
                <a:gd name="connsiteY11" fmla="*/ 495300 h 557213"/>
                <a:gd name="connsiteX12" fmla="*/ 2090737 w 2090737"/>
                <a:gd name="connsiteY12" fmla="*/ 557213 h 557213"/>
                <a:gd name="connsiteX0" fmla="*/ 0 w 2090737"/>
                <a:gd name="connsiteY0" fmla="*/ 0 h 557213"/>
                <a:gd name="connsiteX1" fmla="*/ 195262 w 2090737"/>
                <a:gd name="connsiteY1" fmla="*/ 28575 h 557213"/>
                <a:gd name="connsiteX2" fmla="*/ 423862 w 2090737"/>
                <a:gd name="connsiteY2" fmla="*/ 133350 h 557213"/>
                <a:gd name="connsiteX3" fmla="*/ 552450 w 2090737"/>
                <a:gd name="connsiteY3" fmla="*/ 233363 h 557213"/>
                <a:gd name="connsiteX4" fmla="*/ 776287 w 2090737"/>
                <a:gd name="connsiteY4" fmla="*/ 280988 h 557213"/>
                <a:gd name="connsiteX5" fmla="*/ 1109662 w 2090737"/>
                <a:gd name="connsiteY5" fmla="*/ 280988 h 557213"/>
                <a:gd name="connsiteX6" fmla="*/ 1443037 w 2090737"/>
                <a:gd name="connsiteY6" fmla="*/ 266700 h 557213"/>
                <a:gd name="connsiteX7" fmla="*/ 1647825 w 2090737"/>
                <a:gd name="connsiteY7" fmla="*/ 328613 h 557213"/>
                <a:gd name="connsiteX8" fmla="*/ 1762125 w 2090737"/>
                <a:gd name="connsiteY8" fmla="*/ 357188 h 557213"/>
                <a:gd name="connsiteX9" fmla="*/ 1843087 w 2090737"/>
                <a:gd name="connsiteY9" fmla="*/ 400050 h 557213"/>
                <a:gd name="connsiteX10" fmla="*/ 1914525 w 2090737"/>
                <a:gd name="connsiteY10" fmla="*/ 419100 h 557213"/>
                <a:gd name="connsiteX11" fmla="*/ 2000250 w 2090737"/>
                <a:gd name="connsiteY11" fmla="*/ 495300 h 557213"/>
                <a:gd name="connsiteX12" fmla="*/ 2090737 w 2090737"/>
                <a:gd name="connsiteY12" fmla="*/ 557213 h 557213"/>
                <a:gd name="connsiteX0" fmla="*/ 0 w 2090737"/>
                <a:gd name="connsiteY0" fmla="*/ 0 h 557213"/>
                <a:gd name="connsiteX1" fmla="*/ 195262 w 2090737"/>
                <a:gd name="connsiteY1" fmla="*/ 28575 h 557213"/>
                <a:gd name="connsiteX2" fmla="*/ 423862 w 2090737"/>
                <a:gd name="connsiteY2" fmla="*/ 133350 h 557213"/>
                <a:gd name="connsiteX3" fmla="*/ 552450 w 2090737"/>
                <a:gd name="connsiteY3" fmla="*/ 233363 h 557213"/>
                <a:gd name="connsiteX4" fmla="*/ 776287 w 2090737"/>
                <a:gd name="connsiteY4" fmla="*/ 280988 h 557213"/>
                <a:gd name="connsiteX5" fmla="*/ 1109662 w 2090737"/>
                <a:gd name="connsiteY5" fmla="*/ 280988 h 557213"/>
                <a:gd name="connsiteX6" fmla="*/ 1443037 w 2090737"/>
                <a:gd name="connsiteY6" fmla="*/ 266700 h 557213"/>
                <a:gd name="connsiteX7" fmla="*/ 1647825 w 2090737"/>
                <a:gd name="connsiteY7" fmla="*/ 328613 h 557213"/>
                <a:gd name="connsiteX8" fmla="*/ 1762125 w 2090737"/>
                <a:gd name="connsiteY8" fmla="*/ 357188 h 557213"/>
                <a:gd name="connsiteX9" fmla="*/ 1843087 w 2090737"/>
                <a:gd name="connsiteY9" fmla="*/ 400050 h 557213"/>
                <a:gd name="connsiteX10" fmla="*/ 1914525 w 2090737"/>
                <a:gd name="connsiteY10" fmla="*/ 419100 h 557213"/>
                <a:gd name="connsiteX11" fmla="*/ 2000250 w 2090737"/>
                <a:gd name="connsiteY11" fmla="*/ 495300 h 557213"/>
                <a:gd name="connsiteX12" fmla="*/ 2090737 w 2090737"/>
                <a:gd name="connsiteY12" fmla="*/ 557213 h 557213"/>
                <a:gd name="connsiteX0" fmla="*/ 0 w 2090737"/>
                <a:gd name="connsiteY0" fmla="*/ 0 h 557213"/>
                <a:gd name="connsiteX1" fmla="*/ 195262 w 2090737"/>
                <a:gd name="connsiteY1" fmla="*/ 28575 h 557213"/>
                <a:gd name="connsiteX2" fmla="*/ 423862 w 2090737"/>
                <a:gd name="connsiteY2" fmla="*/ 133350 h 557213"/>
                <a:gd name="connsiteX3" fmla="*/ 552450 w 2090737"/>
                <a:gd name="connsiteY3" fmla="*/ 233363 h 557213"/>
                <a:gd name="connsiteX4" fmla="*/ 776287 w 2090737"/>
                <a:gd name="connsiteY4" fmla="*/ 280988 h 557213"/>
                <a:gd name="connsiteX5" fmla="*/ 1109662 w 2090737"/>
                <a:gd name="connsiteY5" fmla="*/ 280988 h 557213"/>
                <a:gd name="connsiteX6" fmla="*/ 1443037 w 2090737"/>
                <a:gd name="connsiteY6" fmla="*/ 266700 h 557213"/>
                <a:gd name="connsiteX7" fmla="*/ 1647825 w 2090737"/>
                <a:gd name="connsiteY7" fmla="*/ 328613 h 557213"/>
                <a:gd name="connsiteX8" fmla="*/ 1762125 w 2090737"/>
                <a:gd name="connsiteY8" fmla="*/ 357188 h 557213"/>
                <a:gd name="connsiteX9" fmla="*/ 1843087 w 2090737"/>
                <a:gd name="connsiteY9" fmla="*/ 400050 h 557213"/>
                <a:gd name="connsiteX10" fmla="*/ 1914525 w 2090737"/>
                <a:gd name="connsiteY10" fmla="*/ 419100 h 557213"/>
                <a:gd name="connsiteX11" fmla="*/ 2000250 w 2090737"/>
                <a:gd name="connsiteY11" fmla="*/ 495300 h 557213"/>
                <a:gd name="connsiteX12" fmla="*/ 2090737 w 2090737"/>
                <a:gd name="connsiteY12" fmla="*/ 557213 h 557213"/>
                <a:gd name="connsiteX0" fmla="*/ 0 w 2090737"/>
                <a:gd name="connsiteY0" fmla="*/ 0 h 557213"/>
                <a:gd name="connsiteX1" fmla="*/ 195262 w 2090737"/>
                <a:gd name="connsiteY1" fmla="*/ 28575 h 557213"/>
                <a:gd name="connsiteX2" fmla="*/ 423862 w 2090737"/>
                <a:gd name="connsiteY2" fmla="*/ 133350 h 557213"/>
                <a:gd name="connsiteX3" fmla="*/ 552450 w 2090737"/>
                <a:gd name="connsiteY3" fmla="*/ 233363 h 557213"/>
                <a:gd name="connsiteX4" fmla="*/ 776287 w 2090737"/>
                <a:gd name="connsiteY4" fmla="*/ 280988 h 557213"/>
                <a:gd name="connsiteX5" fmla="*/ 1109662 w 2090737"/>
                <a:gd name="connsiteY5" fmla="*/ 280988 h 557213"/>
                <a:gd name="connsiteX6" fmla="*/ 1443037 w 2090737"/>
                <a:gd name="connsiteY6" fmla="*/ 266700 h 557213"/>
                <a:gd name="connsiteX7" fmla="*/ 1647825 w 2090737"/>
                <a:gd name="connsiteY7" fmla="*/ 328613 h 557213"/>
                <a:gd name="connsiteX8" fmla="*/ 1762125 w 2090737"/>
                <a:gd name="connsiteY8" fmla="*/ 357188 h 557213"/>
                <a:gd name="connsiteX9" fmla="*/ 1843087 w 2090737"/>
                <a:gd name="connsiteY9" fmla="*/ 400050 h 557213"/>
                <a:gd name="connsiteX10" fmla="*/ 1914525 w 2090737"/>
                <a:gd name="connsiteY10" fmla="*/ 419100 h 557213"/>
                <a:gd name="connsiteX11" fmla="*/ 2000250 w 2090737"/>
                <a:gd name="connsiteY11" fmla="*/ 495300 h 557213"/>
                <a:gd name="connsiteX12" fmla="*/ 2090737 w 2090737"/>
                <a:gd name="connsiteY12" fmla="*/ 557213 h 557213"/>
                <a:gd name="connsiteX0" fmla="*/ 0 w 2090737"/>
                <a:gd name="connsiteY0" fmla="*/ 0 h 557213"/>
                <a:gd name="connsiteX1" fmla="*/ 195262 w 2090737"/>
                <a:gd name="connsiteY1" fmla="*/ 28575 h 557213"/>
                <a:gd name="connsiteX2" fmla="*/ 423862 w 2090737"/>
                <a:gd name="connsiteY2" fmla="*/ 133350 h 557213"/>
                <a:gd name="connsiteX3" fmla="*/ 552450 w 2090737"/>
                <a:gd name="connsiteY3" fmla="*/ 233363 h 557213"/>
                <a:gd name="connsiteX4" fmla="*/ 776287 w 2090737"/>
                <a:gd name="connsiteY4" fmla="*/ 280988 h 557213"/>
                <a:gd name="connsiteX5" fmla="*/ 1109662 w 2090737"/>
                <a:gd name="connsiteY5" fmla="*/ 280988 h 557213"/>
                <a:gd name="connsiteX6" fmla="*/ 1443037 w 2090737"/>
                <a:gd name="connsiteY6" fmla="*/ 266700 h 557213"/>
                <a:gd name="connsiteX7" fmla="*/ 1647825 w 2090737"/>
                <a:gd name="connsiteY7" fmla="*/ 328613 h 557213"/>
                <a:gd name="connsiteX8" fmla="*/ 1762125 w 2090737"/>
                <a:gd name="connsiteY8" fmla="*/ 357188 h 557213"/>
                <a:gd name="connsiteX9" fmla="*/ 1843087 w 2090737"/>
                <a:gd name="connsiteY9" fmla="*/ 400050 h 557213"/>
                <a:gd name="connsiteX10" fmla="*/ 1914525 w 2090737"/>
                <a:gd name="connsiteY10" fmla="*/ 419100 h 557213"/>
                <a:gd name="connsiteX11" fmla="*/ 2000250 w 2090737"/>
                <a:gd name="connsiteY11" fmla="*/ 495300 h 557213"/>
                <a:gd name="connsiteX12" fmla="*/ 2090737 w 2090737"/>
                <a:gd name="connsiteY12" fmla="*/ 557213 h 557213"/>
                <a:gd name="connsiteX0" fmla="*/ 0 w 2090737"/>
                <a:gd name="connsiteY0" fmla="*/ 0 h 557213"/>
                <a:gd name="connsiteX1" fmla="*/ 195262 w 2090737"/>
                <a:gd name="connsiteY1" fmla="*/ 28575 h 557213"/>
                <a:gd name="connsiteX2" fmla="*/ 423862 w 2090737"/>
                <a:gd name="connsiteY2" fmla="*/ 133350 h 557213"/>
                <a:gd name="connsiteX3" fmla="*/ 552450 w 2090737"/>
                <a:gd name="connsiteY3" fmla="*/ 233363 h 557213"/>
                <a:gd name="connsiteX4" fmla="*/ 776287 w 2090737"/>
                <a:gd name="connsiteY4" fmla="*/ 280988 h 557213"/>
                <a:gd name="connsiteX5" fmla="*/ 1109662 w 2090737"/>
                <a:gd name="connsiteY5" fmla="*/ 280988 h 557213"/>
                <a:gd name="connsiteX6" fmla="*/ 1443037 w 2090737"/>
                <a:gd name="connsiteY6" fmla="*/ 266700 h 557213"/>
                <a:gd name="connsiteX7" fmla="*/ 1647825 w 2090737"/>
                <a:gd name="connsiteY7" fmla="*/ 328613 h 557213"/>
                <a:gd name="connsiteX8" fmla="*/ 1762125 w 2090737"/>
                <a:gd name="connsiteY8" fmla="*/ 357188 h 557213"/>
                <a:gd name="connsiteX9" fmla="*/ 1843087 w 2090737"/>
                <a:gd name="connsiteY9" fmla="*/ 400050 h 557213"/>
                <a:gd name="connsiteX10" fmla="*/ 1914525 w 2090737"/>
                <a:gd name="connsiteY10" fmla="*/ 419100 h 557213"/>
                <a:gd name="connsiteX11" fmla="*/ 2000250 w 2090737"/>
                <a:gd name="connsiteY11" fmla="*/ 495300 h 557213"/>
                <a:gd name="connsiteX12" fmla="*/ 2090737 w 2090737"/>
                <a:gd name="connsiteY12" fmla="*/ 557213 h 557213"/>
                <a:gd name="connsiteX0" fmla="*/ 0 w 2090737"/>
                <a:gd name="connsiteY0" fmla="*/ 0 h 557213"/>
                <a:gd name="connsiteX1" fmla="*/ 195262 w 2090737"/>
                <a:gd name="connsiteY1" fmla="*/ 28575 h 557213"/>
                <a:gd name="connsiteX2" fmla="*/ 423862 w 2090737"/>
                <a:gd name="connsiteY2" fmla="*/ 133350 h 557213"/>
                <a:gd name="connsiteX3" fmla="*/ 552450 w 2090737"/>
                <a:gd name="connsiteY3" fmla="*/ 233363 h 557213"/>
                <a:gd name="connsiteX4" fmla="*/ 776287 w 2090737"/>
                <a:gd name="connsiteY4" fmla="*/ 280988 h 557213"/>
                <a:gd name="connsiteX5" fmla="*/ 1109662 w 2090737"/>
                <a:gd name="connsiteY5" fmla="*/ 280988 h 557213"/>
                <a:gd name="connsiteX6" fmla="*/ 1443037 w 2090737"/>
                <a:gd name="connsiteY6" fmla="*/ 266700 h 557213"/>
                <a:gd name="connsiteX7" fmla="*/ 1647825 w 2090737"/>
                <a:gd name="connsiteY7" fmla="*/ 328613 h 557213"/>
                <a:gd name="connsiteX8" fmla="*/ 1762125 w 2090737"/>
                <a:gd name="connsiteY8" fmla="*/ 357188 h 557213"/>
                <a:gd name="connsiteX9" fmla="*/ 1843087 w 2090737"/>
                <a:gd name="connsiteY9" fmla="*/ 400050 h 557213"/>
                <a:gd name="connsiteX10" fmla="*/ 1914525 w 2090737"/>
                <a:gd name="connsiteY10" fmla="*/ 419100 h 557213"/>
                <a:gd name="connsiteX11" fmla="*/ 2000250 w 2090737"/>
                <a:gd name="connsiteY11" fmla="*/ 495300 h 557213"/>
                <a:gd name="connsiteX12" fmla="*/ 2090737 w 2090737"/>
                <a:gd name="connsiteY12" fmla="*/ 557213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0737" h="557213">
                  <a:moveTo>
                    <a:pt x="0" y="0"/>
                  </a:moveTo>
                  <a:cubicBezTo>
                    <a:pt x="65087" y="9525"/>
                    <a:pt x="124618" y="6350"/>
                    <a:pt x="195262" y="28575"/>
                  </a:cubicBezTo>
                  <a:cubicBezTo>
                    <a:pt x="265906" y="50800"/>
                    <a:pt x="364331" y="99219"/>
                    <a:pt x="423862" y="133350"/>
                  </a:cubicBezTo>
                  <a:cubicBezTo>
                    <a:pt x="483393" y="167481"/>
                    <a:pt x="493712" y="208757"/>
                    <a:pt x="552450" y="233363"/>
                  </a:cubicBezTo>
                  <a:cubicBezTo>
                    <a:pt x="611188" y="257969"/>
                    <a:pt x="683418" y="273051"/>
                    <a:pt x="776287" y="280988"/>
                  </a:cubicBezTo>
                  <a:cubicBezTo>
                    <a:pt x="869156" y="288926"/>
                    <a:pt x="998537" y="283369"/>
                    <a:pt x="1109662" y="280988"/>
                  </a:cubicBezTo>
                  <a:cubicBezTo>
                    <a:pt x="1220787" y="278607"/>
                    <a:pt x="1353343" y="258763"/>
                    <a:pt x="1443037" y="266700"/>
                  </a:cubicBezTo>
                  <a:cubicBezTo>
                    <a:pt x="1532731" y="274637"/>
                    <a:pt x="1594644" y="313532"/>
                    <a:pt x="1647825" y="328613"/>
                  </a:cubicBezTo>
                  <a:cubicBezTo>
                    <a:pt x="1701006" y="343694"/>
                    <a:pt x="1729581" y="345282"/>
                    <a:pt x="1762125" y="357188"/>
                  </a:cubicBezTo>
                  <a:cubicBezTo>
                    <a:pt x="1794669" y="369094"/>
                    <a:pt x="1817687" y="389731"/>
                    <a:pt x="1843087" y="400050"/>
                  </a:cubicBezTo>
                  <a:cubicBezTo>
                    <a:pt x="1868487" y="410369"/>
                    <a:pt x="1888331" y="403225"/>
                    <a:pt x="1914525" y="419100"/>
                  </a:cubicBezTo>
                  <a:cubicBezTo>
                    <a:pt x="1940719" y="434975"/>
                    <a:pt x="1970881" y="472281"/>
                    <a:pt x="2000250" y="495300"/>
                  </a:cubicBezTo>
                  <a:cubicBezTo>
                    <a:pt x="2029619" y="518319"/>
                    <a:pt x="2060575" y="536575"/>
                    <a:pt x="2090737" y="557213"/>
                  </a:cubicBezTo>
                </a:path>
              </a:pathLst>
            </a:custGeom>
            <a:noFill/>
            <a:ln>
              <a:solidFill>
                <a:srgbClr val="00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Freeform 4"/>
            <p:cNvSpPr/>
            <p:nvPr/>
          </p:nvSpPr>
          <p:spPr>
            <a:xfrm>
              <a:off x="3962400" y="1514475"/>
              <a:ext cx="528638" cy="1319213"/>
            </a:xfrm>
            <a:custGeom>
              <a:avLst/>
              <a:gdLst>
                <a:gd name="connsiteX0" fmla="*/ 528638 w 528638"/>
                <a:gd name="connsiteY0" fmla="*/ 1319213 h 1319213"/>
                <a:gd name="connsiteX1" fmla="*/ 485775 w 528638"/>
                <a:gd name="connsiteY1" fmla="*/ 1100138 h 1319213"/>
                <a:gd name="connsiteX2" fmla="*/ 376238 w 528638"/>
                <a:gd name="connsiteY2" fmla="*/ 766763 h 1319213"/>
                <a:gd name="connsiteX3" fmla="*/ 190500 w 528638"/>
                <a:gd name="connsiteY3" fmla="*/ 357188 h 1319213"/>
                <a:gd name="connsiteX4" fmla="*/ 0 w 528638"/>
                <a:gd name="connsiteY4" fmla="*/ 0 h 1319213"/>
                <a:gd name="connsiteX0" fmla="*/ 528638 w 528638"/>
                <a:gd name="connsiteY0" fmla="*/ 1319213 h 1319213"/>
                <a:gd name="connsiteX1" fmla="*/ 485775 w 528638"/>
                <a:gd name="connsiteY1" fmla="*/ 1100138 h 1319213"/>
                <a:gd name="connsiteX2" fmla="*/ 376238 w 528638"/>
                <a:gd name="connsiteY2" fmla="*/ 766763 h 1319213"/>
                <a:gd name="connsiteX3" fmla="*/ 190500 w 528638"/>
                <a:gd name="connsiteY3" fmla="*/ 357188 h 1319213"/>
                <a:gd name="connsiteX4" fmla="*/ 0 w 528638"/>
                <a:gd name="connsiteY4" fmla="*/ 0 h 1319213"/>
                <a:gd name="connsiteX0" fmla="*/ 528638 w 528638"/>
                <a:gd name="connsiteY0" fmla="*/ 1319213 h 1319213"/>
                <a:gd name="connsiteX1" fmla="*/ 485775 w 528638"/>
                <a:gd name="connsiteY1" fmla="*/ 1100138 h 1319213"/>
                <a:gd name="connsiteX2" fmla="*/ 376238 w 528638"/>
                <a:gd name="connsiteY2" fmla="*/ 766763 h 1319213"/>
                <a:gd name="connsiteX3" fmla="*/ 190500 w 528638"/>
                <a:gd name="connsiteY3" fmla="*/ 357188 h 1319213"/>
                <a:gd name="connsiteX4" fmla="*/ 0 w 528638"/>
                <a:gd name="connsiteY4" fmla="*/ 0 h 1319213"/>
                <a:gd name="connsiteX0" fmla="*/ 528638 w 528638"/>
                <a:gd name="connsiteY0" fmla="*/ 1319213 h 1319213"/>
                <a:gd name="connsiteX1" fmla="*/ 485775 w 528638"/>
                <a:gd name="connsiteY1" fmla="*/ 1100138 h 1319213"/>
                <a:gd name="connsiteX2" fmla="*/ 376238 w 528638"/>
                <a:gd name="connsiteY2" fmla="*/ 766763 h 1319213"/>
                <a:gd name="connsiteX3" fmla="*/ 190500 w 528638"/>
                <a:gd name="connsiteY3" fmla="*/ 357188 h 1319213"/>
                <a:gd name="connsiteX4" fmla="*/ 0 w 528638"/>
                <a:gd name="connsiteY4" fmla="*/ 0 h 1319213"/>
                <a:gd name="connsiteX0" fmla="*/ 528638 w 528638"/>
                <a:gd name="connsiteY0" fmla="*/ 1319213 h 1319213"/>
                <a:gd name="connsiteX1" fmla="*/ 485775 w 528638"/>
                <a:gd name="connsiteY1" fmla="*/ 1100138 h 1319213"/>
                <a:gd name="connsiteX2" fmla="*/ 376238 w 528638"/>
                <a:gd name="connsiteY2" fmla="*/ 766763 h 1319213"/>
                <a:gd name="connsiteX3" fmla="*/ 190500 w 528638"/>
                <a:gd name="connsiteY3" fmla="*/ 357188 h 1319213"/>
                <a:gd name="connsiteX4" fmla="*/ 0 w 528638"/>
                <a:gd name="connsiteY4" fmla="*/ 0 h 13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8" h="1319213">
                  <a:moveTo>
                    <a:pt x="528638" y="1319213"/>
                  </a:moveTo>
                  <a:cubicBezTo>
                    <a:pt x="514350" y="1246188"/>
                    <a:pt x="511175" y="1192213"/>
                    <a:pt x="485775" y="1100138"/>
                  </a:cubicBezTo>
                  <a:cubicBezTo>
                    <a:pt x="460375" y="1008063"/>
                    <a:pt x="425450" y="890588"/>
                    <a:pt x="376238" y="766763"/>
                  </a:cubicBezTo>
                  <a:cubicBezTo>
                    <a:pt x="327026" y="642938"/>
                    <a:pt x="253206" y="484982"/>
                    <a:pt x="190500" y="357188"/>
                  </a:cubicBezTo>
                  <a:cubicBezTo>
                    <a:pt x="127794" y="229394"/>
                    <a:pt x="63500" y="119063"/>
                    <a:pt x="0" y="0"/>
                  </a:cubicBezTo>
                </a:path>
              </a:pathLst>
            </a:custGeom>
            <a:noFill/>
            <a:ln w="1905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Freeform 5"/>
            <p:cNvSpPr/>
            <p:nvPr/>
          </p:nvSpPr>
          <p:spPr>
            <a:xfrm>
              <a:off x="3505200" y="1543050"/>
              <a:ext cx="619125" cy="276225"/>
            </a:xfrm>
            <a:custGeom>
              <a:avLst/>
              <a:gdLst>
                <a:gd name="connsiteX0" fmla="*/ 619125 w 619125"/>
                <a:gd name="connsiteY0" fmla="*/ 276225 h 276225"/>
                <a:gd name="connsiteX1" fmla="*/ 514350 w 619125"/>
                <a:gd name="connsiteY1" fmla="*/ 238125 h 276225"/>
                <a:gd name="connsiteX2" fmla="*/ 347663 w 619125"/>
                <a:gd name="connsiteY2" fmla="*/ 209550 h 276225"/>
                <a:gd name="connsiteX3" fmla="*/ 185738 w 619125"/>
                <a:gd name="connsiteY3" fmla="*/ 166688 h 276225"/>
                <a:gd name="connsiteX4" fmla="*/ 76200 w 619125"/>
                <a:gd name="connsiteY4" fmla="*/ 90488 h 276225"/>
                <a:gd name="connsiteX5" fmla="*/ 0 w 619125"/>
                <a:gd name="connsiteY5" fmla="*/ 0 h 276225"/>
                <a:gd name="connsiteX0" fmla="*/ 619125 w 619125"/>
                <a:gd name="connsiteY0" fmla="*/ 276225 h 276225"/>
                <a:gd name="connsiteX1" fmla="*/ 514350 w 619125"/>
                <a:gd name="connsiteY1" fmla="*/ 238125 h 276225"/>
                <a:gd name="connsiteX2" fmla="*/ 347663 w 619125"/>
                <a:gd name="connsiteY2" fmla="*/ 209550 h 276225"/>
                <a:gd name="connsiteX3" fmla="*/ 185738 w 619125"/>
                <a:gd name="connsiteY3" fmla="*/ 166688 h 276225"/>
                <a:gd name="connsiteX4" fmla="*/ 76200 w 619125"/>
                <a:gd name="connsiteY4" fmla="*/ 90488 h 276225"/>
                <a:gd name="connsiteX5" fmla="*/ 0 w 619125"/>
                <a:gd name="connsiteY5" fmla="*/ 0 h 276225"/>
                <a:gd name="connsiteX0" fmla="*/ 619125 w 619125"/>
                <a:gd name="connsiteY0" fmla="*/ 276225 h 276225"/>
                <a:gd name="connsiteX1" fmla="*/ 514350 w 619125"/>
                <a:gd name="connsiteY1" fmla="*/ 238125 h 276225"/>
                <a:gd name="connsiteX2" fmla="*/ 347663 w 619125"/>
                <a:gd name="connsiteY2" fmla="*/ 209550 h 276225"/>
                <a:gd name="connsiteX3" fmla="*/ 185738 w 619125"/>
                <a:gd name="connsiteY3" fmla="*/ 166688 h 276225"/>
                <a:gd name="connsiteX4" fmla="*/ 76200 w 619125"/>
                <a:gd name="connsiteY4" fmla="*/ 90488 h 276225"/>
                <a:gd name="connsiteX5" fmla="*/ 0 w 619125"/>
                <a:gd name="connsiteY5" fmla="*/ 0 h 276225"/>
                <a:gd name="connsiteX0" fmla="*/ 619125 w 619125"/>
                <a:gd name="connsiteY0" fmla="*/ 276225 h 276225"/>
                <a:gd name="connsiteX1" fmla="*/ 514350 w 619125"/>
                <a:gd name="connsiteY1" fmla="*/ 238125 h 276225"/>
                <a:gd name="connsiteX2" fmla="*/ 347663 w 619125"/>
                <a:gd name="connsiteY2" fmla="*/ 209550 h 276225"/>
                <a:gd name="connsiteX3" fmla="*/ 185738 w 619125"/>
                <a:gd name="connsiteY3" fmla="*/ 166688 h 276225"/>
                <a:gd name="connsiteX4" fmla="*/ 76200 w 619125"/>
                <a:gd name="connsiteY4" fmla="*/ 90488 h 276225"/>
                <a:gd name="connsiteX5" fmla="*/ 0 w 619125"/>
                <a:gd name="connsiteY5" fmla="*/ 0 h 276225"/>
                <a:gd name="connsiteX0" fmla="*/ 619125 w 619125"/>
                <a:gd name="connsiteY0" fmla="*/ 276225 h 276225"/>
                <a:gd name="connsiteX1" fmla="*/ 514350 w 619125"/>
                <a:gd name="connsiteY1" fmla="*/ 238125 h 276225"/>
                <a:gd name="connsiteX2" fmla="*/ 347663 w 619125"/>
                <a:gd name="connsiteY2" fmla="*/ 209550 h 276225"/>
                <a:gd name="connsiteX3" fmla="*/ 185738 w 619125"/>
                <a:gd name="connsiteY3" fmla="*/ 166688 h 276225"/>
                <a:gd name="connsiteX4" fmla="*/ 76200 w 619125"/>
                <a:gd name="connsiteY4" fmla="*/ 90488 h 276225"/>
                <a:gd name="connsiteX5" fmla="*/ 0 w 619125"/>
                <a:gd name="connsiteY5" fmla="*/ 0 h 276225"/>
                <a:gd name="connsiteX0" fmla="*/ 619125 w 619125"/>
                <a:gd name="connsiteY0" fmla="*/ 276225 h 276225"/>
                <a:gd name="connsiteX1" fmla="*/ 514350 w 619125"/>
                <a:gd name="connsiteY1" fmla="*/ 238125 h 276225"/>
                <a:gd name="connsiteX2" fmla="*/ 347663 w 619125"/>
                <a:gd name="connsiteY2" fmla="*/ 209550 h 276225"/>
                <a:gd name="connsiteX3" fmla="*/ 185738 w 619125"/>
                <a:gd name="connsiteY3" fmla="*/ 166688 h 276225"/>
                <a:gd name="connsiteX4" fmla="*/ 76200 w 619125"/>
                <a:gd name="connsiteY4" fmla="*/ 90488 h 276225"/>
                <a:gd name="connsiteX5" fmla="*/ 0 w 619125"/>
                <a:gd name="connsiteY5" fmla="*/ 0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125" h="276225">
                  <a:moveTo>
                    <a:pt x="619125" y="276225"/>
                  </a:moveTo>
                  <a:cubicBezTo>
                    <a:pt x="584200" y="263525"/>
                    <a:pt x="559594" y="249238"/>
                    <a:pt x="514350" y="238125"/>
                  </a:cubicBezTo>
                  <a:cubicBezTo>
                    <a:pt x="469106" y="227013"/>
                    <a:pt x="402432" y="221456"/>
                    <a:pt x="347663" y="209550"/>
                  </a:cubicBezTo>
                  <a:cubicBezTo>
                    <a:pt x="292894" y="197644"/>
                    <a:pt x="230982" y="186532"/>
                    <a:pt x="185738" y="166688"/>
                  </a:cubicBezTo>
                  <a:cubicBezTo>
                    <a:pt x="140494" y="146844"/>
                    <a:pt x="107156" y="118269"/>
                    <a:pt x="76200" y="90488"/>
                  </a:cubicBezTo>
                  <a:cubicBezTo>
                    <a:pt x="45244" y="62707"/>
                    <a:pt x="25400" y="30163"/>
                    <a:pt x="0" y="0"/>
                  </a:cubicBezTo>
                </a:path>
              </a:pathLst>
            </a:custGeom>
            <a:noFill/>
            <a:ln w="1270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Freeform 8"/>
            <p:cNvSpPr/>
            <p:nvPr/>
          </p:nvSpPr>
          <p:spPr>
            <a:xfrm>
              <a:off x="3581400" y="2495550"/>
              <a:ext cx="764271" cy="1009650"/>
            </a:xfrm>
            <a:custGeom>
              <a:avLst/>
              <a:gdLst>
                <a:gd name="connsiteX0" fmla="*/ 757238 w 762000"/>
                <a:gd name="connsiteY0" fmla="*/ 1009650 h 1009650"/>
                <a:gd name="connsiteX1" fmla="*/ 747713 w 762000"/>
                <a:gd name="connsiteY1" fmla="*/ 857250 h 1009650"/>
                <a:gd name="connsiteX2" fmla="*/ 757238 w 762000"/>
                <a:gd name="connsiteY2" fmla="*/ 661988 h 1009650"/>
                <a:gd name="connsiteX3" fmla="*/ 762000 w 762000"/>
                <a:gd name="connsiteY3" fmla="*/ 466725 h 1009650"/>
                <a:gd name="connsiteX4" fmla="*/ 719138 w 762000"/>
                <a:gd name="connsiteY4" fmla="*/ 276225 h 1009650"/>
                <a:gd name="connsiteX5" fmla="*/ 666750 w 762000"/>
                <a:gd name="connsiteY5" fmla="*/ 223838 h 1009650"/>
                <a:gd name="connsiteX6" fmla="*/ 485775 w 762000"/>
                <a:gd name="connsiteY6" fmla="*/ 128588 h 1009650"/>
                <a:gd name="connsiteX7" fmla="*/ 347663 w 762000"/>
                <a:gd name="connsiteY7" fmla="*/ 100013 h 1009650"/>
                <a:gd name="connsiteX8" fmla="*/ 161925 w 762000"/>
                <a:gd name="connsiteY8" fmla="*/ 23813 h 1009650"/>
                <a:gd name="connsiteX9" fmla="*/ 0 w 762000"/>
                <a:gd name="connsiteY9" fmla="*/ 0 h 1009650"/>
                <a:gd name="connsiteX0" fmla="*/ 757238 w 762000"/>
                <a:gd name="connsiteY0" fmla="*/ 1009650 h 1009650"/>
                <a:gd name="connsiteX1" fmla="*/ 747713 w 762000"/>
                <a:gd name="connsiteY1" fmla="*/ 857250 h 1009650"/>
                <a:gd name="connsiteX2" fmla="*/ 757238 w 762000"/>
                <a:gd name="connsiteY2" fmla="*/ 661988 h 1009650"/>
                <a:gd name="connsiteX3" fmla="*/ 762000 w 762000"/>
                <a:gd name="connsiteY3" fmla="*/ 466725 h 1009650"/>
                <a:gd name="connsiteX4" fmla="*/ 719138 w 762000"/>
                <a:gd name="connsiteY4" fmla="*/ 276225 h 1009650"/>
                <a:gd name="connsiteX5" fmla="*/ 666750 w 762000"/>
                <a:gd name="connsiteY5" fmla="*/ 223838 h 1009650"/>
                <a:gd name="connsiteX6" fmla="*/ 485775 w 762000"/>
                <a:gd name="connsiteY6" fmla="*/ 128588 h 1009650"/>
                <a:gd name="connsiteX7" fmla="*/ 347663 w 762000"/>
                <a:gd name="connsiteY7" fmla="*/ 100013 h 1009650"/>
                <a:gd name="connsiteX8" fmla="*/ 161925 w 762000"/>
                <a:gd name="connsiteY8" fmla="*/ 23813 h 1009650"/>
                <a:gd name="connsiteX9" fmla="*/ 0 w 762000"/>
                <a:gd name="connsiteY9" fmla="*/ 0 h 1009650"/>
                <a:gd name="connsiteX0" fmla="*/ 757238 w 762000"/>
                <a:gd name="connsiteY0" fmla="*/ 1009650 h 1009650"/>
                <a:gd name="connsiteX1" fmla="*/ 747713 w 762000"/>
                <a:gd name="connsiteY1" fmla="*/ 857250 h 1009650"/>
                <a:gd name="connsiteX2" fmla="*/ 757238 w 762000"/>
                <a:gd name="connsiteY2" fmla="*/ 661988 h 1009650"/>
                <a:gd name="connsiteX3" fmla="*/ 762000 w 762000"/>
                <a:gd name="connsiteY3" fmla="*/ 466725 h 1009650"/>
                <a:gd name="connsiteX4" fmla="*/ 719138 w 762000"/>
                <a:gd name="connsiteY4" fmla="*/ 276225 h 1009650"/>
                <a:gd name="connsiteX5" fmla="*/ 666750 w 762000"/>
                <a:gd name="connsiteY5" fmla="*/ 223838 h 1009650"/>
                <a:gd name="connsiteX6" fmla="*/ 485775 w 762000"/>
                <a:gd name="connsiteY6" fmla="*/ 128588 h 1009650"/>
                <a:gd name="connsiteX7" fmla="*/ 347663 w 762000"/>
                <a:gd name="connsiteY7" fmla="*/ 100013 h 1009650"/>
                <a:gd name="connsiteX8" fmla="*/ 161925 w 762000"/>
                <a:gd name="connsiteY8" fmla="*/ 23813 h 1009650"/>
                <a:gd name="connsiteX9" fmla="*/ 0 w 762000"/>
                <a:gd name="connsiteY9" fmla="*/ 0 h 1009650"/>
                <a:gd name="connsiteX0" fmla="*/ 757238 w 762000"/>
                <a:gd name="connsiteY0" fmla="*/ 1009650 h 1009650"/>
                <a:gd name="connsiteX1" fmla="*/ 747713 w 762000"/>
                <a:gd name="connsiteY1" fmla="*/ 857250 h 1009650"/>
                <a:gd name="connsiteX2" fmla="*/ 757238 w 762000"/>
                <a:gd name="connsiteY2" fmla="*/ 661988 h 1009650"/>
                <a:gd name="connsiteX3" fmla="*/ 762000 w 762000"/>
                <a:gd name="connsiteY3" fmla="*/ 466725 h 1009650"/>
                <a:gd name="connsiteX4" fmla="*/ 719138 w 762000"/>
                <a:gd name="connsiteY4" fmla="*/ 276225 h 1009650"/>
                <a:gd name="connsiteX5" fmla="*/ 666750 w 762000"/>
                <a:gd name="connsiteY5" fmla="*/ 223838 h 1009650"/>
                <a:gd name="connsiteX6" fmla="*/ 485775 w 762000"/>
                <a:gd name="connsiteY6" fmla="*/ 128588 h 1009650"/>
                <a:gd name="connsiteX7" fmla="*/ 347663 w 762000"/>
                <a:gd name="connsiteY7" fmla="*/ 100013 h 1009650"/>
                <a:gd name="connsiteX8" fmla="*/ 161925 w 762000"/>
                <a:gd name="connsiteY8" fmla="*/ 23813 h 1009650"/>
                <a:gd name="connsiteX9" fmla="*/ 0 w 762000"/>
                <a:gd name="connsiteY9" fmla="*/ 0 h 1009650"/>
                <a:gd name="connsiteX0" fmla="*/ 757238 w 762000"/>
                <a:gd name="connsiteY0" fmla="*/ 1009650 h 1009650"/>
                <a:gd name="connsiteX1" fmla="*/ 747713 w 762000"/>
                <a:gd name="connsiteY1" fmla="*/ 857250 h 1009650"/>
                <a:gd name="connsiteX2" fmla="*/ 757238 w 762000"/>
                <a:gd name="connsiteY2" fmla="*/ 661988 h 1009650"/>
                <a:gd name="connsiteX3" fmla="*/ 762000 w 762000"/>
                <a:gd name="connsiteY3" fmla="*/ 466725 h 1009650"/>
                <a:gd name="connsiteX4" fmla="*/ 719138 w 762000"/>
                <a:gd name="connsiteY4" fmla="*/ 276225 h 1009650"/>
                <a:gd name="connsiteX5" fmla="*/ 666750 w 762000"/>
                <a:gd name="connsiteY5" fmla="*/ 223838 h 1009650"/>
                <a:gd name="connsiteX6" fmla="*/ 485775 w 762000"/>
                <a:gd name="connsiteY6" fmla="*/ 128588 h 1009650"/>
                <a:gd name="connsiteX7" fmla="*/ 347663 w 762000"/>
                <a:gd name="connsiteY7" fmla="*/ 100013 h 1009650"/>
                <a:gd name="connsiteX8" fmla="*/ 161925 w 762000"/>
                <a:gd name="connsiteY8" fmla="*/ 23813 h 1009650"/>
                <a:gd name="connsiteX9" fmla="*/ 0 w 762000"/>
                <a:gd name="connsiteY9" fmla="*/ 0 h 1009650"/>
                <a:gd name="connsiteX0" fmla="*/ 757238 w 762000"/>
                <a:gd name="connsiteY0" fmla="*/ 1009650 h 1009650"/>
                <a:gd name="connsiteX1" fmla="*/ 747713 w 762000"/>
                <a:gd name="connsiteY1" fmla="*/ 857250 h 1009650"/>
                <a:gd name="connsiteX2" fmla="*/ 757238 w 762000"/>
                <a:gd name="connsiteY2" fmla="*/ 661988 h 1009650"/>
                <a:gd name="connsiteX3" fmla="*/ 762000 w 762000"/>
                <a:gd name="connsiteY3" fmla="*/ 466725 h 1009650"/>
                <a:gd name="connsiteX4" fmla="*/ 719138 w 762000"/>
                <a:gd name="connsiteY4" fmla="*/ 276225 h 1009650"/>
                <a:gd name="connsiteX5" fmla="*/ 666750 w 762000"/>
                <a:gd name="connsiteY5" fmla="*/ 223838 h 1009650"/>
                <a:gd name="connsiteX6" fmla="*/ 485775 w 762000"/>
                <a:gd name="connsiteY6" fmla="*/ 128588 h 1009650"/>
                <a:gd name="connsiteX7" fmla="*/ 347663 w 762000"/>
                <a:gd name="connsiteY7" fmla="*/ 100013 h 1009650"/>
                <a:gd name="connsiteX8" fmla="*/ 161925 w 762000"/>
                <a:gd name="connsiteY8" fmla="*/ 23813 h 1009650"/>
                <a:gd name="connsiteX9" fmla="*/ 0 w 762000"/>
                <a:gd name="connsiteY9" fmla="*/ 0 h 1009650"/>
                <a:gd name="connsiteX0" fmla="*/ 757238 w 762000"/>
                <a:gd name="connsiteY0" fmla="*/ 1009650 h 1009650"/>
                <a:gd name="connsiteX1" fmla="*/ 747713 w 762000"/>
                <a:gd name="connsiteY1" fmla="*/ 857250 h 1009650"/>
                <a:gd name="connsiteX2" fmla="*/ 757238 w 762000"/>
                <a:gd name="connsiteY2" fmla="*/ 661988 h 1009650"/>
                <a:gd name="connsiteX3" fmla="*/ 762000 w 762000"/>
                <a:gd name="connsiteY3" fmla="*/ 466725 h 1009650"/>
                <a:gd name="connsiteX4" fmla="*/ 719138 w 762000"/>
                <a:gd name="connsiteY4" fmla="*/ 276225 h 1009650"/>
                <a:gd name="connsiteX5" fmla="*/ 666750 w 762000"/>
                <a:gd name="connsiteY5" fmla="*/ 223838 h 1009650"/>
                <a:gd name="connsiteX6" fmla="*/ 485775 w 762000"/>
                <a:gd name="connsiteY6" fmla="*/ 128588 h 1009650"/>
                <a:gd name="connsiteX7" fmla="*/ 347663 w 762000"/>
                <a:gd name="connsiteY7" fmla="*/ 100013 h 1009650"/>
                <a:gd name="connsiteX8" fmla="*/ 161925 w 762000"/>
                <a:gd name="connsiteY8" fmla="*/ 23813 h 1009650"/>
                <a:gd name="connsiteX9" fmla="*/ 0 w 762000"/>
                <a:gd name="connsiteY9" fmla="*/ 0 h 1009650"/>
                <a:gd name="connsiteX0" fmla="*/ 757238 w 764271"/>
                <a:gd name="connsiteY0" fmla="*/ 1009650 h 1009650"/>
                <a:gd name="connsiteX1" fmla="*/ 747713 w 764271"/>
                <a:gd name="connsiteY1" fmla="*/ 857250 h 1009650"/>
                <a:gd name="connsiteX2" fmla="*/ 757238 w 764271"/>
                <a:gd name="connsiteY2" fmla="*/ 661988 h 1009650"/>
                <a:gd name="connsiteX3" fmla="*/ 762000 w 764271"/>
                <a:gd name="connsiteY3" fmla="*/ 466725 h 1009650"/>
                <a:gd name="connsiteX4" fmla="*/ 719138 w 764271"/>
                <a:gd name="connsiteY4" fmla="*/ 276225 h 1009650"/>
                <a:gd name="connsiteX5" fmla="*/ 666750 w 764271"/>
                <a:gd name="connsiteY5" fmla="*/ 223838 h 1009650"/>
                <a:gd name="connsiteX6" fmla="*/ 485775 w 764271"/>
                <a:gd name="connsiteY6" fmla="*/ 128588 h 1009650"/>
                <a:gd name="connsiteX7" fmla="*/ 347663 w 764271"/>
                <a:gd name="connsiteY7" fmla="*/ 100013 h 1009650"/>
                <a:gd name="connsiteX8" fmla="*/ 161925 w 764271"/>
                <a:gd name="connsiteY8" fmla="*/ 23813 h 1009650"/>
                <a:gd name="connsiteX9" fmla="*/ 0 w 764271"/>
                <a:gd name="connsiteY9" fmla="*/ 0 h 1009650"/>
                <a:gd name="connsiteX0" fmla="*/ 757238 w 764271"/>
                <a:gd name="connsiteY0" fmla="*/ 1009650 h 1009650"/>
                <a:gd name="connsiteX1" fmla="*/ 747713 w 764271"/>
                <a:gd name="connsiteY1" fmla="*/ 857250 h 1009650"/>
                <a:gd name="connsiteX2" fmla="*/ 757238 w 764271"/>
                <a:gd name="connsiteY2" fmla="*/ 661988 h 1009650"/>
                <a:gd name="connsiteX3" fmla="*/ 762000 w 764271"/>
                <a:gd name="connsiteY3" fmla="*/ 466725 h 1009650"/>
                <a:gd name="connsiteX4" fmla="*/ 719138 w 764271"/>
                <a:gd name="connsiteY4" fmla="*/ 276225 h 1009650"/>
                <a:gd name="connsiteX5" fmla="*/ 666750 w 764271"/>
                <a:gd name="connsiteY5" fmla="*/ 223838 h 1009650"/>
                <a:gd name="connsiteX6" fmla="*/ 485775 w 764271"/>
                <a:gd name="connsiteY6" fmla="*/ 128588 h 1009650"/>
                <a:gd name="connsiteX7" fmla="*/ 347663 w 764271"/>
                <a:gd name="connsiteY7" fmla="*/ 100013 h 1009650"/>
                <a:gd name="connsiteX8" fmla="*/ 161925 w 764271"/>
                <a:gd name="connsiteY8" fmla="*/ 23813 h 1009650"/>
                <a:gd name="connsiteX9" fmla="*/ 0 w 764271"/>
                <a:gd name="connsiteY9" fmla="*/ 0 h 1009650"/>
                <a:gd name="connsiteX0" fmla="*/ 757238 w 764271"/>
                <a:gd name="connsiteY0" fmla="*/ 1009650 h 1009650"/>
                <a:gd name="connsiteX1" fmla="*/ 747713 w 764271"/>
                <a:gd name="connsiteY1" fmla="*/ 857250 h 1009650"/>
                <a:gd name="connsiteX2" fmla="*/ 757238 w 764271"/>
                <a:gd name="connsiteY2" fmla="*/ 661988 h 1009650"/>
                <a:gd name="connsiteX3" fmla="*/ 762000 w 764271"/>
                <a:gd name="connsiteY3" fmla="*/ 466725 h 1009650"/>
                <a:gd name="connsiteX4" fmla="*/ 719138 w 764271"/>
                <a:gd name="connsiteY4" fmla="*/ 276225 h 1009650"/>
                <a:gd name="connsiteX5" fmla="*/ 666750 w 764271"/>
                <a:gd name="connsiteY5" fmla="*/ 223838 h 1009650"/>
                <a:gd name="connsiteX6" fmla="*/ 485775 w 764271"/>
                <a:gd name="connsiteY6" fmla="*/ 128588 h 1009650"/>
                <a:gd name="connsiteX7" fmla="*/ 347663 w 764271"/>
                <a:gd name="connsiteY7" fmla="*/ 100013 h 1009650"/>
                <a:gd name="connsiteX8" fmla="*/ 161925 w 764271"/>
                <a:gd name="connsiteY8" fmla="*/ 23813 h 1009650"/>
                <a:gd name="connsiteX9" fmla="*/ 0 w 764271"/>
                <a:gd name="connsiteY9" fmla="*/ 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4271" h="1009650">
                  <a:moveTo>
                    <a:pt x="757238" y="1009650"/>
                  </a:moveTo>
                  <a:cubicBezTo>
                    <a:pt x="754063" y="958850"/>
                    <a:pt x="747713" y="915194"/>
                    <a:pt x="747713" y="857250"/>
                  </a:cubicBezTo>
                  <a:cubicBezTo>
                    <a:pt x="747713" y="799306"/>
                    <a:pt x="754857" y="727075"/>
                    <a:pt x="757238" y="661988"/>
                  </a:cubicBezTo>
                  <a:cubicBezTo>
                    <a:pt x="759619" y="596901"/>
                    <a:pt x="768350" y="531019"/>
                    <a:pt x="762000" y="466725"/>
                  </a:cubicBezTo>
                  <a:cubicBezTo>
                    <a:pt x="755650" y="402431"/>
                    <a:pt x="735013" y="316706"/>
                    <a:pt x="719138" y="276225"/>
                  </a:cubicBezTo>
                  <a:cubicBezTo>
                    <a:pt x="703263" y="235744"/>
                    <a:pt x="705644" y="248444"/>
                    <a:pt x="666750" y="223838"/>
                  </a:cubicBezTo>
                  <a:cubicBezTo>
                    <a:pt x="627856" y="199232"/>
                    <a:pt x="538956" y="149225"/>
                    <a:pt x="485775" y="128588"/>
                  </a:cubicBezTo>
                  <a:cubicBezTo>
                    <a:pt x="432594" y="107951"/>
                    <a:pt x="401638" y="117475"/>
                    <a:pt x="347663" y="100013"/>
                  </a:cubicBezTo>
                  <a:cubicBezTo>
                    <a:pt x="293688" y="82551"/>
                    <a:pt x="219869" y="40482"/>
                    <a:pt x="161925" y="23813"/>
                  </a:cubicBezTo>
                  <a:cubicBezTo>
                    <a:pt x="103981" y="7144"/>
                    <a:pt x="53975" y="7938"/>
                    <a:pt x="0" y="0"/>
                  </a:cubicBezTo>
                </a:path>
              </a:pathLst>
            </a:custGeom>
            <a:noFill/>
            <a:ln w="1905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Freeform 9"/>
            <p:cNvSpPr/>
            <p:nvPr/>
          </p:nvSpPr>
          <p:spPr>
            <a:xfrm>
              <a:off x="3562350" y="1971675"/>
              <a:ext cx="471488" cy="638175"/>
            </a:xfrm>
            <a:custGeom>
              <a:avLst/>
              <a:gdLst>
                <a:gd name="connsiteX0" fmla="*/ 471488 w 471488"/>
                <a:gd name="connsiteY0" fmla="*/ 638175 h 638175"/>
                <a:gd name="connsiteX1" fmla="*/ 433388 w 471488"/>
                <a:gd name="connsiteY1" fmla="*/ 600075 h 638175"/>
                <a:gd name="connsiteX2" fmla="*/ 328613 w 471488"/>
                <a:gd name="connsiteY2" fmla="*/ 400050 h 638175"/>
                <a:gd name="connsiteX3" fmla="*/ 209550 w 471488"/>
                <a:gd name="connsiteY3" fmla="*/ 209550 h 638175"/>
                <a:gd name="connsiteX4" fmla="*/ 47625 w 471488"/>
                <a:gd name="connsiteY4" fmla="*/ 23813 h 638175"/>
                <a:gd name="connsiteX5" fmla="*/ 0 w 471488"/>
                <a:gd name="connsiteY5" fmla="*/ 0 h 638175"/>
                <a:gd name="connsiteX0" fmla="*/ 471488 w 471488"/>
                <a:gd name="connsiteY0" fmla="*/ 638175 h 638175"/>
                <a:gd name="connsiteX1" fmla="*/ 433388 w 471488"/>
                <a:gd name="connsiteY1" fmla="*/ 600075 h 638175"/>
                <a:gd name="connsiteX2" fmla="*/ 328613 w 471488"/>
                <a:gd name="connsiteY2" fmla="*/ 400050 h 638175"/>
                <a:gd name="connsiteX3" fmla="*/ 209550 w 471488"/>
                <a:gd name="connsiteY3" fmla="*/ 209550 h 638175"/>
                <a:gd name="connsiteX4" fmla="*/ 47625 w 471488"/>
                <a:gd name="connsiteY4" fmla="*/ 23813 h 638175"/>
                <a:gd name="connsiteX5" fmla="*/ 0 w 471488"/>
                <a:gd name="connsiteY5" fmla="*/ 0 h 638175"/>
                <a:gd name="connsiteX0" fmla="*/ 471488 w 471488"/>
                <a:gd name="connsiteY0" fmla="*/ 638175 h 638175"/>
                <a:gd name="connsiteX1" fmla="*/ 433388 w 471488"/>
                <a:gd name="connsiteY1" fmla="*/ 600075 h 638175"/>
                <a:gd name="connsiteX2" fmla="*/ 328613 w 471488"/>
                <a:gd name="connsiteY2" fmla="*/ 400050 h 638175"/>
                <a:gd name="connsiteX3" fmla="*/ 209550 w 471488"/>
                <a:gd name="connsiteY3" fmla="*/ 209550 h 638175"/>
                <a:gd name="connsiteX4" fmla="*/ 47625 w 471488"/>
                <a:gd name="connsiteY4" fmla="*/ 23813 h 638175"/>
                <a:gd name="connsiteX5" fmla="*/ 0 w 471488"/>
                <a:gd name="connsiteY5" fmla="*/ 0 h 638175"/>
                <a:gd name="connsiteX0" fmla="*/ 471488 w 471488"/>
                <a:gd name="connsiteY0" fmla="*/ 638175 h 638175"/>
                <a:gd name="connsiteX1" fmla="*/ 433388 w 471488"/>
                <a:gd name="connsiteY1" fmla="*/ 600075 h 638175"/>
                <a:gd name="connsiteX2" fmla="*/ 328613 w 471488"/>
                <a:gd name="connsiteY2" fmla="*/ 400050 h 638175"/>
                <a:gd name="connsiteX3" fmla="*/ 209550 w 471488"/>
                <a:gd name="connsiteY3" fmla="*/ 209550 h 638175"/>
                <a:gd name="connsiteX4" fmla="*/ 47625 w 471488"/>
                <a:gd name="connsiteY4" fmla="*/ 23813 h 638175"/>
                <a:gd name="connsiteX5" fmla="*/ 0 w 471488"/>
                <a:gd name="connsiteY5" fmla="*/ 0 h 638175"/>
                <a:gd name="connsiteX0" fmla="*/ 471488 w 471488"/>
                <a:gd name="connsiteY0" fmla="*/ 638175 h 638175"/>
                <a:gd name="connsiteX1" fmla="*/ 433388 w 471488"/>
                <a:gd name="connsiteY1" fmla="*/ 600075 h 638175"/>
                <a:gd name="connsiteX2" fmla="*/ 328613 w 471488"/>
                <a:gd name="connsiteY2" fmla="*/ 400050 h 638175"/>
                <a:gd name="connsiteX3" fmla="*/ 209550 w 471488"/>
                <a:gd name="connsiteY3" fmla="*/ 209550 h 638175"/>
                <a:gd name="connsiteX4" fmla="*/ 47625 w 471488"/>
                <a:gd name="connsiteY4" fmla="*/ 23813 h 638175"/>
                <a:gd name="connsiteX5" fmla="*/ 0 w 471488"/>
                <a:gd name="connsiteY5" fmla="*/ 0 h 638175"/>
                <a:gd name="connsiteX0" fmla="*/ 471488 w 471488"/>
                <a:gd name="connsiteY0" fmla="*/ 638175 h 638175"/>
                <a:gd name="connsiteX1" fmla="*/ 433388 w 471488"/>
                <a:gd name="connsiteY1" fmla="*/ 600075 h 638175"/>
                <a:gd name="connsiteX2" fmla="*/ 328613 w 471488"/>
                <a:gd name="connsiteY2" fmla="*/ 400050 h 638175"/>
                <a:gd name="connsiteX3" fmla="*/ 209550 w 471488"/>
                <a:gd name="connsiteY3" fmla="*/ 209550 h 638175"/>
                <a:gd name="connsiteX4" fmla="*/ 47625 w 471488"/>
                <a:gd name="connsiteY4" fmla="*/ 23813 h 638175"/>
                <a:gd name="connsiteX5" fmla="*/ 0 w 471488"/>
                <a:gd name="connsiteY5"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488" h="638175">
                  <a:moveTo>
                    <a:pt x="471488" y="638175"/>
                  </a:moveTo>
                  <a:cubicBezTo>
                    <a:pt x="458788" y="625475"/>
                    <a:pt x="457201" y="639763"/>
                    <a:pt x="433388" y="600075"/>
                  </a:cubicBezTo>
                  <a:cubicBezTo>
                    <a:pt x="409576" y="560388"/>
                    <a:pt x="365919" y="465137"/>
                    <a:pt x="328613" y="400050"/>
                  </a:cubicBezTo>
                  <a:cubicBezTo>
                    <a:pt x="291307" y="334963"/>
                    <a:pt x="256381" y="272256"/>
                    <a:pt x="209550" y="209550"/>
                  </a:cubicBezTo>
                  <a:cubicBezTo>
                    <a:pt x="162719" y="146844"/>
                    <a:pt x="82550" y="58738"/>
                    <a:pt x="47625" y="23813"/>
                  </a:cubicBezTo>
                  <a:cubicBezTo>
                    <a:pt x="12700" y="-11112"/>
                    <a:pt x="15875" y="7938"/>
                    <a:pt x="0" y="0"/>
                  </a:cubicBezTo>
                </a:path>
              </a:pathLst>
            </a:custGeom>
            <a:noFill/>
            <a:ln w="1270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Freeform 10"/>
            <p:cNvSpPr/>
            <p:nvPr/>
          </p:nvSpPr>
          <p:spPr>
            <a:xfrm>
              <a:off x="4714874" y="1681163"/>
              <a:ext cx="814388" cy="623887"/>
            </a:xfrm>
            <a:custGeom>
              <a:avLst/>
              <a:gdLst>
                <a:gd name="connsiteX0" fmla="*/ 0 w 814388"/>
                <a:gd name="connsiteY0" fmla="*/ 623887 h 623887"/>
                <a:gd name="connsiteX1" fmla="*/ 90488 w 814388"/>
                <a:gd name="connsiteY1" fmla="*/ 466725 h 623887"/>
                <a:gd name="connsiteX2" fmla="*/ 195263 w 814388"/>
                <a:gd name="connsiteY2" fmla="*/ 352425 h 623887"/>
                <a:gd name="connsiteX3" fmla="*/ 295275 w 814388"/>
                <a:gd name="connsiteY3" fmla="*/ 280987 h 623887"/>
                <a:gd name="connsiteX4" fmla="*/ 395288 w 814388"/>
                <a:gd name="connsiteY4" fmla="*/ 176212 h 623887"/>
                <a:gd name="connsiteX5" fmla="*/ 595313 w 814388"/>
                <a:gd name="connsiteY5" fmla="*/ 71437 h 623887"/>
                <a:gd name="connsiteX6" fmla="*/ 814388 w 814388"/>
                <a:gd name="connsiteY6" fmla="*/ 0 h 623887"/>
                <a:gd name="connsiteX0" fmla="*/ 0 w 814388"/>
                <a:gd name="connsiteY0" fmla="*/ 623887 h 623887"/>
                <a:gd name="connsiteX1" fmla="*/ 90488 w 814388"/>
                <a:gd name="connsiteY1" fmla="*/ 466725 h 623887"/>
                <a:gd name="connsiteX2" fmla="*/ 195263 w 814388"/>
                <a:gd name="connsiteY2" fmla="*/ 352425 h 623887"/>
                <a:gd name="connsiteX3" fmla="*/ 295275 w 814388"/>
                <a:gd name="connsiteY3" fmla="*/ 280987 h 623887"/>
                <a:gd name="connsiteX4" fmla="*/ 395288 w 814388"/>
                <a:gd name="connsiteY4" fmla="*/ 176212 h 623887"/>
                <a:gd name="connsiteX5" fmla="*/ 595313 w 814388"/>
                <a:gd name="connsiteY5" fmla="*/ 71437 h 623887"/>
                <a:gd name="connsiteX6" fmla="*/ 814388 w 814388"/>
                <a:gd name="connsiteY6" fmla="*/ 0 h 623887"/>
                <a:gd name="connsiteX0" fmla="*/ 0 w 814388"/>
                <a:gd name="connsiteY0" fmla="*/ 623887 h 623887"/>
                <a:gd name="connsiteX1" fmla="*/ 90488 w 814388"/>
                <a:gd name="connsiteY1" fmla="*/ 466725 h 623887"/>
                <a:gd name="connsiteX2" fmla="*/ 195263 w 814388"/>
                <a:gd name="connsiteY2" fmla="*/ 352425 h 623887"/>
                <a:gd name="connsiteX3" fmla="*/ 295275 w 814388"/>
                <a:gd name="connsiteY3" fmla="*/ 280987 h 623887"/>
                <a:gd name="connsiteX4" fmla="*/ 395288 w 814388"/>
                <a:gd name="connsiteY4" fmla="*/ 176212 h 623887"/>
                <a:gd name="connsiteX5" fmla="*/ 595313 w 814388"/>
                <a:gd name="connsiteY5" fmla="*/ 71437 h 623887"/>
                <a:gd name="connsiteX6" fmla="*/ 814388 w 814388"/>
                <a:gd name="connsiteY6" fmla="*/ 0 h 623887"/>
                <a:gd name="connsiteX0" fmla="*/ 0 w 814388"/>
                <a:gd name="connsiteY0" fmla="*/ 623887 h 623887"/>
                <a:gd name="connsiteX1" fmla="*/ 90488 w 814388"/>
                <a:gd name="connsiteY1" fmla="*/ 466725 h 623887"/>
                <a:gd name="connsiteX2" fmla="*/ 195263 w 814388"/>
                <a:gd name="connsiteY2" fmla="*/ 352425 h 623887"/>
                <a:gd name="connsiteX3" fmla="*/ 295275 w 814388"/>
                <a:gd name="connsiteY3" fmla="*/ 280987 h 623887"/>
                <a:gd name="connsiteX4" fmla="*/ 395288 w 814388"/>
                <a:gd name="connsiteY4" fmla="*/ 176212 h 623887"/>
                <a:gd name="connsiteX5" fmla="*/ 595313 w 814388"/>
                <a:gd name="connsiteY5" fmla="*/ 71437 h 623887"/>
                <a:gd name="connsiteX6" fmla="*/ 814388 w 814388"/>
                <a:gd name="connsiteY6" fmla="*/ 0 h 623887"/>
                <a:gd name="connsiteX0" fmla="*/ 0 w 814388"/>
                <a:gd name="connsiteY0" fmla="*/ 623887 h 623887"/>
                <a:gd name="connsiteX1" fmla="*/ 90488 w 814388"/>
                <a:gd name="connsiteY1" fmla="*/ 466725 h 623887"/>
                <a:gd name="connsiteX2" fmla="*/ 195263 w 814388"/>
                <a:gd name="connsiteY2" fmla="*/ 352425 h 623887"/>
                <a:gd name="connsiteX3" fmla="*/ 295275 w 814388"/>
                <a:gd name="connsiteY3" fmla="*/ 280987 h 623887"/>
                <a:gd name="connsiteX4" fmla="*/ 395288 w 814388"/>
                <a:gd name="connsiteY4" fmla="*/ 176212 h 623887"/>
                <a:gd name="connsiteX5" fmla="*/ 595313 w 814388"/>
                <a:gd name="connsiteY5" fmla="*/ 71437 h 623887"/>
                <a:gd name="connsiteX6" fmla="*/ 814388 w 814388"/>
                <a:gd name="connsiteY6" fmla="*/ 0 h 623887"/>
                <a:gd name="connsiteX0" fmla="*/ 0 w 814388"/>
                <a:gd name="connsiteY0" fmla="*/ 623887 h 623887"/>
                <a:gd name="connsiteX1" fmla="*/ 90488 w 814388"/>
                <a:gd name="connsiteY1" fmla="*/ 466725 h 623887"/>
                <a:gd name="connsiteX2" fmla="*/ 195263 w 814388"/>
                <a:gd name="connsiteY2" fmla="*/ 352425 h 623887"/>
                <a:gd name="connsiteX3" fmla="*/ 295275 w 814388"/>
                <a:gd name="connsiteY3" fmla="*/ 280987 h 623887"/>
                <a:gd name="connsiteX4" fmla="*/ 395288 w 814388"/>
                <a:gd name="connsiteY4" fmla="*/ 176212 h 623887"/>
                <a:gd name="connsiteX5" fmla="*/ 595313 w 814388"/>
                <a:gd name="connsiteY5" fmla="*/ 71437 h 623887"/>
                <a:gd name="connsiteX6" fmla="*/ 814388 w 814388"/>
                <a:gd name="connsiteY6" fmla="*/ 0 h 623887"/>
                <a:gd name="connsiteX0" fmla="*/ 0 w 814388"/>
                <a:gd name="connsiteY0" fmla="*/ 623887 h 623887"/>
                <a:gd name="connsiteX1" fmla="*/ 90488 w 814388"/>
                <a:gd name="connsiteY1" fmla="*/ 466725 h 623887"/>
                <a:gd name="connsiteX2" fmla="*/ 195263 w 814388"/>
                <a:gd name="connsiteY2" fmla="*/ 352425 h 623887"/>
                <a:gd name="connsiteX3" fmla="*/ 295275 w 814388"/>
                <a:gd name="connsiteY3" fmla="*/ 280987 h 623887"/>
                <a:gd name="connsiteX4" fmla="*/ 395288 w 814388"/>
                <a:gd name="connsiteY4" fmla="*/ 176212 h 623887"/>
                <a:gd name="connsiteX5" fmla="*/ 595313 w 814388"/>
                <a:gd name="connsiteY5" fmla="*/ 71437 h 623887"/>
                <a:gd name="connsiteX6" fmla="*/ 814388 w 814388"/>
                <a:gd name="connsiteY6" fmla="*/ 0 h 62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88" h="623887">
                  <a:moveTo>
                    <a:pt x="0" y="623887"/>
                  </a:moveTo>
                  <a:cubicBezTo>
                    <a:pt x="30163" y="571500"/>
                    <a:pt x="57944" y="511969"/>
                    <a:pt x="90488" y="466725"/>
                  </a:cubicBezTo>
                  <a:cubicBezTo>
                    <a:pt x="123032" y="421481"/>
                    <a:pt x="161132" y="383381"/>
                    <a:pt x="195263" y="352425"/>
                  </a:cubicBezTo>
                  <a:cubicBezTo>
                    <a:pt x="229394" y="321469"/>
                    <a:pt x="261938" y="310356"/>
                    <a:pt x="295275" y="280987"/>
                  </a:cubicBezTo>
                  <a:cubicBezTo>
                    <a:pt x="328613" y="251618"/>
                    <a:pt x="345282" y="211137"/>
                    <a:pt x="395288" y="176212"/>
                  </a:cubicBezTo>
                  <a:cubicBezTo>
                    <a:pt x="445294" y="141287"/>
                    <a:pt x="525463" y="100806"/>
                    <a:pt x="595313" y="71437"/>
                  </a:cubicBezTo>
                  <a:cubicBezTo>
                    <a:pt x="665163" y="42068"/>
                    <a:pt x="741363" y="23812"/>
                    <a:pt x="814388" y="0"/>
                  </a:cubicBezTo>
                </a:path>
              </a:pathLst>
            </a:custGeom>
            <a:noFill/>
            <a:ln w="1905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Freeform 11"/>
            <p:cNvSpPr/>
            <p:nvPr/>
          </p:nvSpPr>
          <p:spPr>
            <a:xfrm>
              <a:off x="4572000" y="2233613"/>
              <a:ext cx="723900" cy="404812"/>
            </a:xfrm>
            <a:custGeom>
              <a:avLst/>
              <a:gdLst>
                <a:gd name="connsiteX0" fmla="*/ 0 w 723900"/>
                <a:gd name="connsiteY0" fmla="*/ 404812 h 404812"/>
                <a:gd name="connsiteX1" fmla="*/ 104775 w 723900"/>
                <a:gd name="connsiteY1" fmla="*/ 300037 h 404812"/>
                <a:gd name="connsiteX2" fmla="*/ 228600 w 723900"/>
                <a:gd name="connsiteY2" fmla="*/ 238125 h 404812"/>
                <a:gd name="connsiteX3" fmla="*/ 342900 w 723900"/>
                <a:gd name="connsiteY3" fmla="*/ 180975 h 404812"/>
                <a:gd name="connsiteX4" fmla="*/ 495300 w 723900"/>
                <a:gd name="connsiteY4" fmla="*/ 85725 h 404812"/>
                <a:gd name="connsiteX5" fmla="*/ 623888 w 723900"/>
                <a:gd name="connsiteY5" fmla="*/ 19050 h 404812"/>
                <a:gd name="connsiteX6" fmla="*/ 723900 w 723900"/>
                <a:gd name="connsiteY6" fmla="*/ 0 h 404812"/>
                <a:gd name="connsiteX0" fmla="*/ 0 w 723900"/>
                <a:gd name="connsiteY0" fmla="*/ 404812 h 404812"/>
                <a:gd name="connsiteX1" fmla="*/ 104775 w 723900"/>
                <a:gd name="connsiteY1" fmla="*/ 300037 h 404812"/>
                <a:gd name="connsiteX2" fmla="*/ 228600 w 723900"/>
                <a:gd name="connsiteY2" fmla="*/ 238125 h 404812"/>
                <a:gd name="connsiteX3" fmla="*/ 342900 w 723900"/>
                <a:gd name="connsiteY3" fmla="*/ 180975 h 404812"/>
                <a:gd name="connsiteX4" fmla="*/ 495300 w 723900"/>
                <a:gd name="connsiteY4" fmla="*/ 85725 h 404812"/>
                <a:gd name="connsiteX5" fmla="*/ 623888 w 723900"/>
                <a:gd name="connsiteY5" fmla="*/ 19050 h 404812"/>
                <a:gd name="connsiteX6" fmla="*/ 723900 w 723900"/>
                <a:gd name="connsiteY6" fmla="*/ 0 h 404812"/>
                <a:gd name="connsiteX0" fmla="*/ 0 w 723900"/>
                <a:gd name="connsiteY0" fmla="*/ 404812 h 404812"/>
                <a:gd name="connsiteX1" fmla="*/ 104775 w 723900"/>
                <a:gd name="connsiteY1" fmla="*/ 300037 h 404812"/>
                <a:gd name="connsiteX2" fmla="*/ 228600 w 723900"/>
                <a:gd name="connsiteY2" fmla="*/ 238125 h 404812"/>
                <a:gd name="connsiteX3" fmla="*/ 342900 w 723900"/>
                <a:gd name="connsiteY3" fmla="*/ 180975 h 404812"/>
                <a:gd name="connsiteX4" fmla="*/ 495300 w 723900"/>
                <a:gd name="connsiteY4" fmla="*/ 85725 h 404812"/>
                <a:gd name="connsiteX5" fmla="*/ 623888 w 723900"/>
                <a:gd name="connsiteY5" fmla="*/ 19050 h 404812"/>
                <a:gd name="connsiteX6" fmla="*/ 723900 w 723900"/>
                <a:gd name="connsiteY6" fmla="*/ 0 h 404812"/>
                <a:gd name="connsiteX0" fmla="*/ 0 w 723900"/>
                <a:gd name="connsiteY0" fmla="*/ 404812 h 404812"/>
                <a:gd name="connsiteX1" fmla="*/ 104775 w 723900"/>
                <a:gd name="connsiteY1" fmla="*/ 300037 h 404812"/>
                <a:gd name="connsiteX2" fmla="*/ 228600 w 723900"/>
                <a:gd name="connsiteY2" fmla="*/ 238125 h 404812"/>
                <a:gd name="connsiteX3" fmla="*/ 342900 w 723900"/>
                <a:gd name="connsiteY3" fmla="*/ 180975 h 404812"/>
                <a:gd name="connsiteX4" fmla="*/ 495300 w 723900"/>
                <a:gd name="connsiteY4" fmla="*/ 85725 h 404812"/>
                <a:gd name="connsiteX5" fmla="*/ 623888 w 723900"/>
                <a:gd name="connsiteY5" fmla="*/ 19050 h 404812"/>
                <a:gd name="connsiteX6" fmla="*/ 723900 w 723900"/>
                <a:gd name="connsiteY6" fmla="*/ 0 h 404812"/>
                <a:gd name="connsiteX0" fmla="*/ 0 w 723900"/>
                <a:gd name="connsiteY0" fmla="*/ 404812 h 404812"/>
                <a:gd name="connsiteX1" fmla="*/ 104775 w 723900"/>
                <a:gd name="connsiteY1" fmla="*/ 300037 h 404812"/>
                <a:gd name="connsiteX2" fmla="*/ 228600 w 723900"/>
                <a:gd name="connsiteY2" fmla="*/ 238125 h 404812"/>
                <a:gd name="connsiteX3" fmla="*/ 342900 w 723900"/>
                <a:gd name="connsiteY3" fmla="*/ 180975 h 404812"/>
                <a:gd name="connsiteX4" fmla="*/ 495300 w 723900"/>
                <a:gd name="connsiteY4" fmla="*/ 85725 h 404812"/>
                <a:gd name="connsiteX5" fmla="*/ 623888 w 723900"/>
                <a:gd name="connsiteY5" fmla="*/ 19050 h 404812"/>
                <a:gd name="connsiteX6" fmla="*/ 723900 w 723900"/>
                <a:gd name="connsiteY6" fmla="*/ 0 h 404812"/>
                <a:gd name="connsiteX0" fmla="*/ 0 w 723900"/>
                <a:gd name="connsiteY0" fmla="*/ 404812 h 404812"/>
                <a:gd name="connsiteX1" fmla="*/ 104775 w 723900"/>
                <a:gd name="connsiteY1" fmla="*/ 300037 h 404812"/>
                <a:gd name="connsiteX2" fmla="*/ 228600 w 723900"/>
                <a:gd name="connsiteY2" fmla="*/ 238125 h 404812"/>
                <a:gd name="connsiteX3" fmla="*/ 342900 w 723900"/>
                <a:gd name="connsiteY3" fmla="*/ 180975 h 404812"/>
                <a:gd name="connsiteX4" fmla="*/ 495300 w 723900"/>
                <a:gd name="connsiteY4" fmla="*/ 85725 h 404812"/>
                <a:gd name="connsiteX5" fmla="*/ 623888 w 723900"/>
                <a:gd name="connsiteY5" fmla="*/ 19050 h 404812"/>
                <a:gd name="connsiteX6" fmla="*/ 723900 w 723900"/>
                <a:gd name="connsiteY6" fmla="*/ 0 h 404812"/>
                <a:gd name="connsiteX0" fmla="*/ 0 w 723900"/>
                <a:gd name="connsiteY0" fmla="*/ 404812 h 404812"/>
                <a:gd name="connsiteX1" fmla="*/ 104775 w 723900"/>
                <a:gd name="connsiteY1" fmla="*/ 300037 h 404812"/>
                <a:gd name="connsiteX2" fmla="*/ 228600 w 723900"/>
                <a:gd name="connsiteY2" fmla="*/ 238125 h 404812"/>
                <a:gd name="connsiteX3" fmla="*/ 342900 w 723900"/>
                <a:gd name="connsiteY3" fmla="*/ 180975 h 404812"/>
                <a:gd name="connsiteX4" fmla="*/ 495300 w 723900"/>
                <a:gd name="connsiteY4" fmla="*/ 85725 h 404812"/>
                <a:gd name="connsiteX5" fmla="*/ 623888 w 723900"/>
                <a:gd name="connsiteY5" fmla="*/ 19050 h 404812"/>
                <a:gd name="connsiteX6" fmla="*/ 723900 w 723900"/>
                <a:gd name="connsiteY6" fmla="*/ 0 h 4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900" h="404812">
                  <a:moveTo>
                    <a:pt x="0" y="404812"/>
                  </a:moveTo>
                  <a:cubicBezTo>
                    <a:pt x="34925" y="369887"/>
                    <a:pt x="66675" y="327818"/>
                    <a:pt x="104775" y="300037"/>
                  </a:cubicBezTo>
                  <a:cubicBezTo>
                    <a:pt x="142875" y="272256"/>
                    <a:pt x="188913" y="257969"/>
                    <a:pt x="228600" y="238125"/>
                  </a:cubicBezTo>
                  <a:cubicBezTo>
                    <a:pt x="268287" y="218281"/>
                    <a:pt x="298450" y="206375"/>
                    <a:pt x="342900" y="180975"/>
                  </a:cubicBezTo>
                  <a:cubicBezTo>
                    <a:pt x="387350" y="155575"/>
                    <a:pt x="448469" y="112713"/>
                    <a:pt x="495300" y="85725"/>
                  </a:cubicBezTo>
                  <a:cubicBezTo>
                    <a:pt x="542131" y="58738"/>
                    <a:pt x="585788" y="33337"/>
                    <a:pt x="623888" y="19050"/>
                  </a:cubicBezTo>
                  <a:cubicBezTo>
                    <a:pt x="661988" y="4763"/>
                    <a:pt x="690563" y="6350"/>
                    <a:pt x="723900" y="0"/>
                  </a:cubicBezTo>
                </a:path>
              </a:pathLst>
            </a:custGeom>
            <a:noFill/>
            <a:ln w="15875">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Freeform 12"/>
            <p:cNvSpPr/>
            <p:nvPr/>
          </p:nvSpPr>
          <p:spPr>
            <a:xfrm>
              <a:off x="4381500" y="2466975"/>
              <a:ext cx="1081088" cy="862013"/>
            </a:xfrm>
            <a:custGeom>
              <a:avLst/>
              <a:gdLst>
                <a:gd name="connsiteX0" fmla="*/ 0 w 1081088"/>
                <a:gd name="connsiteY0" fmla="*/ 862013 h 862013"/>
                <a:gd name="connsiteX1" fmla="*/ 66675 w 1081088"/>
                <a:gd name="connsiteY1" fmla="*/ 762000 h 862013"/>
                <a:gd name="connsiteX2" fmla="*/ 161925 w 1081088"/>
                <a:gd name="connsiteY2" fmla="*/ 609600 h 862013"/>
                <a:gd name="connsiteX3" fmla="*/ 223838 w 1081088"/>
                <a:gd name="connsiteY3" fmla="*/ 538163 h 862013"/>
                <a:gd name="connsiteX4" fmla="*/ 276225 w 1081088"/>
                <a:gd name="connsiteY4" fmla="*/ 481013 h 862013"/>
                <a:gd name="connsiteX5" fmla="*/ 347663 w 1081088"/>
                <a:gd name="connsiteY5" fmla="*/ 433388 h 862013"/>
                <a:gd name="connsiteX6" fmla="*/ 414338 w 1081088"/>
                <a:gd name="connsiteY6" fmla="*/ 390525 h 862013"/>
                <a:gd name="connsiteX7" fmla="*/ 514350 w 1081088"/>
                <a:gd name="connsiteY7" fmla="*/ 295275 h 862013"/>
                <a:gd name="connsiteX8" fmla="*/ 638175 w 1081088"/>
                <a:gd name="connsiteY8" fmla="*/ 200025 h 862013"/>
                <a:gd name="connsiteX9" fmla="*/ 771525 w 1081088"/>
                <a:gd name="connsiteY9" fmla="*/ 123825 h 862013"/>
                <a:gd name="connsiteX10" fmla="*/ 947738 w 1081088"/>
                <a:gd name="connsiteY10" fmla="*/ 57150 h 862013"/>
                <a:gd name="connsiteX11" fmla="*/ 1081088 w 1081088"/>
                <a:gd name="connsiteY11" fmla="*/ 0 h 862013"/>
                <a:gd name="connsiteX0" fmla="*/ 0 w 1081088"/>
                <a:gd name="connsiteY0" fmla="*/ 862013 h 862013"/>
                <a:gd name="connsiteX1" fmla="*/ 66675 w 1081088"/>
                <a:gd name="connsiteY1" fmla="*/ 762000 h 862013"/>
                <a:gd name="connsiteX2" fmla="*/ 161925 w 1081088"/>
                <a:gd name="connsiteY2" fmla="*/ 609600 h 862013"/>
                <a:gd name="connsiteX3" fmla="*/ 223838 w 1081088"/>
                <a:gd name="connsiteY3" fmla="*/ 538163 h 862013"/>
                <a:gd name="connsiteX4" fmla="*/ 276225 w 1081088"/>
                <a:gd name="connsiteY4" fmla="*/ 481013 h 862013"/>
                <a:gd name="connsiteX5" fmla="*/ 347663 w 1081088"/>
                <a:gd name="connsiteY5" fmla="*/ 433388 h 862013"/>
                <a:gd name="connsiteX6" fmla="*/ 414338 w 1081088"/>
                <a:gd name="connsiteY6" fmla="*/ 390525 h 862013"/>
                <a:gd name="connsiteX7" fmla="*/ 514350 w 1081088"/>
                <a:gd name="connsiteY7" fmla="*/ 295275 h 862013"/>
                <a:gd name="connsiteX8" fmla="*/ 638175 w 1081088"/>
                <a:gd name="connsiteY8" fmla="*/ 200025 h 862013"/>
                <a:gd name="connsiteX9" fmla="*/ 771525 w 1081088"/>
                <a:gd name="connsiteY9" fmla="*/ 123825 h 862013"/>
                <a:gd name="connsiteX10" fmla="*/ 947738 w 1081088"/>
                <a:gd name="connsiteY10" fmla="*/ 57150 h 862013"/>
                <a:gd name="connsiteX11" fmla="*/ 1081088 w 1081088"/>
                <a:gd name="connsiteY11" fmla="*/ 0 h 862013"/>
                <a:gd name="connsiteX0" fmla="*/ 0 w 1081088"/>
                <a:gd name="connsiteY0" fmla="*/ 862013 h 862013"/>
                <a:gd name="connsiteX1" fmla="*/ 66675 w 1081088"/>
                <a:gd name="connsiteY1" fmla="*/ 762000 h 862013"/>
                <a:gd name="connsiteX2" fmla="*/ 161925 w 1081088"/>
                <a:gd name="connsiteY2" fmla="*/ 609600 h 862013"/>
                <a:gd name="connsiteX3" fmla="*/ 223838 w 1081088"/>
                <a:gd name="connsiteY3" fmla="*/ 538163 h 862013"/>
                <a:gd name="connsiteX4" fmla="*/ 276225 w 1081088"/>
                <a:gd name="connsiteY4" fmla="*/ 481013 h 862013"/>
                <a:gd name="connsiteX5" fmla="*/ 347663 w 1081088"/>
                <a:gd name="connsiteY5" fmla="*/ 433388 h 862013"/>
                <a:gd name="connsiteX6" fmla="*/ 414338 w 1081088"/>
                <a:gd name="connsiteY6" fmla="*/ 390525 h 862013"/>
                <a:gd name="connsiteX7" fmla="*/ 514350 w 1081088"/>
                <a:gd name="connsiteY7" fmla="*/ 295275 h 862013"/>
                <a:gd name="connsiteX8" fmla="*/ 638175 w 1081088"/>
                <a:gd name="connsiteY8" fmla="*/ 200025 h 862013"/>
                <a:gd name="connsiteX9" fmla="*/ 771525 w 1081088"/>
                <a:gd name="connsiteY9" fmla="*/ 123825 h 862013"/>
                <a:gd name="connsiteX10" fmla="*/ 947738 w 1081088"/>
                <a:gd name="connsiteY10" fmla="*/ 57150 h 862013"/>
                <a:gd name="connsiteX11" fmla="*/ 1081088 w 1081088"/>
                <a:gd name="connsiteY11" fmla="*/ 0 h 862013"/>
                <a:gd name="connsiteX0" fmla="*/ 0 w 1081088"/>
                <a:gd name="connsiteY0" fmla="*/ 862013 h 862013"/>
                <a:gd name="connsiteX1" fmla="*/ 66675 w 1081088"/>
                <a:gd name="connsiteY1" fmla="*/ 762000 h 862013"/>
                <a:gd name="connsiteX2" fmla="*/ 161925 w 1081088"/>
                <a:gd name="connsiteY2" fmla="*/ 609600 h 862013"/>
                <a:gd name="connsiteX3" fmla="*/ 223838 w 1081088"/>
                <a:gd name="connsiteY3" fmla="*/ 538163 h 862013"/>
                <a:gd name="connsiteX4" fmla="*/ 276225 w 1081088"/>
                <a:gd name="connsiteY4" fmla="*/ 481013 h 862013"/>
                <a:gd name="connsiteX5" fmla="*/ 347663 w 1081088"/>
                <a:gd name="connsiteY5" fmla="*/ 433388 h 862013"/>
                <a:gd name="connsiteX6" fmla="*/ 414338 w 1081088"/>
                <a:gd name="connsiteY6" fmla="*/ 390525 h 862013"/>
                <a:gd name="connsiteX7" fmla="*/ 514350 w 1081088"/>
                <a:gd name="connsiteY7" fmla="*/ 295275 h 862013"/>
                <a:gd name="connsiteX8" fmla="*/ 638175 w 1081088"/>
                <a:gd name="connsiteY8" fmla="*/ 200025 h 862013"/>
                <a:gd name="connsiteX9" fmla="*/ 771525 w 1081088"/>
                <a:gd name="connsiteY9" fmla="*/ 123825 h 862013"/>
                <a:gd name="connsiteX10" fmla="*/ 947738 w 1081088"/>
                <a:gd name="connsiteY10" fmla="*/ 57150 h 862013"/>
                <a:gd name="connsiteX11" fmla="*/ 1081088 w 1081088"/>
                <a:gd name="connsiteY11" fmla="*/ 0 h 862013"/>
                <a:gd name="connsiteX0" fmla="*/ 0 w 1081088"/>
                <a:gd name="connsiteY0" fmla="*/ 862013 h 862013"/>
                <a:gd name="connsiteX1" fmla="*/ 66675 w 1081088"/>
                <a:gd name="connsiteY1" fmla="*/ 762000 h 862013"/>
                <a:gd name="connsiteX2" fmla="*/ 161925 w 1081088"/>
                <a:gd name="connsiteY2" fmla="*/ 609600 h 862013"/>
                <a:gd name="connsiteX3" fmla="*/ 223838 w 1081088"/>
                <a:gd name="connsiteY3" fmla="*/ 538163 h 862013"/>
                <a:gd name="connsiteX4" fmla="*/ 276225 w 1081088"/>
                <a:gd name="connsiteY4" fmla="*/ 481013 h 862013"/>
                <a:gd name="connsiteX5" fmla="*/ 347663 w 1081088"/>
                <a:gd name="connsiteY5" fmla="*/ 433388 h 862013"/>
                <a:gd name="connsiteX6" fmla="*/ 414338 w 1081088"/>
                <a:gd name="connsiteY6" fmla="*/ 390525 h 862013"/>
                <a:gd name="connsiteX7" fmla="*/ 514350 w 1081088"/>
                <a:gd name="connsiteY7" fmla="*/ 295275 h 862013"/>
                <a:gd name="connsiteX8" fmla="*/ 638175 w 1081088"/>
                <a:gd name="connsiteY8" fmla="*/ 200025 h 862013"/>
                <a:gd name="connsiteX9" fmla="*/ 771525 w 1081088"/>
                <a:gd name="connsiteY9" fmla="*/ 123825 h 862013"/>
                <a:gd name="connsiteX10" fmla="*/ 947738 w 1081088"/>
                <a:gd name="connsiteY10" fmla="*/ 57150 h 862013"/>
                <a:gd name="connsiteX11" fmla="*/ 1081088 w 1081088"/>
                <a:gd name="connsiteY11" fmla="*/ 0 h 862013"/>
                <a:gd name="connsiteX0" fmla="*/ 0 w 1081088"/>
                <a:gd name="connsiteY0" fmla="*/ 862013 h 862013"/>
                <a:gd name="connsiteX1" fmla="*/ 66675 w 1081088"/>
                <a:gd name="connsiteY1" fmla="*/ 762000 h 862013"/>
                <a:gd name="connsiteX2" fmla="*/ 161925 w 1081088"/>
                <a:gd name="connsiteY2" fmla="*/ 609600 h 862013"/>
                <a:gd name="connsiteX3" fmla="*/ 223838 w 1081088"/>
                <a:gd name="connsiteY3" fmla="*/ 538163 h 862013"/>
                <a:gd name="connsiteX4" fmla="*/ 276225 w 1081088"/>
                <a:gd name="connsiteY4" fmla="*/ 481013 h 862013"/>
                <a:gd name="connsiteX5" fmla="*/ 347663 w 1081088"/>
                <a:gd name="connsiteY5" fmla="*/ 433388 h 862013"/>
                <a:gd name="connsiteX6" fmla="*/ 414338 w 1081088"/>
                <a:gd name="connsiteY6" fmla="*/ 390525 h 862013"/>
                <a:gd name="connsiteX7" fmla="*/ 514350 w 1081088"/>
                <a:gd name="connsiteY7" fmla="*/ 295275 h 862013"/>
                <a:gd name="connsiteX8" fmla="*/ 638175 w 1081088"/>
                <a:gd name="connsiteY8" fmla="*/ 200025 h 862013"/>
                <a:gd name="connsiteX9" fmla="*/ 771525 w 1081088"/>
                <a:gd name="connsiteY9" fmla="*/ 123825 h 862013"/>
                <a:gd name="connsiteX10" fmla="*/ 947738 w 1081088"/>
                <a:gd name="connsiteY10" fmla="*/ 57150 h 862013"/>
                <a:gd name="connsiteX11" fmla="*/ 1081088 w 1081088"/>
                <a:gd name="connsiteY11" fmla="*/ 0 h 862013"/>
                <a:gd name="connsiteX0" fmla="*/ 0 w 1081088"/>
                <a:gd name="connsiteY0" fmla="*/ 862013 h 862013"/>
                <a:gd name="connsiteX1" fmla="*/ 66675 w 1081088"/>
                <a:gd name="connsiteY1" fmla="*/ 762000 h 862013"/>
                <a:gd name="connsiteX2" fmla="*/ 161925 w 1081088"/>
                <a:gd name="connsiteY2" fmla="*/ 609600 h 862013"/>
                <a:gd name="connsiteX3" fmla="*/ 223838 w 1081088"/>
                <a:gd name="connsiteY3" fmla="*/ 538163 h 862013"/>
                <a:gd name="connsiteX4" fmla="*/ 276225 w 1081088"/>
                <a:gd name="connsiteY4" fmla="*/ 481013 h 862013"/>
                <a:gd name="connsiteX5" fmla="*/ 347663 w 1081088"/>
                <a:gd name="connsiteY5" fmla="*/ 433388 h 862013"/>
                <a:gd name="connsiteX6" fmla="*/ 414338 w 1081088"/>
                <a:gd name="connsiteY6" fmla="*/ 390525 h 862013"/>
                <a:gd name="connsiteX7" fmla="*/ 514350 w 1081088"/>
                <a:gd name="connsiteY7" fmla="*/ 295275 h 862013"/>
                <a:gd name="connsiteX8" fmla="*/ 638175 w 1081088"/>
                <a:gd name="connsiteY8" fmla="*/ 200025 h 862013"/>
                <a:gd name="connsiteX9" fmla="*/ 771525 w 1081088"/>
                <a:gd name="connsiteY9" fmla="*/ 123825 h 862013"/>
                <a:gd name="connsiteX10" fmla="*/ 947738 w 1081088"/>
                <a:gd name="connsiteY10" fmla="*/ 57150 h 862013"/>
                <a:gd name="connsiteX11" fmla="*/ 1081088 w 1081088"/>
                <a:gd name="connsiteY11" fmla="*/ 0 h 862013"/>
                <a:gd name="connsiteX0" fmla="*/ 0 w 1081088"/>
                <a:gd name="connsiteY0" fmla="*/ 862013 h 862013"/>
                <a:gd name="connsiteX1" fmla="*/ 66675 w 1081088"/>
                <a:gd name="connsiteY1" fmla="*/ 762000 h 862013"/>
                <a:gd name="connsiteX2" fmla="*/ 161925 w 1081088"/>
                <a:gd name="connsiteY2" fmla="*/ 609600 h 862013"/>
                <a:gd name="connsiteX3" fmla="*/ 223838 w 1081088"/>
                <a:gd name="connsiteY3" fmla="*/ 538163 h 862013"/>
                <a:gd name="connsiteX4" fmla="*/ 276225 w 1081088"/>
                <a:gd name="connsiteY4" fmla="*/ 481013 h 862013"/>
                <a:gd name="connsiteX5" fmla="*/ 347663 w 1081088"/>
                <a:gd name="connsiteY5" fmla="*/ 433388 h 862013"/>
                <a:gd name="connsiteX6" fmla="*/ 414338 w 1081088"/>
                <a:gd name="connsiteY6" fmla="*/ 390525 h 862013"/>
                <a:gd name="connsiteX7" fmla="*/ 514350 w 1081088"/>
                <a:gd name="connsiteY7" fmla="*/ 295275 h 862013"/>
                <a:gd name="connsiteX8" fmla="*/ 638175 w 1081088"/>
                <a:gd name="connsiteY8" fmla="*/ 200025 h 862013"/>
                <a:gd name="connsiteX9" fmla="*/ 771525 w 1081088"/>
                <a:gd name="connsiteY9" fmla="*/ 123825 h 862013"/>
                <a:gd name="connsiteX10" fmla="*/ 947738 w 1081088"/>
                <a:gd name="connsiteY10" fmla="*/ 57150 h 862013"/>
                <a:gd name="connsiteX11" fmla="*/ 1081088 w 1081088"/>
                <a:gd name="connsiteY11" fmla="*/ 0 h 862013"/>
                <a:gd name="connsiteX0" fmla="*/ 0 w 1081088"/>
                <a:gd name="connsiteY0" fmla="*/ 862013 h 862013"/>
                <a:gd name="connsiteX1" fmla="*/ 66675 w 1081088"/>
                <a:gd name="connsiteY1" fmla="*/ 762000 h 862013"/>
                <a:gd name="connsiteX2" fmla="*/ 161925 w 1081088"/>
                <a:gd name="connsiteY2" fmla="*/ 609600 h 862013"/>
                <a:gd name="connsiteX3" fmla="*/ 223838 w 1081088"/>
                <a:gd name="connsiteY3" fmla="*/ 538163 h 862013"/>
                <a:gd name="connsiteX4" fmla="*/ 276225 w 1081088"/>
                <a:gd name="connsiteY4" fmla="*/ 481013 h 862013"/>
                <a:gd name="connsiteX5" fmla="*/ 347663 w 1081088"/>
                <a:gd name="connsiteY5" fmla="*/ 433388 h 862013"/>
                <a:gd name="connsiteX6" fmla="*/ 414338 w 1081088"/>
                <a:gd name="connsiteY6" fmla="*/ 390525 h 862013"/>
                <a:gd name="connsiteX7" fmla="*/ 514350 w 1081088"/>
                <a:gd name="connsiteY7" fmla="*/ 295275 h 862013"/>
                <a:gd name="connsiteX8" fmla="*/ 638175 w 1081088"/>
                <a:gd name="connsiteY8" fmla="*/ 200025 h 862013"/>
                <a:gd name="connsiteX9" fmla="*/ 771525 w 1081088"/>
                <a:gd name="connsiteY9" fmla="*/ 123825 h 862013"/>
                <a:gd name="connsiteX10" fmla="*/ 947738 w 1081088"/>
                <a:gd name="connsiteY10" fmla="*/ 57150 h 862013"/>
                <a:gd name="connsiteX11" fmla="*/ 1081088 w 1081088"/>
                <a:gd name="connsiteY11" fmla="*/ 0 h 862013"/>
                <a:gd name="connsiteX0" fmla="*/ 0 w 1081088"/>
                <a:gd name="connsiteY0" fmla="*/ 862013 h 862013"/>
                <a:gd name="connsiteX1" fmla="*/ 66675 w 1081088"/>
                <a:gd name="connsiteY1" fmla="*/ 762000 h 862013"/>
                <a:gd name="connsiteX2" fmla="*/ 161925 w 1081088"/>
                <a:gd name="connsiteY2" fmla="*/ 609600 h 862013"/>
                <a:gd name="connsiteX3" fmla="*/ 223838 w 1081088"/>
                <a:gd name="connsiteY3" fmla="*/ 538163 h 862013"/>
                <a:gd name="connsiteX4" fmla="*/ 276225 w 1081088"/>
                <a:gd name="connsiteY4" fmla="*/ 481013 h 862013"/>
                <a:gd name="connsiteX5" fmla="*/ 347663 w 1081088"/>
                <a:gd name="connsiteY5" fmla="*/ 433388 h 862013"/>
                <a:gd name="connsiteX6" fmla="*/ 414338 w 1081088"/>
                <a:gd name="connsiteY6" fmla="*/ 390525 h 862013"/>
                <a:gd name="connsiteX7" fmla="*/ 514350 w 1081088"/>
                <a:gd name="connsiteY7" fmla="*/ 295275 h 862013"/>
                <a:gd name="connsiteX8" fmla="*/ 638175 w 1081088"/>
                <a:gd name="connsiteY8" fmla="*/ 200025 h 862013"/>
                <a:gd name="connsiteX9" fmla="*/ 771525 w 1081088"/>
                <a:gd name="connsiteY9" fmla="*/ 123825 h 862013"/>
                <a:gd name="connsiteX10" fmla="*/ 947738 w 1081088"/>
                <a:gd name="connsiteY10" fmla="*/ 57150 h 862013"/>
                <a:gd name="connsiteX11" fmla="*/ 1081088 w 1081088"/>
                <a:gd name="connsiteY11" fmla="*/ 0 h 862013"/>
                <a:gd name="connsiteX0" fmla="*/ 0 w 1081088"/>
                <a:gd name="connsiteY0" fmla="*/ 862013 h 862013"/>
                <a:gd name="connsiteX1" fmla="*/ 66675 w 1081088"/>
                <a:gd name="connsiteY1" fmla="*/ 762000 h 862013"/>
                <a:gd name="connsiteX2" fmla="*/ 161925 w 1081088"/>
                <a:gd name="connsiteY2" fmla="*/ 609600 h 862013"/>
                <a:gd name="connsiteX3" fmla="*/ 223838 w 1081088"/>
                <a:gd name="connsiteY3" fmla="*/ 538163 h 862013"/>
                <a:gd name="connsiteX4" fmla="*/ 276225 w 1081088"/>
                <a:gd name="connsiteY4" fmla="*/ 481013 h 862013"/>
                <a:gd name="connsiteX5" fmla="*/ 347663 w 1081088"/>
                <a:gd name="connsiteY5" fmla="*/ 433388 h 862013"/>
                <a:gd name="connsiteX6" fmla="*/ 414338 w 1081088"/>
                <a:gd name="connsiteY6" fmla="*/ 390525 h 862013"/>
                <a:gd name="connsiteX7" fmla="*/ 514350 w 1081088"/>
                <a:gd name="connsiteY7" fmla="*/ 295275 h 862013"/>
                <a:gd name="connsiteX8" fmla="*/ 638175 w 1081088"/>
                <a:gd name="connsiteY8" fmla="*/ 200025 h 862013"/>
                <a:gd name="connsiteX9" fmla="*/ 771525 w 1081088"/>
                <a:gd name="connsiteY9" fmla="*/ 123825 h 862013"/>
                <a:gd name="connsiteX10" fmla="*/ 947738 w 1081088"/>
                <a:gd name="connsiteY10" fmla="*/ 57150 h 862013"/>
                <a:gd name="connsiteX11" fmla="*/ 1081088 w 1081088"/>
                <a:gd name="connsiteY11" fmla="*/ 0 h 862013"/>
                <a:gd name="connsiteX0" fmla="*/ 0 w 1081088"/>
                <a:gd name="connsiteY0" fmla="*/ 862013 h 862013"/>
                <a:gd name="connsiteX1" fmla="*/ 66675 w 1081088"/>
                <a:gd name="connsiteY1" fmla="*/ 762000 h 862013"/>
                <a:gd name="connsiteX2" fmla="*/ 161925 w 1081088"/>
                <a:gd name="connsiteY2" fmla="*/ 609600 h 862013"/>
                <a:gd name="connsiteX3" fmla="*/ 223838 w 1081088"/>
                <a:gd name="connsiteY3" fmla="*/ 538163 h 862013"/>
                <a:gd name="connsiteX4" fmla="*/ 276225 w 1081088"/>
                <a:gd name="connsiteY4" fmla="*/ 481013 h 862013"/>
                <a:gd name="connsiteX5" fmla="*/ 347663 w 1081088"/>
                <a:gd name="connsiteY5" fmla="*/ 433388 h 862013"/>
                <a:gd name="connsiteX6" fmla="*/ 414338 w 1081088"/>
                <a:gd name="connsiteY6" fmla="*/ 390525 h 862013"/>
                <a:gd name="connsiteX7" fmla="*/ 514350 w 1081088"/>
                <a:gd name="connsiteY7" fmla="*/ 295275 h 862013"/>
                <a:gd name="connsiteX8" fmla="*/ 638175 w 1081088"/>
                <a:gd name="connsiteY8" fmla="*/ 200025 h 862013"/>
                <a:gd name="connsiteX9" fmla="*/ 771525 w 1081088"/>
                <a:gd name="connsiteY9" fmla="*/ 123825 h 862013"/>
                <a:gd name="connsiteX10" fmla="*/ 947738 w 1081088"/>
                <a:gd name="connsiteY10" fmla="*/ 57150 h 862013"/>
                <a:gd name="connsiteX11" fmla="*/ 1081088 w 1081088"/>
                <a:gd name="connsiteY11" fmla="*/ 0 h 86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1088" h="862013">
                  <a:moveTo>
                    <a:pt x="0" y="862013"/>
                  </a:moveTo>
                  <a:cubicBezTo>
                    <a:pt x="22225" y="828675"/>
                    <a:pt x="39688" y="804069"/>
                    <a:pt x="66675" y="762000"/>
                  </a:cubicBezTo>
                  <a:cubicBezTo>
                    <a:pt x="93663" y="719931"/>
                    <a:pt x="135731" y="646906"/>
                    <a:pt x="161925" y="609600"/>
                  </a:cubicBezTo>
                  <a:cubicBezTo>
                    <a:pt x="188119" y="572294"/>
                    <a:pt x="204788" y="559594"/>
                    <a:pt x="223838" y="538163"/>
                  </a:cubicBezTo>
                  <a:cubicBezTo>
                    <a:pt x="242888" y="516732"/>
                    <a:pt x="255588" y="498475"/>
                    <a:pt x="276225" y="481013"/>
                  </a:cubicBezTo>
                  <a:cubicBezTo>
                    <a:pt x="296862" y="463551"/>
                    <a:pt x="324644" y="448469"/>
                    <a:pt x="347663" y="433388"/>
                  </a:cubicBezTo>
                  <a:cubicBezTo>
                    <a:pt x="370682" y="418307"/>
                    <a:pt x="386557" y="413544"/>
                    <a:pt x="414338" y="390525"/>
                  </a:cubicBezTo>
                  <a:cubicBezTo>
                    <a:pt x="442119" y="367506"/>
                    <a:pt x="477044" y="327025"/>
                    <a:pt x="514350" y="295275"/>
                  </a:cubicBezTo>
                  <a:cubicBezTo>
                    <a:pt x="551656" y="263525"/>
                    <a:pt x="595313" y="228600"/>
                    <a:pt x="638175" y="200025"/>
                  </a:cubicBezTo>
                  <a:cubicBezTo>
                    <a:pt x="681037" y="171450"/>
                    <a:pt x="719931" y="147637"/>
                    <a:pt x="771525" y="123825"/>
                  </a:cubicBezTo>
                  <a:cubicBezTo>
                    <a:pt x="823119" y="100013"/>
                    <a:pt x="896144" y="77787"/>
                    <a:pt x="947738" y="57150"/>
                  </a:cubicBezTo>
                  <a:cubicBezTo>
                    <a:pt x="999332" y="36513"/>
                    <a:pt x="1036638" y="19050"/>
                    <a:pt x="1081088" y="0"/>
                  </a:cubicBezTo>
                </a:path>
              </a:pathLst>
            </a:custGeom>
            <a:noFill/>
            <a:ln w="1270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Freeform 13"/>
            <p:cNvSpPr/>
            <p:nvPr/>
          </p:nvSpPr>
          <p:spPr>
            <a:xfrm>
              <a:off x="4852988" y="2757388"/>
              <a:ext cx="585787" cy="52487"/>
            </a:xfrm>
            <a:custGeom>
              <a:avLst/>
              <a:gdLst>
                <a:gd name="connsiteX0" fmla="*/ 0 w 585787"/>
                <a:gd name="connsiteY0" fmla="*/ 52387 h 52387"/>
                <a:gd name="connsiteX1" fmla="*/ 147637 w 585787"/>
                <a:gd name="connsiteY1" fmla="*/ 14287 h 52387"/>
                <a:gd name="connsiteX2" fmla="*/ 309562 w 585787"/>
                <a:gd name="connsiteY2" fmla="*/ 0 h 52387"/>
                <a:gd name="connsiteX3" fmla="*/ 471487 w 585787"/>
                <a:gd name="connsiteY3" fmla="*/ 9525 h 52387"/>
                <a:gd name="connsiteX4" fmla="*/ 585787 w 585787"/>
                <a:gd name="connsiteY4" fmla="*/ 38100 h 52387"/>
                <a:gd name="connsiteX0" fmla="*/ 0 w 585787"/>
                <a:gd name="connsiteY0" fmla="*/ 52387 h 52387"/>
                <a:gd name="connsiteX1" fmla="*/ 147637 w 585787"/>
                <a:gd name="connsiteY1" fmla="*/ 14287 h 52387"/>
                <a:gd name="connsiteX2" fmla="*/ 309562 w 585787"/>
                <a:gd name="connsiteY2" fmla="*/ 0 h 52387"/>
                <a:gd name="connsiteX3" fmla="*/ 471487 w 585787"/>
                <a:gd name="connsiteY3" fmla="*/ 9525 h 52387"/>
                <a:gd name="connsiteX4" fmla="*/ 585787 w 585787"/>
                <a:gd name="connsiteY4" fmla="*/ 38100 h 52387"/>
                <a:gd name="connsiteX0" fmla="*/ 0 w 585787"/>
                <a:gd name="connsiteY0" fmla="*/ 52387 h 52387"/>
                <a:gd name="connsiteX1" fmla="*/ 147637 w 585787"/>
                <a:gd name="connsiteY1" fmla="*/ 14287 h 52387"/>
                <a:gd name="connsiteX2" fmla="*/ 309562 w 585787"/>
                <a:gd name="connsiteY2" fmla="*/ 0 h 52387"/>
                <a:gd name="connsiteX3" fmla="*/ 471487 w 585787"/>
                <a:gd name="connsiteY3" fmla="*/ 9525 h 52387"/>
                <a:gd name="connsiteX4" fmla="*/ 585787 w 585787"/>
                <a:gd name="connsiteY4" fmla="*/ 38100 h 52387"/>
                <a:gd name="connsiteX0" fmla="*/ 0 w 585787"/>
                <a:gd name="connsiteY0" fmla="*/ 52487 h 52487"/>
                <a:gd name="connsiteX1" fmla="*/ 147637 w 585787"/>
                <a:gd name="connsiteY1" fmla="*/ 14387 h 52487"/>
                <a:gd name="connsiteX2" fmla="*/ 309562 w 585787"/>
                <a:gd name="connsiteY2" fmla="*/ 100 h 52487"/>
                <a:gd name="connsiteX3" fmla="*/ 471487 w 585787"/>
                <a:gd name="connsiteY3" fmla="*/ 9625 h 52487"/>
                <a:gd name="connsiteX4" fmla="*/ 585787 w 585787"/>
                <a:gd name="connsiteY4" fmla="*/ 38200 h 52487"/>
                <a:gd name="connsiteX0" fmla="*/ 0 w 585787"/>
                <a:gd name="connsiteY0" fmla="*/ 52487 h 52487"/>
                <a:gd name="connsiteX1" fmla="*/ 147637 w 585787"/>
                <a:gd name="connsiteY1" fmla="*/ 14387 h 52487"/>
                <a:gd name="connsiteX2" fmla="*/ 309562 w 585787"/>
                <a:gd name="connsiteY2" fmla="*/ 100 h 52487"/>
                <a:gd name="connsiteX3" fmla="*/ 471487 w 585787"/>
                <a:gd name="connsiteY3" fmla="*/ 9625 h 52487"/>
                <a:gd name="connsiteX4" fmla="*/ 585787 w 585787"/>
                <a:gd name="connsiteY4" fmla="*/ 38200 h 5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787" h="52487">
                  <a:moveTo>
                    <a:pt x="0" y="52487"/>
                  </a:moveTo>
                  <a:cubicBezTo>
                    <a:pt x="49212" y="39787"/>
                    <a:pt x="96043" y="23118"/>
                    <a:pt x="147637" y="14387"/>
                  </a:cubicBezTo>
                  <a:cubicBezTo>
                    <a:pt x="199231" y="5656"/>
                    <a:pt x="255587" y="894"/>
                    <a:pt x="309562" y="100"/>
                  </a:cubicBezTo>
                  <a:cubicBezTo>
                    <a:pt x="363537" y="-694"/>
                    <a:pt x="425449" y="3275"/>
                    <a:pt x="471487" y="9625"/>
                  </a:cubicBezTo>
                  <a:cubicBezTo>
                    <a:pt x="517525" y="15975"/>
                    <a:pt x="547687" y="28675"/>
                    <a:pt x="585787" y="38200"/>
                  </a:cubicBezTo>
                </a:path>
              </a:pathLst>
            </a:custGeom>
            <a:noFill/>
            <a:ln w="12700">
              <a:solidFill>
                <a:srgbClr val="7E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TextBox 14"/>
            <p:cNvSpPr txBox="1"/>
            <p:nvPr/>
          </p:nvSpPr>
          <p:spPr>
            <a:xfrm>
              <a:off x="4433881" y="1062034"/>
              <a:ext cx="1404000" cy="246221"/>
            </a:xfrm>
            <a:prstGeom prst="rect">
              <a:avLst/>
            </a:prstGeom>
            <a:noFill/>
          </p:spPr>
          <p:txBody>
            <a:bodyPr wrap="square" rtlCol="0">
              <a:spAutoFit/>
            </a:bodyPr>
            <a:lstStyle/>
            <a:p>
              <a:r>
                <a:rPr lang="pt-PT" sz="1000" b="1" dirty="0" smtClean="0"/>
                <a:t>Dreno de cintura</a:t>
              </a:r>
              <a:endParaRPr lang="pt-PT" sz="1000" b="1" dirty="0"/>
            </a:p>
          </p:txBody>
        </p:sp>
        <p:sp>
          <p:nvSpPr>
            <p:cNvPr id="16" name="TextBox 15"/>
            <p:cNvSpPr txBox="1"/>
            <p:nvPr/>
          </p:nvSpPr>
          <p:spPr>
            <a:xfrm>
              <a:off x="3096534" y="1303495"/>
              <a:ext cx="1296000" cy="230832"/>
            </a:xfrm>
            <a:prstGeom prst="rect">
              <a:avLst/>
            </a:prstGeom>
            <a:noFill/>
          </p:spPr>
          <p:txBody>
            <a:bodyPr wrap="square" rtlCol="0">
              <a:spAutoFit/>
            </a:bodyPr>
            <a:lstStyle/>
            <a:p>
              <a:r>
                <a:rPr lang="pt-PT" sz="900" b="1" dirty="0" smtClean="0"/>
                <a:t>Ravinas pequenas</a:t>
              </a:r>
              <a:endParaRPr lang="pt-PT" sz="900" b="1" dirty="0"/>
            </a:p>
          </p:txBody>
        </p:sp>
        <p:sp>
          <p:nvSpPr>
            <p:cNvPr id="17" name="TextBox 16"/>
            <p:cNvSpPr txBox="1"/>
            <p:nvPr/>
          </p:nvSpPr>
          <p:spPr>
            <a:xfrm>
              <a:off x="4206844" y="1514458"/>
              <a:ext cx="720000" cy="360000"/>
            </a:xfrm>
            <a:prstGeom prst="rect">
              <a:avLst/>
            </a:prstGeom>
            <a:noFill/>
          </p:spPr>
          <p:txBody>
            <a:bodyPr wrap="square" rtlCol="0">
              <a:spAutoFit/>
            </a:bodyPr>
            <a:lstStyle/>
            <a:p>
              <a:r>
                <a:rPr lang="pt-PT" sz="1000" b="1" dirty="0" smtClean="0"/>
                <a:t>Ravina principal</a:t>
              </a:r>
              <a:endParaRPr lang="pt-PT" sz="1000" b="1" dirty="0"/>
            </a:p>
          </p:txBody>
        </p:sp>
        <p:sp>
          <p:nvSpPr>
            <p:cNvPr id="18" name="TextBox 17"/>
            <p:cNvSpPr txBox="1"/>
            <p:nvPr/>
          </p:nvSpPr>
          <p:spPr>
            <a:xfrm>
              <a:off x="5248309" y="1857407"/>
              <a:ext cx="972000" cy="507831"/>
            </a:xfrm>
            <a:prstGeom prst="rect">
              <a:avLst/>
            </a:prstGeom>
            <a:noFill/>
          </p:spPr>
          <p:txBody>
            <a:bodyPr wrap="square" rtlCol="0">
              <a:spAutoFit/>
            </a:bodyPr>
            <a:lstStyle/>
            <a:p>
              <a:r>
                <a:rPr lang="pt-PT" sz="900" b="1" dirty="0" smtClean="0"/>
                <a:t>Ravinas pequenas ou incipientes</a:t>
              </a:r>
              <a:endParaRPr lang="pt-PT" sz="900" b="1" dirty="0"/>
            </a:p>
          </p:txBody>
        </p:sp>
        <p:sp>
          <p:nvSpPr>
            <p:cNvPr id="19" name="TextBox 18"/>
            <p:cNvSpPr txBox="1"/>
            <p:nvPr/>
          </p:nvSpPr>
          <p:spPr>
            <a:xfrm>
              <a:off x="4808533" y="2839159"/>
              <a:ext cx="792000" cy="396000"/>
            </a:xfrm>
            <a:prstGeom prst="rect">
              <a:avLst/>
            </a:prstGeom>
            <a:noFill/>
          </p:spPr>
          <p:txBody>
            <a:bodyPr wrap="square" rtlCol="0">
              <a:spAutoFit/>
            </a:bodyPr>
            <a:lstStyle/>
            <a:p>
              <a:r>
                <a:rPr lang="pt-PT" sz="1000" b="1" dirty="0" smtClean="0"/>
                <a:t>Ravinas pequenas</a:t>
              </a:r>
              <a:endParaRPr lang="pt-PT" sz="1000" b="1" dirty="0"/>
            </a:p>
          </p:txBody>
        </p:sp>
        <p:sp>
          <p:nvSpPr>
            <p:cNvPr id="20" name="TextBox 19"/>
            <p:cNvSpPr txBox="1"/>
            <p:nvPr/>
          </p:nvSpPr>
          <p:spPr>
            <a:xfrm>
              <a:off x="3187606" y="2573693"/>
              <a:ext cx="1224000" cy="507831"/>
            </a:xfrm>
            <a:prstGeom prst="rect">
              <a:avLst/>
            </a:prstGeom>
            <a:noFill/>
          </p:spPr>
          <p:txBody>
            <a:bodyPr wrap="square" rtlCol="0">
              <a:spAutoFit/>
            </a:bodyPr>
            <a:lstStyle/>
            <a:p>
              <a:r>
                <a:rPr lang="pt-PT" sz="900" b="1" dirty="0" smtClean="0"/>
                <a:t>Gabiões, barragens porosas e estruturas de queda</a:t>
              </a:r>
              <a:endParaRPr lang="pt-PT" sz="900" b="1" dirty="0"/>
            </a:p>
          </p:txBody>
        </p:sp>
        <p:cxnSp>
          <p:nvCxnSpPr>
            <p:cNvPr id="22" name="Straight Arrow Connector 21"/>
            <p:cNvCxnSpPr/>
            <p:nvPr/>
          </p:nvCxnSpPr>
          <p:spPr>
            <a:xfrm>
              <a:off x="4538533" y="1919288"/>
              <a:ext cx="176341" cy="314325"/>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010148" y="1260631"/>
              <a:ext cx="88170" cy="239538"/>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744534" y="3235159"/>
              <a:ext cx="481360" cy="603416"/>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950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Rectangle 1"/>
          <p:cNvSpPr/>
          <p:nvPr/>
        </p:nvSpPr>
        <p:spPr>
          <a:xfrm>
            <a:off x="145489" y="461439"/>
            <a:ext cx="8832717" cy="6324808"/>
          </a:xfrm>
          <a:prstGeom prst="rect">
            <a:avLst/>
          </a:prstGeom>
        </p:spPr>
        <p:txBody>
          <a:bodyPr wrap="square">
            <a:spAutoFit/>
          </a:bodyPr>
          <a:lstStyle/>
          <a:p>
            <a:pPr marL="360363" indent="-360363" algn="just">
              <a:spcBef>
                <a:spcPts val="600"/>
              </a:spcBef>
            </a:pPr>
            <a:r>
              <a:rPr lang="en-GB" sz="1400" dirty="0" smtClean="0"/>
              <a:t>Andreu, V., H. </a:t>
            </a:r>
            <a:r>
              <a:rPr lang="en-GB" sz="1400" dirty="0" err="1" smtClean="0"/>
              <a:t>Khuder</a:t>
            </a:r>
            <a:r>
              <a:rPr lang="en-GB" sz="1400" dirty="0" smtClean="0"/>
              <a:t>, S.B. </a:t>
            </a:r>
            <a:r>
              <a:rPr lang="en-GB" sz="1400" dirty="0" err="1" smtClean="0"/>
              <a:t>Mickovski</a:t>
            </a:r>
            <a:r>
              <a:rPr lang="en-GB" sz="1400" dirty="0" smtClean="0"/>
              <a:t>, I.A. </a:t>
            </a:r>
            <a:r>
              <a:rPr lang="en-GB" sz="1400" dirty="0" err="1" smtClean="0"/>
              <a:t>Spanos</a:t>
            </a:r>
            <a:r>
              <a:rPr lang="en-GB" sz="1400" dirty="0" smtClean="0"/>
              <a:t>, J.E. Norris, L.K.A. </a:t>
            </a:r>
            <a:r>
              <a:rPr lang="en-GB" sz="1400" dirty="0" err="1" smtClean="0"/>
              <a:t>Dorren</a:t>
            </a:r>
            <a:r>
              <a:rPr lang="en-GB" sz="1400" dirty="0" smtClean="0"/>
              <a:t>, B.C. Nicoll, A. </a:t>
            </a:r>
            <a:r>
              <a:rPr lang="en-GB" sz="1400" dirty="0" err="1" smtClean="0"/>
              <a:t>Achim</a:t>
            </a:r>
            <a:r>
              <a:rPr lang="en-GB" sz="1400" dirty="0" smtClean="0"/>
              <a:t>, J.L. Rubio, L. </a:t>
            </a:r>
            <a:r>
              <a:rPr lang="en-GB" sz="1400" dirty="0" err="1" smtClean="0"/>
              <a:t>Jouneau</a:t>
            </a:r>
            <a:r>
              <a:rPr lang="en-GB" sz="1400" dirty="0" smtClean="0"/>
              <a:t> e F. Berger (2008). </a:t>
            </a:r>
            <a:r>
              <a:rPr lang="en-GB" sz="1400" dirty="0" err="1" smtClean="0"/>
              <a:t>Ecotechnological</a:t>
            </a:r>
            <a:r>
              <a:rPr lang="en-GB" sz="1400" dirty="0" smtClean="0"/>
              <a:t> solutions for unstable slopes: Ground bio- and eco-engineering techniques and strategies. Cap. 7. </a:t>
            </a:r>
            <a:r>
              <a:rPr lang="en-GB" sz="1400" dirty="0" err="1" smtClean="0"/>
              <a:t>Em</a:t>
            </a:r>
            <a:r>
              <a:rPr lang="en-GB" sz="1400" dirty="0" smtClean="0"/>
              <a:t> Norris</a:t>
            </a:r>
            <a:r>
              <a:rPr lang="en-GB" sz="1400" dirty="0"/>
              <a:t>, J.E., A. Stokes, S.B. </a:t>
            </a:r>
            <a:r>
              <a:rPr lang="en-GB" sz="1400" dirty="0" err="1"/>
              <a:t>Mickovsky</a:t>
            </a:r>
            <a:r>
              <a:rPr lang="en-GB" sz="1400" dirty="0"/>
              <a:t>, E. </a:t>
            </a:r>
            <a:r>
              <a:rPr lang="en-GB" sz="1400" dirty="0" err="1"/>
              <a:t>Cammeraat</a:t>
            </a:r>
            <a:r>
              <a:rPr lang="en-GB" sz="1400" dirty="0"/>
              <a:t>, R. van </a:t>
            </a:r>
            <a:r>
              <a:rPr lang="en-GB" sz="1400" dirty="0" err="1"/>
              <a:t>Beek</a:t>
            </a:r>
            <a:r>
              <a:rPr lang="en-GB" sz="1400" dirty="0"/>
              <a:t>, B.C. </a:t>
            </a:r>
            <a:r>
              <a:rPr lang="en-GB" sz="1400" dirty="0" err="1"/>
              <a:t>Nicol</a:t>
            </a:r>
            <a:r>
              <a:rPr lang="en-GB" sz="1400" dirty="0"/>
              <a:t> e A. </a:t>
            </a:r>
            <a:r>
              <a:rPr lang="en-GB" sz="1400" dirty="0" err="1"/>
              <a:t>Achim</a:t>
            </a:r>
            <a:r>
              <a:rPr lang="en-GB" sz="1400" dirty="0"/>
              <a:t> (Eds</a:t>
            </a:r>
            <a:r>
              <a:rPr lang="en-GB" sz="1400" dirty="0" smtClean="0"/>
              <a:t>.). </a:t>
            </a:r>
            <a:r>
              <a:rPr lang="en-GB" sz="1400" i="1" dirty="0"/>
              <a:t>Slope Stability and Erosion Control: </a:t>
            </a:r>
            <a:r>
              <a:rPr lang="en-GB" sz="1400" i="1" dirty="0" err="1"/>
              <a:t>Ecotechnological</a:t>
            </a:r>
            <a:r>
              <a:rPr lang="en-GB" sz="1400" i="1" dirty="0"/>
              <a:t> </a:t>
            </a:r>
            <a:r>
              <a:rPr lang="en-GB" sz="1400" i="1" dirty="0" smtClean="0"/>
              <a:t>Solutions.</a:t>
            </a:r>
            <a:r>
              <a:rPr lang="en-GB" sz="1400" dirty="0" smtClean="0"/>
              <a:t> </a:t>
            </a:r>
            <a:r>
              <a:rPr lang="en-GB" sz="1400" dirty="0"/>
              <a:t>Springer</a:t>
            </a:r>
            <a:r>
              <a:rPr lang="en-GB" sz="1400" dirty="0" smtClean="0"/>
              <a:t>.</a:t>
            </a:r>
          </a:p>
          <a:p>
            <a:pPr marL="360363" indent="-360363" algn="just">
              <a:spcBef>
                <a:spcPts val="600"/>
              </a:spcBef>
            </a:pPr>
            <a:r>
              <a:rPr lang="en-GB" sz="1400" dirty="0" smtClean="0"/>
              <a:t>Blanco, H. e R. </a:t>
            </a:r>
            <a:r>
              <a:rPr lang="en-GB" sz="1400" dirty="0" err="1" smtClean="0"/>
              <a:t>Lal</a:t>
            </a:r>
            <a:r>
              <a:rPr lang="en-GB" sz="1400" dirty="0" smtClean="0"/>
              <a:t> (2008). </a:t>
            </a:r>
            <a:r>
              <a:rPr lang="en-GB" sz="1400" i="1" dirty="0" smtClean="0"/>
              <a:t>Principles of Soil Conservation and Management</a:t>
            </a:r>
            <a:r>
              <a:rPr lang="en-GB" sz="1400" dirty="0" smtClean="0"/>
              <a:t>. Springer </a:t>
            </a:r>
            <a:r>
              <a:rPr lang="en-GB" sz="1400" dirty="0" err="1" smtClean="0"/>
              <a:t>Science+Business</a:t>
            </a:r>
            <a:r>
              <a:rPr lang="en-GB" sz="1400" dirty="0" smtClean="0"/>
              <a:t> Media B.V.</a:t>
            </a:r>
          </a:p>
          <a:p>
            <a:pPr marL="360363" indent="-360363" algn="just">
              <a:spcBef>
                <a:spcPts val="600"/>
              </a:spcBef>
            </a:pPr>
            <a:r>
              <a:rPr lang="pt-PT" sz="1400" dirty="0" err="1"/>
              <a:t>Blaisdell</a:t>
            </a:r>
            <a:r>
              <a:rPr lang="pt-PT" sz="1400" dirty="0"/>
              <a:t>, F.W. e C.A. </a:t>
            </a:r>
            <a:r>
              <a:rPr lang="pt-PT" sz="1400" dirty="0" err="1"/>
              <a:t>Donnelly</a:t>
            </a:r>
            <a:r>
              <a:rPr lang="pt-PT" sz="1400" dirty="0"/>
              <a:t> (1966). </a:t>
            </a:r>
            <a:r>
              <a:rPr lang="pt-PT" sz="1400" i="1" dirty="0" err="1"/>
              <a:t>Hydraulic</a:t>
            </a:r>
            <a:r>
              <a:rPr lang="pt-PT" sz="1400" i="1" dirty="0"/>
              <a:t> Design </a:t>
            </a:r>
            <a:r>
              <a:rPr lang="pt-PT" sz="1400" i="1" dirty="0" err="1"/>
              <a:t>of</a:t>
            </a:r>
            <a:r>
              <a:rPr lang="pt-PT" sz="1400" i="1" dirty="0"/>
              <a:t> </a:t>
            </a:r>
            <a:r>
              <a:rPr lang="pt-PT" sz="1400" i="1" dirty="0" err="1"/>
              <a:t>the</a:t>
            </a:r>
            <a:r>
              <a:rPr lang="pt-PT" sz="1400" i="1" dirty="0"/>
              <a:t> Box-</a:t>
            </a:r>
            <a:r>
              <a:rPr lang="pt-PT" sz="1400" i="1" dirty="0" err="1"/>
              <a:t>Inlet</a:t>
            </a:r>
            <a:r>
              <a:rPr lang="pt-PT" sz="1400" i="1" dirty="0"/>
              <a:t> </a:t>
            </a:r>
            <a:r>
              <a:rPr lang="pt-PT" sz="1400" i="1" dirty="0" err="1"/>
              <a:t>Drop</a:t>
            </a:r>
            <a:r>
              <a:rPr lang="pt-PT" sz="1400" i="1" dirty="0"/>
              <a:t> </a:t>
            </a:r>
            <a:r>
              <a:rPr lang="pt-PT" sz="1400" i="1" dirty="0" err="1" smtClean="0"/>
              <a:t>Spillway</a:t>
            </a:r>
            <a:r>
              <a:rPr lang="pt-PT" sz="1400" dirty="0" smtClean="0"/>
              <a:t>. </a:t>
            </a:r>
            <a:r>
              <a:rPr lang="pt-PT" sz="1400" dirty="0" err="1"/>
              <a:t>Agriculture</a:t>
            </a:r>
            <a:r>
              <a:rPr lang="pt-PT" sz="1400" dirty="0"/>
              <a:t> </a:t>
            </a:r>
            <a:r>
              <a:rPr lang="pt-PT" sz="1400" dirty="0" err="1"/>
              <a:t>Handbook</a:t>
            </a:r>
            <a:r>
              <a:rPr lang="pt-PT" sz="1400" dirty="0"/>
              <a:t> No. </a:t>
            </a:r>
            <a:r>
              <a:rPr lang="pt-PT" sz="1400" dirty="0" smtClean="0"/>
              <a:t>301. </a:t>
            </a:r>
            <a:r>
              <a:rPr lang="pt-PT" sz="1400" dirty="0"/>
              <a:t>USDA-ARS em cooperação com a Minnesota </a:t>
            </a:r>
            <a:r>
              <a:rPr lang="pt-PT" sz="1400" dirty="0" err="1"/>
              <a:t>Agr</a:t>
            </a:r>
            <a:r>
              <a:rPr lang="pt-PT" sz="1400" dirty="0"/>
              <a:t>. </a:t>
            </a:r>
            <a:r>
              <a:rPr lang="pt-PT" sz="1400" dirty="0" err="1"/>
              <a:t>Expt</a:t>
            </a:r>
            <a:r>
              <a:rPr lang="pt-PT" sz="1400" dirty="0"/>
              <a:t>. Station e St. Anthony </a:t>
            </a:r>
            <a:r>
              <a:rPr lang="pt-PT" sz="1400" dirty="0" err="1"/>
              <a:t>Falls</a:t>
            </a:r>
            <a:r>
              <a:rPr lang="pt-PT" sz="1400" dirty="0"/>
              <a:t> </a:t>
            </a:r>
            <a:r>
              <a:rPr lang="pt-PT" sz="1400" dirty="0" err="1"/>
              <a:t>Hydraulic</a:t>
            </a:r>
            <a:r>
              <a:rPr lang="pt-PT" sz="1400" dirty="0"/>
              <a:t> </a:t>
            </a:r>
            <a:r>
              <a:rPr lang="pt-PT" sz="1400" dirty="0" err="1"/>
              <a:t>Laboratory</a:t>
            </a:r>
            <a:r>
              <a:rPr lang="pt-PT" sz="1400" dirty="0"/>
              <a:t> da </a:t>
            </a:r>
            <a:r>
              <a:rPr lang="pt-PT" sz="1400" dirty="0" err="1"/>
              <a:t>Univ</a:t>
            </a:r>
            <a:r>
              <a:rPr lang="pt-PT" sz="1400" dirty="0"/>
              <a:t>. do </a:t>
            </a:r>
            <a:r>
              <a:rPr lang="pt-PT" sz="1400" dirty="0" smtClean="0"/>
              <a:t>Minnesota. </a:t>
            </a:r>
            <a:r>
              <a:rPr lang="pt-PT" sz="1400" dirty="0"/>
              <a:t>U.S. </a:t>
            </a:r>
            <a:r>
              <a:rPr lang="pt-PT" sz="1400" dirty="0" err="1"/>
              <a:t>Gov</a:t>
            </a:r>
            <a:r>
              <a:rPr lang="pt-PT" sz="1400" dirty="0"/>
              <a:t>. </a:t>
            </a:r>
            <a:r>
              <a:rPr lang="pt-PT" sz="1400" dirty="0" err="1"/>
              <a:t>Printing</a:t>
            </a:r>
            <a:r>
              <a:rPr lang="pt-PT" sz="1400" dirty="0"/>
              <a:t> </a:t>
            </a:r>
            <a:r>
              <a:rPr lang="pt-PT" sz="1400" dirty="0" smtClean="0"/>
              <a:t>Office. </a:t>
            </a:r>
            <a:r>
              <a:rPr lang="pt-PT" sz="1400" dirty="0"/>
              <a:t>Washington, D.C</a:t>
            </a:r>
            <a:r>
              <a:rPr lang="pt-PT" sz="1400" dirty="0" smtClean="0"/>
              <a:t>.</a:t>
            </a:r>
            <a:endParaRPr lang="en-GB" sz="1400" dirty="0" smtClean="0"/>
          </a:p>
          <a:p>
            <a:pPr marL="360363" indent="-360363" algn="just">
              <a:spcBef>
                <a:spcPts val="600"/>
              </a:spcBef>
            </a:pPr>
            <a:r>
              <a:rPr lang="en-GB" sz="1400" dirty="0"/>
              <a:t>Das, G. (2009). </a:t>
            </a:r>
            <a:r>
              <a:rPr lang="en-US" sz="1400" i="1" dirty="0"/>
              <a:t>Hydrology and Soil Conservation Engineering, including Watershed Management</a:t>
            </a:r>
            <a:r>
              <a:rPr lang="en-US" sz="1400" dirty="0"/>
              <a:t> (2ª </a:t>
            </a:r>
            <a:r>
              <a:rPr lang="en-US" sz="1400" dirty="0" err="1"/>
              <a:t>edição</a:t>
            </a:r>
            <a:r>
              <a:rPr lang="en-US" sz="1400" dirty="0"/>
              <a:t>). PHI Learning Private </a:t>
            </a:r>
            <a:r>
              <a:rPr lang="en-US" sz="1400" dirty="0" smtClean="0"/>
              <a:t>Limited. </a:t>
            </a:r>
            <a:r>
              <a:rPr lang="en-US" sz="1400" dirty="0"/>
              <a:t>Nova Deli</a:t>
            </a:r>
            <a:r>
              <a:rPr lang="en-US" sz="1400" dirty="0" smtClean="0"/>
              <a:t>.</a:t>
            </a:r>
            <a:endParaRPr lang="en-GB" sz="1400" dirty="0" smtClean="0"/>
          </a:p>
          <a:p>
            <a:pPr marL="360363" indent="-360363" algn="just">
              <a:spcBef>
                <a:spcPts val="600"/>
              </a:spcBef>
            </a:pPr>
            <a:r>
              <a:rPr lang="pt-PT" sz="1400" dirty="0" err="1"/>
              <a:t>Dvorák</a:t>
            </a:r>
            <a:r>
              <a:rPr lang="pt-PT" sz="1400" dirty="0"/>
              <a:t>, J. e L. </a:t>
            </a:r>
            <a:r>
              <a:rPr lang="pt-PT" sz="1400" dirty="0" err="1"/>
              <a:t>Novák</a:t>
            </a:r>
            <a:r>
              <a:rPr lang="pt-PT" sz="1400" dirty="0"/>
              <a:t> (1994). </a:t>
            </a:r>
            <a:r>
              <a:rPr lang="en-US" sz="1400" i="1" dirty="0"/>
              <a:t>Soil conservation and </a:t>
            </a:r>
            <a:r>
              <a:rPr lang="en-US" sz="1400" i="1" dirty="0" err="1"/>
              <a:t>silviculture</a:t>
            </a:r>
            <a:r>
              <a:rPr lang="en-US" sz="1400" dirty="0"/>
              <a:t>. Developments in Soil Science 23. Elsevier</a:t>
            </a:r>
            <a:r>
              <a:rPr lang="en-US" sz="1400" dirty="0" smtClean="0"/>
              <a:t>.</a:t>
            </a:r>
          </a:p>
          <a:p>
            <a:pPr marL="360363" indent="-360363" algn="just">
              <a:spcBef>
                <a:spcPts val="600"/>
              </a:spcBef>
            </a:pPr>
            <a:r>
              <a:rPr lang="en-GB" sz="1400" dirty="0"/>
              <a:t>El-</a:t>
            </a:r>
            <a:r>
              <a:rPr lang="en-GB" sz="1400" dirty="0" err="1"/>
              <a:t>Swaify</a:t>
            </a:r>
            <a:r>
              <a:rPr lang="en-GB" sz="1400" dirty="0"/>
              <a:t>, S.A., E.W. Dangler e C.L. Armstrong (1982). </a:t>
            </a:r>
            <a:r>
              <a:rPr lang="en-GB" sz="1400" i="1" dirty="0"/>
              <a:t>Soil Erosion by Water in the Tropics</a:t>
            </a:r>
            <a:r>
              <a:rPr lang="en-GB" sz="1400" dirty="0"/>
              <a:t>, College of Tropical Agriculture and Human </a:t>
            </a:r>
            <a:r>
              <a:rPr lang="en-GB" sz="1400" dirty="0" smtClean="0"/>
              <a:t>Resources. </a:t>
            </a:r>
            <a:r>
              <a:rPr lang="en-GB" sz="1400" dirty="0"/>
              <a:t>University of Hawaii</a:t>
            </a:r>
            <a:r>
              <a:rPr lang="en-GB" sz="1400" dirty="0" smtClean="0"/>
              <a:t>.</a:t>
            </a:r>
            <a:endParaRPr lang="en-GB" sz="1400" dirty="0"/>
          </a:p>
          <a:p>
            <a:pPr marL="360363" indent="-360363" algn="just">
              <a:spcBef>
                <a:spcPts val="600"/>
              </a:spcBef>
            </a:pPr>
            <a:r>
              <a:rPr lang="en-GB" sz="1400" dirty="0" smtClean="0"/>
              <a:t>FAO </a:t>
            </a:r>
            <a:r>
              <a:rPr lang="en-GB" sz="1400" dirty="0"/>
              <a:t>(</a:t>
            </a:r>
            <a:r>
              <a:rPr lang="en-GB" sz="1400" dirty="0" smtClean="0"/>
              <a:t>1986). </a:t>
            </a:r>
            <a:r>
              <a:rPr lang="en-US" sz="1400" i="1" dirty="0"/>
              <a:t>Watershed management field manual </a:t>
            </a:r>
            <a:r>
              <a:rPr lang="en-US" sz="1400" i="1" dirty="0" smtClean="0"/>
              <a:t>– Gully control</a:t>
            </a:r>
            <a:r>
              <a:rPr lang="en-US" sz="1400" dirty="0" smtClean="0"/>
              <a:t>. </a:t>
            </a:r>
            <a:r>
              <a:rPr lang="en-US" sz="1400" dirty="0"/>
              <a:t>Conservation Guide </a:t>
            </a:r>
            <a:r>
              <a:rPr lang="en-US" sz="1400" dirty="0" smtClean="0"/>
              <a:t>13/2.</a:t>
            </a:r>
          </a:p>
          <a:p>
            <a:pPr marL="360363" indent="-360363" algn="just">
              <a:spcBef>
                <a:spcPts val="600"/>
              </a:spcBef>
            </a:pPr>
            <a:r>
              <a:rPr lang="en-US" sz="1400" dirty="0" err="1"/>
              <a:t>Gellis</a:t>
            </a:r>
            <a:r>
              <a:rPr lang="en-US" sz="1400" dirty="0"/>
              <a:t>, A.C. (1995). Erosion assessment at the Petroglyph National Monumental Area, Albuquerque, New Mexico. </a:t>
            </a:r>
            <a:r>
              <a:rPr lang="en-US" sz="1400" i="1" dirty="0"/>
              <a:t>U.S: Geological </a:t>
            </a:r>
            <a:r>
              <a:rPr lang="en-US" sz="1400" i="1" dirty="0" smtClean="0"/>
              <a:t>Survey. </a:t>
            </a:r>
            <a:r>
              <a:rPr lang="en-US" sz="1400" i="1" dirty="0"/>
              <a:t>Water-Resources Investigations Report 94-4205</a:t>
            </a:r>
            <a:r>
              <a:rPr lang="en-US" sz="1400" dirty="0" smtClean="0"/>
              <a:t>.</a:t>
            </a:r>
          </a:p>
          <a:p>
            <a:pPr marL="360363" indent="-360363" algn="just">
              <a:spcBef>
                <a:spcPts val="600"/>
              </a:spcBef>
            </a:pPr>
            <a:r>
              <a:rPr lang="pt-PT" sz="1400" dirty="0" err="1"/>
              <a:t>Haan</a:t>
            </a:r>
            <a:r>
              <a:rPr lang="pt-PT" sz="1400" dirty="0"/>
              <a:t>, C.T., B.J. </a:t>
            </a:r>
            <a:r>
              <a:rPr lang="pt-PT" sz="1400" dirty="0" err="1"/>
              <a:t>Barfield</a:t>
            </a:r>
            <a:r>
              <a:rPr lang="pt-PT" sz="1400" dirty="0"/>
              <a:t> e J.C. Hayes (1994). </a:t>
            </a:r>
            <a:r>
              <a:rPr lang="pt-PT" sz="1400" i="1" dirty="0"/>
              <a:t>Design </a:t>
            </a:r>
            <a:r>
              <a:rPr lang="pt-PT" sz="1400" i="1" dirty="0" err="1"/>
              <a:t>Hydrology</a:t>
            </a:r>
            <a:r>
              <a:rPr lang="pt-PT" sz="1400" i="1" dirty="0"/>
              <a:t> </a:t>
            </a:r>
            <a:r>
              <a:rPr lang="pt-PT" sz="1400" i="1" dirty="0" err="1"/>
              <a:t>and</a:t>
            </a:r>
            <a:r>
              <a:rPr lang="pt-PT" sz="1400" i="1" dirty="0"/>
              <a:t> </a:t>
            </a:r>
            <a:r>
              <a:rPr lang="pt-PT" sz="1400" i="1" dirty="0" err="1"/>
              <a:t>Sedimentology</a:t>
            </a:r>
            <a:r>
              <a:rPr lang="pt-PT" sz="1400" i="1" dirty="0"/>
              <a:t> for </a:t>
            </a:r>
            <a:r>
              <a:rPr lang="pt-PT" sz="1400" i="1" dirty="0" err="1"/>
              <a:t>Small</a:t>
            </a:r>
            <a:r>
              <a:rPr lang="pt-PT" sz="1400" i="1" dirty="0"/>
              <a:t> </a:t>
            </a:r>
            <a:r>
              <a:rPr lang="pt-PT" sz="1400" i="1" dirty="0" err="1"/>
              <a:t>Catchments</a:t>
            </a:r>
            <a:r>
              <a:rPr lang="pt-PT" sz="1400" dirty="0"/>
              <a:t>. </a:t>
            </a:r>
            <a:r>
              <a:rPr lang="pt-PT" sz="1400" dirty="0" err="1"/>
              <a:t>Academic</a:t>
            </a:r>
            <a:r>
              <a:rPr lang="pt-PT" sz="1400" dirty="0"/>
              <a:t> </a:t>
            </a:r>
            <a:r>
              <a:rPr lang="pt-PT" sz="1400" dirty="0" err="1"/>
              <a:t>Press</a:t>
            </a:r>
            <a:r>
              <a:rPr lang="pt-PT" sz="1400" dirty="0"/>
              <a:t>, </a:t>
            </a:r>
            <a:r>
              <a:rPr lang="pt-PT" sz="1400" dirty="0" err="1"/>
              <a:t>Inc</a:t>
            </a:r>
            <a:r>
              <a:rPr lang="pt-PT" sz="1400" dirty="0" smtClean="0"/>
              <a:t>.</a:t>
            </a:r>
            <a:endParaRPr lang="en-US" sz="1400" dirty="0" smtClean="0"/>
          </a:p>
          <a:p>
            <a:pPr marL="360363" indent="-360363" algn="just">
              <a:spcBef>
                <a:spcPts val="600"/>
              </a:spcBef>
            </a:pPr>
            <a:r>
              <a:rPr lang="en-US" sz="1400" dirty="0" err="1"/>
              <a:t>Heede</a:t>
            </a:r>
            <a:r>
              <a:rPr lang="en-US" sz="1400" dirty="0"/>
              <a:t>, B.H. (1976). Gully development and control: The status of our knowledge. </a:t>
            </a:r>
            <a:r>
              <a:rPr lang="en-US" sz="1400" i="1" dirty="0"/>
              <a:t>USDA For. Serv., Rocky Mt. For. And Range Exp. </a:t>
            </a:r>
            <a:r>
              <a:rPr lang="en-US" sz="1400" i="1" dirty="0" err="1"/>
              <a:t>Stn.</a:t>
            </a:r>
            <a:r>
              <a:rPr lang="en-US" sz="1400" i="1" dirty="0"/>
              <a:t>, Fort </a:t>
            </a:r>
            <a:r>
              <a:rPr lang="en-US" sz="1400" i="1" dirty="0" smtClean="0"/>
              <a:t>Collins. </a:t>
            </a:r>
            <a:r>
              <a:rPr lang="en-US" sz="1400" i="1" dirty="0"/>
              <a:t>Colo. Res. Pap. RM-169</a:t>
            </a:r>
            <a:r>
              <a:rPr lang="en-US" sz="1400" i="1" dirty="0" smtClean="0"/>
              <a:t>.</a:t>
            </a:r>
            <a:endParaRPr lang="en-US" sz="1400" dirty="0" smtClean="0"/>
          </a:p>
          <a:p>
            <a:pPr marL="361950" indent="-361950" algn="just">
              <a:spcBef>
                <a:spcPts val="600"/>
              </a:spcBef>
            </a:pPr>
            <a:r>
              <a:rPr lang="en-US" sz="1400" dirty="0" err="1"/>
              <a:t>Heede</a:t>
            </a:r>
            <a:r>
              <a:rPr lang="en-US" sz="1400" dirty="0"/>
              <a:t>, B.H. (1978). Designing gully control systems for eroding watersheds. </a:t>
            </a:r>
            <a:r>
              <a:rPr lang="en-US" sz="1400" i="1" dirty="0"/>
              <a:t>Environ. Manage</a:t>
            </a:r>
            <a:r>
              <a:rPr lang="en-US" sz="1400" dirty="0"/>
              <a:t>. 2(6): 509-522</a:t>
            </a:r>
            <a:r>
              <a:rPr lang="en-US" sz="1400" dirty="0" smtClean="0"/>
              <a:t>.</a:t>
            </a:r>
            <a:endParaRPr lang="pt-PT" sz="1400" dirty="0"/>
          </a:p>
          <a:p>
            <a:pPr marL="361950" indent="-361950">
              <a:spcBef>
                <a:spcPts val="600"/>
              </a:spcBef>
            </a:pPr>
            <a:r>
              <a:rPr lang="en-US" sz="1400" dirty="0" err="1"/>
              <a:t>Heede</a:t>
            </a:r>
            <a:r>
              <a:rPr lang="en-US" sz="1400" dirty="0"/>
              <a:t>, B.H. (1982). Gully control: Determining treatment priorities for gullies in a network. </a:t>
            </a:r>
            <a:r>
              <a:rPr lang="en-US" sz="1400" i="1" dirty="0"/>
              <a:t>Environ. Manage</a:t>
            </a:r>
            <a:r>
              <a:rPr lang="en-US" sz="1400" dirty="0"/>
              <a:t>. 6(5): 441-451</a:t>
            </a:r>
            <a:r>
              <a:rPr lang="en-US" sz="1400" dirty="0" smtClean="0"/>
              <a:t>.</a:t>
            </a:r>
            <a:endParaRPr lang="en-GB" sz="1400" dirty="0" smtClean="0"/>
          </a:p>
        </p:txBody>
      </p:sp>
      <p:sp>
        <p:nvSpPr>
          <p:cNvPr id="4" name="Text Box 72"/>
          <p:cNvSpPr txBox="1">
            <a:spLocks noChangeArrowheads="1"/>
          </p:cNvSpPr>
          <p:nvPr/>
        </p:nvSpPr>
        <p:spPr bwMode="auto">
          <a:xfrm>
            <a:off x="143691" y="93777"/>
            <a:ext cx="3485745" cy="338554"/>
          </a:xfrm>
          <a:prstGeom prst="rect">
            <a:avLst/>
          </a:prstGeom>
          <a:noFill/>
          <a:ln w="9525">
            <a:noFill/>
            <a:miter lim="800000"/>
            <a:headEnd/>
            <a:tailEnd/>
          </a:ln>
          <a:effectLst/>
        </p:spPr>
        <p:txBody>
          <a:bodyPr wrap="square">
            <a:spAutoFit/>
          </a:bodyPr>
          <a:lstStyle/>
          <a:p>
            <a:pPr>
              <a:spcBef>
                <a:spcPct val="50000"/>
              </a:spcBef>
            </a:pPr>
            <a:r>
              <a:rPr lang="pt-PT" b="1" dirty="0" smtClean="0">
                <a:solidFill>
                  <a:srgbClr val="0000CC"/>
                </a:solidFill>
              </a:rPr>
              <a:t>Referências Bibliográficas</a:t>
            </a:r>
            <a:endParaRPr lang="pt-PT" b="1" dirty="0">
              <a:solidFill>
                <a:srgbClr val="0000CC"/>
              </a:solidFill>
            </a:endParaRPr>
          </a:p>
        </p:txBody>
      </p:sp>
    </p:spTree>
    <p:extLst>
      <p:ext uri="{BB962C8B-B14F-4D97-AF65-F5344CB8AC3E}">
        <p14:creationId xmlns:p14="http://schemas.microsoft.com/office/powerpoint/2010/main" val="19774963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5489" y="343005"/>
            <a:ext cx="8832717" cy="5478423"/>
          </a:xfrm>
          <a:prstGeom prst="rect">
            <a:avLst/>
          </a:prstGeom>
          <a:solidFill>
            <a:srgbClr val="FFFFCC"/>
          </a:solidFill>
        </p:spPr>
        <p:txBody>
          <a:bodyPr wrap="square">
            <a:spAutoFit/>
          </a:bodyPr>
          <a:lstStyle/>
          <a:p>
            <a:pPr marL="360363" indent="-360363" algn="just">
              <a:spcBef>
                <a:spcPts val="600"/>
              </a:spcBef>
            </a:pPr>
            <a:r>
              <a:rPr lang="en-GB" sz="1400" dirty="0"/>
              <a:t>Hudson, N. (1981). </a:t>
            </a:r>
            <a:r>
              <a:rPr lang="en-GB" sz="1400" i="1" dirty="0"/>
              <a:t>Soil Conservation</a:t>
            </a:r>
            <a:r>
              <a:rPr lang="en-GB" sz="1400" dirty="0"/>
              <a:t>, BT </a:t>
            </a:r>
            <a:r>
              <a:rPr lang="en-GB" sz="1400" dirty="0" err="1"/>
              <a:t>Batsford</a:t>
            </a:r>
            <a:r>
              <a:rPr lang="en-GB" sz="1400" dirty="0"/>
              <a:t> Limited, </a:t>
            </a:r>
            <a:r>
              <a:rPr lang="en-GB" sz="1400" dirty="0" err="1"/>
              <a:t>Londres</a:t>
            </a:r>
            <a:r>
              <a:rPr lang="en-GB" sz="1400" dirty="0" smtClean="0"/>
              <a:t>.</a:t>
            </a:r>
            <a:endParaRPr lang="pt-PT" sz="1400" dirty="0" smtClean="0"/>
          </a:p>
          <a:p>
            <a:pPr marL="360363" indent="-360363" algn="just">
              <a:spcBef>
                <a:spcPts val="600"/>
              </a:spcBef>
            </a:pPr>
            <a:r>
              <a:rPr lang="pt-PT" sz="1400" dirty="0" err="1" smtClean="0"/>
              <a:t>Huffman</a:t>
            </a:r>
            <a:r>
              <a:rPr lang="pt-PT" sz="1400" dirty="0"/>
              <a:t>, R.L., D.D. </a:t>
            </a:r>
            <a:r>
              <a:rPr lang="pt-PT" sz="1400" dirty="0" err="1"/>
              <a:t>Fengmeier</a:t>
            </a:r>
            <a:r>
              <a:rPr lang="pt-PT" sz="1400" dirty="0"/>
              <a:t>, W.J. Elliot, S.R. </a:t>
            </a:r>
            <a:r>
              <a:rPr lang="pt-PT" sz="1400" dirty="0" err="1"/>
              <a:t>Workman</a:t>
            </a:r>
            <a:r>
              <a:rPr lang="pt-PT" sz="1400" dirty="0"/>
              <a:t>, G.O. </a:t>
            </a:r>
            <a:r>
              <a:rPr lang="pt-PT" sz="1400" dirty="0" err="1"/>
              <a:t>Schwab</a:t>
            </a:r>
            <a:r>
              <a:rPr lang="pt-PT" sz="1400" dirty="0"/>
              <a:t> (2011). </a:t>
            </a:r>
            <a:r>
              <a:rPr lang="pt-PT" sz="1400" i="1" dirty="0" err="1"/>
              <a:t>Soil</a:t>
            </a:r>
            <a:r>
              <a:rPr lang="pt-PT" sz="1400" i="1" dirty="0"/>
              <a:t> </a:t>
            </a:r>
            <a:r>
              <a:rPr lang="pt-PT" sz="1400" i="1" dirty="0" err="1"/>
              <a:t>and</a:t>
            </a:r>
            <a:r>
              <a:rPr lang="pt-PT" sz="1400" i="1" dirty="0"/>
              <a:t> </a:t>
            </a:r>
            <a:r>
              <a:rPr lang="pt-PT" sz="1400" i="1" dirty="0" err="1"/>
              <a:t>Water</a:t>
            </a:r>
            <a:r>
              <a:rPr lang="pt-PT" sz="1400" i="1" dirty="0"/>
              <a:t> </a:t>
            </a:r>
            <a:r>
              <a:rPr lang="pt-PT" sz="1400" i="1" dirty="0" err="1"/>
              <a:t>Conservation</a:t>
            </a:r>
            <a:r>
              <a:rPr lang="pt-PT" sz="1400" i="1" dirty="0"/>
              <a:t> </a:t>
            </a:r>
            <a:r>
              <a:rPr lang="pt-PT" sz="1400" i="1" dirty="0" err="1" smtClean="0"/>
              <a:t>Engineering</a:t>
            </a:r>
            <a:r>
              <a:rPr lang="pt-PT" sz="1400" dirty="0" smtClean="0"/>
              <a:t>. </a:t>
            </a:r>
            <a:r>
              <a:rPr lang="pt-PT" sz="1400" dirty="0"/>
              <a:t>6ª </a:t>
            </a:r>
            <a:r>
              <a:rPr lang="pt-PT" sz="1400" dirty="0" smtClean="0"/>
              <a:t>edição. </a:t>
            </a:r>
            <a:r>
              <a:rPr lang="pt-PT" sz="1400" dirty="0" err="1"/>
              <a:t>American</a:t>
            </a:r>
            <a:r>
              <a:rPr lang="pt-PT" sz="1400" dirty="0"/>
              <a:t> </a:t>
            </a:r>
            <a:r>
              <a:rPr lang="pt-PT" sz="1400" dirty="0" err="1"/>
              <a:t>Society</a:t>
            </a:r>
            <a:r>
              <a:rPr lang="pt-PT" sz="1400" dirty="0"/>
              <a:t> </a:t>
            </a:r>
            <a:r>
              <a:rPr lang="pt-PT" sz="1400" dirty="0" err="1"/>
              <a:t>of</a:t>
            </a:r>
            <a:r>
              <a:rPr lang="pt-PT" sz="1400" dirty="0"/>
              <a:t> </a:t>
            </a:r>
            <a:r>
              <a:rPr lang="pt-PT" sz="1400" dirty="0" err="1"/>
              <a:t>Agricultural</a:t>
            </a:r>
            <a:r>
              <a:rPr lang="pt-PT" sz="1400" dirty="0"/>
              <a:t> </a:t>
            </a:r>
            <a:r>
              <a:rPr lang="pt-PT" sz="1400" dirty="0" err="1"/>
              <a:t>and</a:t>
            </a:r>
            <a:r>
              <a:rPr lang="pt-PT" sz="1400" dirty="0"/>
              <a:t> </a:t>
            </a:r>
            <a:r>
              <a:rPr lang="pt-PT" sz="1400" dirty="0" err="1"/>
              <a:t>Biological</a:t>
            </a:r>
            <a:r>
              <a:rPr lang="pt-PT" sz="1400" dirty="0"/>
              <a:t> </a:t>
            </a:r>
            <a:r>
              <a:rPr lang="pt-PT" sz="1400" dirty="0" err="1"/>
              <a:t>Engineers</a:t>
            </a:r>
            <a:r>
              <a:rPr lang="pt-PT" sz="1400" dirty="0" smtClean="0"/>
              <a:t>.</a:t>
            </a:r>
            <a:endParaRPr lang="pt-PT" sz="1400" dirty="0"/>
          </a:p>
          <a:p>
            <a:pPr marL="360363" indent="-360363" algn="just">
              <a:spcBef>
                <a:spcPts val="600"/>
              </a:spcBef>
            </a:pPr>
            <a:r>
              <a:rPr lang="pt-PT" sz="1400" dirty="0" err="1"/>
              <a:t>Khatsuria</a:t>
            </a:r>
            <a:r>
              <a:rPr lang="pt-PT" sz="1400" dirty="0"/>
              <a:t>, R.M. (2005). </a:t>
            </a:r>
            <a:r>
              <a:rPr lang="pt-PT" sz="1400" i="1" dirty="0" err="1"/>
              <a:t>Hydraulics</a:t>
            </a:r>
            <a:r>
              <a:rPr lang="pt-PT" sz="1400" i="1" dirty="0"/>
              <a:t> </a:t>
            </a:r>
            <a:r>
              <a:rPr lang="pt-PT" sz="1400" i="1" dirty="0" err="1"/>
              <a:t>of</a:t>
            </a:r>
            <a:r>
              <a:rPr lang="pt-PT" sz="1400" i="1" dirty="0"/>
              <a:t> </a:t>
            </a:r>
            <a:r>
              <a:rPr lang="pt-PT" sz="1400" i="1" dirty="0" err="1"/>
              <a:t>Spillways</a:t>
            </a:r>
            <a:r>
              <a:rPr lang="pt-PT" sz="1400" i="1" dirty="0"/>
              <a:t> </a:t>
            </a:r>
            <a:r>
              <a:rPr lang="pt-PT" sz="1400" i="1" dirty="0" err="1"/>
              <a:t>and</a:t>
            </a:r>
            <a:r>
              <a:rPr lang="pt-PT" sz="1400" i="1" dirty="0"/>
              <a:t> </a:t>
            </a:r>
            <a:r>
              <a:rPr lang="pt-PT" sz="1400" i="1" dirty="0" err="1"/>
              <a:t>Energy</a:t>
            </a:r>
            <a:r>
              <a:rPr lang="pt-PT" sz="1400" i="1" dirty="0"/>
              <a:t> </a:t>
            </a:r>
            <a:r>
              <a:rPr lang="pt-PT" sz="1400" i="1" dirty="0" err="1" smtClean="0"/>
              <a:t>Dissipators</a:t>
            </a:r>
            <a:r>
              <a:rPr lang="pt-PT" sz="1400" dirty="0" smtClean="0"/>
              <a:t>. </a:t>
            </a:r>
            <a:r>
              <a:rPr lang="pt-PT" sz="1400" dirty="0"/>
              <a:t>Marcel </a:t>
            </a:r>
            <a:r>
              <a:rPr lang="pt-PT" sz="1400" dirty="0" err="1" smtClean="0"/>
              <a:t>Dekker</a:t>
            </a:r>
            <a:r>
              <a:rPr lang="pt-PT" sz="1400" dirty="0" smtClean="0"/>
              <a:t>. </a:t>
            </a:r>
            <a:r>
              <a:rPr lang="pt-PT" sz="1400" dirty="0"/>
              <a:t>Nova Iorque</a:t>
            </a:r>
            <a:r>
              <a:rPr lang="pt-PT" sz="1400" dirty="0" smtClean="0"/>
              <a:t>.</a:t>
            </a:r>
            <a:endParaRPr lang="pt-PT" sz="1400" dirty="0"/>
          </a:p>
          <a:p>
            <a:pPr marL="360363" indent="-360363" algn="just">
              <a:spcBef>
                <a:spcPts val="600"/>
              </a:spcBef>
            </a:pPr>
            <a:r>
              <a:rPr lang="pt-PT" sz="1400" dirty="0"/>
              <a:t>Lencastre, A. (1983). </a:t>
            </a:r>
            <a:r>
              <a:rPr lang="pt-PT" sz="1400" i="1" dirty="0"/>
              <a:t>Hidráulica </a:t>
            </a:r>
            <a:r>
              <a:rPr lang="pt-PT" sz="1400" i="1" dirty="0" smtClean="0"/>
              <a:t>Geral</a:t>
            </a:r>
            <a:r>
              <a:rPr lang="pt-PT" sz="1400" dirty="0" smtClean="0"/>
              <a:t>. </a:t>
            </a:r>
            <a:r>
              <a:rPr lang="pt-PT" sz="1400" dirty="0"/>
              <a:t>Edição Luso-Brasileira</a:t>
            </a:r>
            <a:r>
              <a:rPr lang="pt-PT" sz="1400" dirty="0" smtClean="0"/>
              <a:t>.</a:t>
            </a:r>
            <a:endParaRPr lang="pt-PT" sz="1400" dirty="0"/>
          </a:p>
          <a:p>
            <a:pPr marL="360363" indent="-360363" algn="just">
              <a:spcBef>
                <a:spcPts val="600"/>
              </a:spcBef>
            </a:pPr>
            <a:r>
              <a:rPr lang="en-GB" sz="1400" dirty="0"/>
              <a:t>Morgan, R.P.C. (2005). </a:t>
            </a:r>
            <a:r>
              <a:rPr lang="en-GB" sz="1400" i="1" dirty="0"/>
              <a:t>Soil Erosion and </a:t>
            </a:r>
            <a:r>
              <a:rPr lang="en-GB" sz="1400" i="1" dirty="0" smtClean="0"/>
              <a:t>Conservation</a:t>
            </a:r>
            <a:r>
              <a:rPr lang="en-GB" sz="1400" dirty="0" smtClean="0"/>
              <a:t>. </a:t>
            </a:r>
            <a:r>
              <a:rPr lang="en-GB" sz="1400" dirty="0"/>
              <a:t>Blackwell Science Ltd</a:t>
            </a:r>
            <a:r>
              <a:rPr lang="en-GB" sz="1400" dirty="0" smtClean="0"/>
              <a:t>.</a:t>
            </a:r>
            <a:endParaRPr lang="pt-PT" sz="1400" dirty="0" smtClean="0"/>
          </a:p>
          <a:p>
            <a:pPr marL="360363" indent="-360363" algn="just">
              <a:spcBef>
                <a:spcPts val="600"/>
              </a:spcBef>
            </a:pPr>
            <a:r>
              <a:rPr lang="pt-PT" sz="1400" dirty="0" err="1" smtClean="0"/>
              <a:t>Radoane</a:t>
            </a:r>
            <a:r>
              <a:rPr lang="pt-PT" sz="1400" dirty="0"/>
              <a:t>, M., I</a:t>
            </a:r>
            <a:r>
              <a:rPr lang="pt-PT" sz="1400" dirty="0" smtClean="0"/>
              <a:t>. </a:t>
            </a:r>
            <a:r>
              <a:rPr lang="pt-PT" sz="1400" dirty="0" err="1" smtClean="0"/>
              <a:t>Ichim</a:t>
            </a:r>
            <a:r>
              <a:rPr lang="pt-PT" sz="1400" dirty="0" smtClean="0"/>
              <a:t> </a:t>
            </a:r>
            <a:r>
              <a:rPr lang="pt-PT" sz="1400" dirty="0"/>
              <a:t>e N. </a:t>
            </a:r>
            <a:r>
              <a:rPr lang="pt-PT" sz="1400" dirty="0" err="1"/>
              <a:t>Radoane</a:t>
            </a:r>
            <a:r>
              <a:rPr lang="pt-PT" sz="1400" dirty="0"/>
              <a:t> (1995). </a:t>
            </a:r>
            <a:r>
              <a:rPr lang="en-US" sz="1400" dirty="0"/>
              <a:t>Gully distribution and development in Moldavia, Romania. </a:t>
            </a:r>
            <a:r>
              <a:rPr lang="en-US" sz="1400" i="1" dirty="0"/>
              <a:t>Catena</a:t>
            </a:r>
            <a:r>
              <a:rPr lang="en-US" sz="1400" dirty="0"/>
              <a:t>. 24: 127-1465</a:t>
            </a:r>
            <a:r>
              <a:rPr lang="en-US" sz="1400" dirty="0" smtClean="0"/>
              <a:t>.</a:t>
            </a:r>
            <a:endParaRPr lang="en-GB" sz="1400" dirty="0"/>
          </a:p>
          <a:p>
            <a:pPr marL="360363" indent="-360363" algn="just">
              <a:spcBef>
                <a:spcPts val="600"/>
              </a:spcBef>
            </a:pPr>
            <a:r>
              <a:rPr lang="en-GB" sz="1400" dirty="0" err="1"/>
              <a:t>Sardinha</a:t>
            </a:r>
            <a:r>
              <a:rPr lang="en-GB" sz="1400" dirty="0"/>
              <a:t>, A.M. e F.W. </a:t>
            </a:r>
            <a:r>
              <a:rPr lang="en-GB" sz="1400" dirty="0" err="1"/>
              <a:t>Macedo</a:t>
            </a:r>
            <a:r>
              <a:rPr lang="en-GB" sz="1400" dirty="0"/>
              <a:t> (1981). </a:t>
            </a:r>
            <a:r>
              <a:rPr lang="en-GB" sz="1400" i="1" dirty="0" err="1"/>
              <a:t>Hidráulica</a:t>
            </a:r>
            <a:r>
              <a:rPr lang="en-GB" sz="1400" i="1" dirty="0"/>
              <a:t> </a:t>
            </a:r>
            <a:r>
              <a:rPr lang="en-GB" sz="1400" i="1" dirty="0" err="1" smtClean="0"/>
              <a:t>Florestal</a:t>
            </a:r>
            <a:r>
              <a:rPr lang="en-GB" sz="1400" dirty="0" smtClean="0"/>
              <a:t>. </a:t>
            </a:r>
            <a:r>
              <a:rPr lang="en-GB" sz="1400" dirty="0" err="1"/>
              <a:t>Instituto</a:t>
            </a:r>
            <a:r>
              <a:rPr lang="en-GB" sz="1400" dirty="0"/>
              <a:t> </a:t>
            </a:r>
            <a:r>
              <a:rPr lang="en-GB" sz="1400" dirty="0" err="1"/>
              <a:t>Universitário</a:t>
            </a:r>
            <a:r>
              <a:rPr lang="en-GB" sz="1400" dirty="0"/>
              <a:t> de </a:t>
            </a:r>
            <a:r>
              <a:rPr lang="en-GB" sz="1400" dirty="0" err="1"/>
              <a:t>Trás</a:t>
            </a:r>
            <a:r>
              <a:rPr lang="en-GB" sz="1400" dirty="0"/>
              <a:t>-</a:t>
            </a:r>
            <a:r>
              <a:rPr lang="en-GB" sz="1400" dirty="0" err="1"/>
              <a:t>os</a:t>
            </a:r>
            <a:r>
              <a:rPr lang="en-GB" sz="1400" dirty="0"/>
              <a:t>-Montes e Alto Douro</a:t>
            </a:r>
            <a:r>
              <a:rPr lang="en-GB" sz="1400" dirty="0" smtClean="0"/>
              <a:t>.</a:t>
            </a:r>
            <a:endParaRPr lang="en-GB" sz="1400" dirty="0"/>
          </a:p>
          <a:p>
            <a:pPr marL="360363" indent="-360363" algn="just">
              <a:spcBef>
                <a:spcPts val="600"/>
              </a:spcBef>
            </a:pPr>
            <a:r>
              <a:rPr lang="fr-FR" sz="1400" dirty="0"/>
              <a:t>United States </a:t>
            </a:r>
            <a:r>
              <a:rPr lang="fr-FR" sz="1400" dirty="0" err="1"/>
              <a:t>Department</a:t>
            </a:r>
            <a:r>
              <a:rPr lang="fr-FR" sz="1400" dirty="0"/>
              <a:t> of Agriculture (USDA) – National </a:t>
            </a:r>
            <a:r>
              <a:rPr lang="fr-FR" sz="1400" dirty="0" err="1"/>
              <a:t>Resources</a:t>
            </a:r>
            <a:r>
              <a:rPr lang="fr-FR" sz="1400" dirty="0"/>
              <a:t> Conservation Service (NRCS) (1954). Agriculture </a:t>
            </a:r>
            <a:r>
              <a:rPr lang="fr-FR" sz="1400" dirty="0" err="1"/>
              <a:t>Handbook</a:t>
            </a:r>
            <a:r>
              <a:rPr lang="fr-FR" sz="1400" dirty="0"/>
              <a:t> nº 61. A </a:t>
            </a:r>
            <a:r>
              <a:rPr lang="fr-FR" sz="1400" dirty="0" err="1"/>
              <a:t>manual</a:t>
            </a:r>
            <a:r>
              <a:rPr lang="fr-FR" sz="1400" dirty="0"/>
              <a:t> on conservation of water and </a:t>
            </a:r>
            <a:r>
              <a:rPr lang="fr-FR" sz="1400" dirty="0" err="1"/>
              <a:t>soil</a:t>
            </a:r>
            <a:r>
              <a:rPr lang="fr-FR" sz="1400" dirty="0" smtClean="0"/>
              <a:t>.</a:t>
            </a:r>
            <a:endParaRPr lang="en-GB" sz="1400" dirty="0" smtClean="0"/>
          </a:p>
          <a:p>
            <a:pPr marL="360363" indent="-360363" algn="just">
              <a:spcBef>
                <a:spcPts val="600"/>
              </a:spcBef>
            </a:pPr>
            <a:r>
              <a:rPr lang="en-GB" sz="1400" dirty="0" smtClean="0"/>
              <a:t>USDA-NRCS (1984a). </a:t>
            </a:r>
            <a:r>
              <a:rPr lang="en-GB" sz="1400" i="1" dirty="0"/>
              <a:t>Part 650: Engineering Field Handbook</a:t>
            </a:r>
            <a:r>
              <a:rPr lang="en-GB" sz="1400" dirty="0"/>
              <a:t>, </a:t>
            </a:r>
            <a:r>
              <a:rPr lang="en-GB" sz="1400" dirty="0" smtClean="0"/>
              <a:t>Cap. 6 – Structures.</a:t>
            </a:r>
          </a:p>
          <a:p>
            <a:pPr marL="360363" indent="-360363" algn="just">
              <a:spcBef>
                <a:spcPts val="600"/>
              </a:spcBef>
            </a:pPr>
            <a:r>
              <a:rPr lang="en-GB" sz="1400" dirty="0"/>
              <a:t>USDA-NRCS (</a:t>
            </a:r>
            <a:r>
              <a:rPr lang="en-GB" sz="1400" dirty="0" smtClean="0"/>
              <a:t>1984b). </a:t>
            </a:r>
            <a:r>
              <a:rPr lang="en-GB" sz="1400" i="1" dirty="0"/>
              <a:t>Part 650: Engineering Field Handbook</a:t>
            </a:r>
            <a:r>
              <a:rPr lang="en-GB" sz="1400" dirty="0"/>
              <a:t>, Cap. 10 – Gully Treatment</a:t>
            </a:r>
            <a:r>
              <a:rPr lang="en-GB" sz="1400" dirty="0" smtClean="0"/>
              <a:t>.</a:t>
            </a:r>
            <a:endParaRPr lang="en-GB" sz="1400" dirty="0"/>
          </a:p>
          <a:p>
            <a:pPr marL="360363" indent="-360363" algn="just">
              <a:spcBef>
                <a:spcPts val="600"/>
              </a:spcBef>
            </a:pPr>
            <a:r>
              <a:rPr lang="en-GB" sz="1400" dirty="0"/>
              <a:t>USDA-NRCS (</a:t>
            </a:r>
            <a:r>
              <a:rPr lang="en-GB" sz="1400" dirty="0" smtClean="0"/>
              <a:t>1984c). </a:t>
            </a:r>
            <a:r>
              <a:rPr lang="en-GB" sz="1400" i="1" dirty="0"/>
              <a:t>Part 650: Engineering Field Handbook</a:t>
            </a:r>
            <a:r>
              <a:rPr lang="en-GB" sz="1400" dirty="0"/>
              <a:t>, Cap. 11 – Ponds and Reservoirs</a:t>
            </a:r>
            <a:r>
              <a:rPr lang="en-GB" sz="1400" dirty="0" smtClean="0"/>
              <a:t>.</a:t>
            </a:r>
          </a:p>
          <a:p>
            <a:pPr marL="360363" indent="-360363" algn="just">
              <a:spcBef>
                <a:spcPts val="600"/>
              </a:spcBef>
            </a:pPr>
            <a:r>
              <a:rPr lang="en-GB" sz="1400" dirty="0"/>
              <a:t>USDA-NRCS (1992). </a:t>
            </a:r>
            <a:r>
              <a:rPr lang="en-GB" sz="1400" i="1" dirty="0"/>
              <a:t>Part 650: Engineering Field Handbook</a:t>
            </a:r>
            <a:r>
              <a:rPr lang="en-GB" sz="1400" dirty="0"/>
              <a:t>, Cap. 18 – </a:t>
            </a:r>
            <a:r>
              <a:rPr lang="en-US" sz="1400" dirty="0"/>
              <a:t>Soil Bioengineering for Upland Slope Protection and Erosion Reduction</a:t>
            </a:r>
            <a:r>
              <a:rPr lang="en-GB" sz="1400" dirty="0" smtClean="0"/>
              <a:t>.</a:t>
            </a:r>
          </a:p>
          <a:p>
            <a:pPr marL="360363" indent="-360363" algn="just">
              <a:spcBef>
                <a:spcPts val="600"/>
              </a:spcBef>
            </a:pPr>
            <a:r>
              <a:rPr lang="en-GB" sz="1400" dirty="0" smtClean="0"/>
              <a:t>USDA-NRCS (2007). </a:t>
            </a:r>
            <a:r>
              <a:rPr lang="en-GB" sz="1400" i="1" dirty="0"/>
              <a:t>Part 650: Engineering Field Handbook</a:t>
            </a:r>
            <a:r>
              <a:rPr lang="en-GB" sz="1400" dirty="0"/>
              <a:t>, </a:t>
            </a:r>
            <a:r>
              <a:rPr lang="en-GB" sz="1400" dirty="0" smtClean="0"/>
              <a:t>Cap</a:t>
            </a:r>
            <a:r>
              <a:rPr lang="en-GB" sz="1400" dirty="0"/>
              <a:t>. 7 – Grassed </a:t>
            </a:r>
            <a:r>
              <a:rPr lang="en-GB" sz="1400" dirty="0" smtClean="0"/>
              <a:t>waterways.</a:t>
            </a:r>
          </a:p>
          <a:p>
            <a:pPr marL="360363" indent="-360363" algn="just">
              <a:spcBef>
                <a:spcPts val="600"/>
              </a:spcBef>
            </a:pPr>
            <a:r>
              <a:rPr lang="en-GB" sz="1400" dirty="0"/>
              <a:t>USDA-NRCS (2009). </a:t>
            </a:r>
            <a:r>
              <a:rPr lang="en-GB" sz="1400" i="1" dirty="0"/>
              <a:t>Part 650: Engineering Field Handbook</a:t>
            </a:r>
            <a:r>
              <a:rPr lang="en-GB" sz="1400" dirty="0"/>
              <a:t>, Cap. 9 – Diversions</a:t>
            </a:r>
            <a:r>
              <a:rPr lang="en-GB" sz="1400" dirty="0" smtClean="0"/>
              <a:t>.</a:t>
            </a:r>
            <a:endParaRPr lang="en-GB" sz="1400" dirty="0"/>
          </a:p>
          <a:p>
            <a:pPr marL="360363" indent="-360363" algn="just">
              <a:spcBef>
                <a:spcPts val="600"/>
              </a:spcBef>
            </a:pPr>
            <a:r>
              <a:rPr lang="en-GB" sz="1400" dirty="0"/>
              <a:t>USDA-NRCS (2011). </a:t>
            </a:r>
            <a:r>
              <a:rPr lang="en-GB" sz="1400" i="1" dirty="0"/>
              <a:t>Part 650: Engineering Field Handbook</a:t>
            </a:r>
            <a:r>
              <a:rPr lang="en-GB" sz="1400" dirty="0"/>
              <a:t>, Cap. 8 – Terraces</a:t>
            </a:r>
            <a:r>
              <a:rPr lang="en-GB" sz="1400" dirty="0" smtClean="0"/>
              <a:t>.</a:t>
            </a:r>
            <a:endParaRPr lang="en-GB" sz="1400" dirty="0"/>
          </a:p>
        </p:txBody>
      </p:sp>
    </p:spTree>
    <p:extLst>
      <p:ext uri="{BB962C8B-B14F-4D97-AF65-F5344CB8AC3E}">
        <p14:creationId xmlns:p14="http://schemas.microsoft.com/office/powerpoint/2010/main" val="26448826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286" y="213311"/>
            <a:ext cx="8794750" cy="1569660"/>
          </a:xfrm>
          <a:prstGeom prst="rect">
            <a:avLst/>
          </a:prstGeom>
          <a:solidFill>
            <a:srgbClr val="FFFFCC"/>
          </a:solidFill>
        </p:spPr>
        <p:txBody>
          <a:bodyPr wrap="square">
            <a:spAutoFit/>
          </a:bodyPr>
          <a:lstStyle/>
          <a:p>
            <a:pPr algn="just"/>
            <a:r>
              <a:rPr lang="pt-PT" dirty="0" smtClean="0"/>
              <a:t>Na </a:t>
            </a:r>
            <a:r>
              <a:rPr lang="pt-PT" b="1" dirty="0" smtClean="0">
                <a:solidFill>
                  <a:srgbClr val="0000FF"/>
                </a:solidFill>
              </a:rPr>
              <a:t>correcção torrencial </a:t>
            </a:r>
            <a:r>
              <a:rPr lang="pt-PT" dirty="0" smtClean="0"/>
              <a:t>usam-se barragens de alvenaria argamassada e mesmo de betão. </a:t>
            </a:r>
            <a:r>
              <a:rPr lang="pt-PT" dirty="0"/>
              <a:t>Segundo </a:t>
            </a:r>
            <a:r>
              <a:rPr lang="pt-PT" dirty="0" smtClean="0"/>
              <a:t>FAO (1986), do ponto de vista técnico e económico, esse tipo de barragens é desnecessário para o controlo de </a:t>
            </a:r>
            <a:r>
              <a:rPr lang="pt-PT" b="1" dirty="0" smtClean="0">
                <a:solidFill>
                  <a:srgbClr val="0000FF"/>
                </a:solidFill>
              </a:rPr>
              <a:t>ravinas</a:t>
            </a:r>
            <a:r>
              <a:rPr lang="pt-PT" dirty="0" smtClean="0"/>
              <a:t>. Considerando ravinas de 1 km de comprimento e uma bacia de apanhamento de menos de 20 ha, consegue-se uma estabilização eficaz  utilizando barragens de pedra seca, com a excepção da barragem de jusante, que deverá ser de alvenaria ou betão.</a:t>
            </a:r>
            <a:endParaRPr lang="en-US" sz="1800" dirty="0"/>
          </a:p>
        </p:txBody>
      </p:sp>
    </p:spTree>
    <p:extLst>
      <p:ext uri="{BB962C8B-B14F-4D97-AF65-F5344CB8AC3E}">
        <p14:creationId xmlns:p14="http://schemas.microsoft.com/office/powerpoint/2010/main" val="265526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980" y="272542"/>
            <a:ext cx="8794750" cy="338554"/>
          </a:xfrm>
          <a:prstGeom prst="rect">
            <a:avLst/>
          </a:prstGeom>
          <a:solidFill>
            <a:srgbClr val="FFFFCC"/>
          </a:solidFill>
        </p:spPr>
        <p:txBody>
          <a:bodyPr wrap="square">
            <a:spAutoFit/>
          </a:bodyPr>
          <a:lstStyle/>
          <a:p>
            <a:r>
              <a:rPr lang="pt-PT" b="1" dirty="0" smtClean="0"/>
              <a:t>13.3 Características </a:t>
            </a:r>
            <a:r>
              <a:rPr lang="pt-PT" b="1" dirty="0"/>
              <a:t>dos sistemas de ravinas</a:t>
            </a:r>
          </a:p>
        </p:txBody>
      </p:sp>
      <p:sp>
        <p:nvSpPr>
          <p:cNvPr id="3" name="Rectangle 2"/>
          <p:cNvSpPr/>
          <p:nvPr/>
        </p:nvSpPr>
        <p:spPr>
          <a:xfrm>
            <a:off x="129930" y="591979"/>
            <a:ext cx="8806733" cy="1077218"/>
          </a:xfrm>
          <a:prstGeom prst="rect">
            <a:avLst/>
          </a:prstGeom>
          <a:solidFill>
            <a:srgbClr val="FFFFCC"/>
          </a:solidFill>
        </p:spPr>
        <p:txBody>
          <a:bodyPr wrap="square">
            <a:spAutoFit/>
          </a:bodyPr>
          <a:lstStyle/>
          <a:p>
            <a:pPr algn="just"/>
            <a:r>
              <a:rPr lang="pt-PT" dirty="0"/>
              <a:t>Numa bacia de montanha deteriorada, cada ravina contínua de uma rede de ravinas tem uma bacia de recepção distinta (geralmente com menos de 20 </a:t>
            </a:r>
            <a:r>
              <a:rPr lang="pt-PT" dirty="0" err="1"/>
              <a:t>ha</a:t>
            </a:r>
            <a:r>
              <a:rPr lang="pt-PT" dirty="0"/>
              <a:t>) e uma ravina principal (podendo atingir 1 km de comprimento), podendo ou não ter cone de dejecção. Normalmente o sistema já não possui cobertura vegetal e </a:t>
            </a:r>
            <a:r>
              <a:rPr lang="pt-PT" dirty="0" smtClean="0"/>
              <a:t>possui </a:t>
            </a:r>
            <a:r>
              <a:rPr lang="pt-PT" dirty="0"/>
              <a:t>vários sistemas de ravinas</a:t>
            </a:r>
            <a:r>
              <a:rPr lang="pt-PT" dirty="0" smtClean="0"/>
              <a:t>.</a:t>
            </a:r>
            <a:endParaRPr lang="pt-PT" dirty="0"/>
          </a:p>
        </p:txBody>
      </p:sp>
      <p:pic>
        <p:nvPicPr>
          <p:cNvPr id="4" name="Picture 3" descr="http://www.fao.org/docrep/006/ad082e/images/03.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2394267" y="2077402"/>
            <a:ext cx="4355465" cy="3884295"/>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2266173" y="5985800"/>
            <a:ext cx="4608000" cy="492443"/>
          </a:xfrm>
          <a:prstGeom prst="rect">
            <a:avLst/>
          </a:prstGeom>
          <a:solidFill>
            <a:srgbClr val="FFFFCC"/>
          </a:solidFill>
        </p:spPr>
        <p:txBody>
          <a:bodyPr wrap="square">
            <a:spAutoFit/>
          </a:bodyPr>
          <a:lstStyle/>
          <a:p>
            <a:pPr algn="just"/>
            <a:r>
              <a:rPr lang="pt-PT" sz="1400" b="1" dirty="0" smtClean="0"/>
              <a:t>Figura 13.2 </a:t>
            </a:r>
            <a:r>
              <a:rPr lang="pt-PT" sz="1400" dirty="0"/>
              <a:t>Rede de ravinas (sistema de ravinas) </a:t>
            </a:r>
            <a:r>
              <a:rPr lang="pt-PT" sz="1200" dirty="0"/>
              <a:t>(Fonte: FAO, 1986)</a:t>
            </a:r>
            <a:endParaRPr lang="en-US" sz="1200" dirty="0"/>
          </a:p>
        </p:txBody>
      </p:sp>
    </p:spTree>
    <p:extLst>
      <p:ext uri="{BB962C8B-B14F-4D97-AF65-F5344CB8AC3E}">
        <p14:creationId xmlns:p14="http://schemas.microsoft.com/office/powerpoint/2010/main" val="347911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3498" y="433125"/>
            <a:ext cx="8794750" cy="369332"/>
          </a:xfrm>
          <a:prstGeom prst="rect">
            <a:avLst/>
          </a:prstGeom>
          <a:solidFill>
            <a:srgbClr val="FFFFCC"/>
          </a:solidFill>
        </p:spPr>
        <p:txBody>
          <a:bodyPr wrap="square">
            <a:spAutoFit/>
          </a:bodyPr>
          <a:lstStyle/>
          <a:p>
            <a:r>
              <a:rPr lang="pt-PT" b="1" dirty="0" smtClean="0"/>
              <a:t>Barragens de terra </a:t>
            </a:r>
            <a:r>
              <a:rPr lang="pt-PT" dirty="0"/>
              <a:t>(</a:t>
            </a:r>
            <a:r>
              <a:rPr lang="pt-PT" i="1" dirty="0"/>
              <a:t>earth plugs</a:t>
            </a:r>
            <a:r>
              <a:rPr lang="pt-PT" dirty="0" smtClean="0"/>
              <a:t>)</a:t>
            </a:r>
            <a:r>
              <a:rPr lang="pt-PT" sz="1800" dirty="0" smtClean="0"/>
              <a:t> </a:t>
            </a:r>
            <a:r>
              <a:rPr lang="pt-PT" dirty="0" smtClean="0"/>
              <a:t>(</a:t>
            </a:r>
            <a:r>
              <a:rPr lang="en-US" dirty="0" smtClean="0"/>
              <a:t>FAO</a:t>
            </a:r>
            <a:r>
              <a:rPr lang="en-US" dirty="0"/>
              <a:t>, 1986</a:t>
            </a:r>
            <a:r>
              <a:rPr lang="en-US" dirty="0" smtClean="0"/>
              <a:t>)</a:t>
            </a:r>
            <a:endParaRPr lang="en-US" sz="1800" dirty="0"/>
          </a:p>
        </p:txBody>
      </p:sp>
      <p:sp>
        <p:nvSpPr>
          <p:cNvPr id="6" name="Rectangle 5"/>
          <p:cNvSpPr/>
          <p:nvPr/>
        </p:nvSpPr>
        <p:spPr>
          <a:xfrm>
            <a:off x="149706" y="760629"/>
            <a:ext cx="8794750" cy="338554"/>
          </a:xfrm>
          <a:prstGeom prst="rect">
            <a:avLst/>
          </a:prstGeom>
          <a:solidFill>
            <a:srgbClr val="FFFFCC"/>
          </a:solidFill>
        </p:spPr>
        <p:txBody>
          <a:bodyPr wrap="square">
            <a:spAutoFit/>
          </a:bodyPr>
          <a:lstStyle/>
          <a:p>
            <a:r>
              <a:rPr lang="en-US" dirty="0" err="1" smtClean="0"/>
              <a:t>Pequenas</a:t>
            </a:r>
            <a:r>
              <a:rPr lang="en-US" dirty="0" smtClean="0"/>
              <a:t> </a:t>
            </a:r>
            <a:r>
              <a:rPr lang="en-US" dirty="0" err="1" smtClean="0"/>
              <a:t>estruturas</a:t>
            </a:r>
            <a:r>
              <a:rPr lang="en-US" dirty="0" smtClean="0"/>
              <a:t>  </a:t>
            </a:r>
            <a:r>
              <a:rPr lang="en-US" dirty="0" err="1" smtClean="0"/>
              <a:t>que</a:t>
            </a:r>
            <a:r>
              <a:rPr lang="en-US" dirty="0" smtClean="0"/>
              <a:t> </a:t>
            </a:r>
            <a:r>
              <a:rPr lang="en-US" dirty="0" err="1" smtClean="0"/>
              <a:t>retêm</a:t>
            </a:r>
            <a:r>
              <a:rPr lang="en-US" dirty="0" smtClean="0"/>
              <a:t> a </a:t>
            </a:r>
            <a:r>
              <a:rPr lang="en-US" dirty="0" err="1" smtClean="0"/>
              <a:t>água</a:t>
            </a:r>
            <a:r>
              <a:rPr lang="en-US" dirty="0" smtClean="0"/>
              <a:t>, </a:t>
            </a:r>
            <a:r>
              <a:rPr lang="en-US" dirty="0" err="1" smtClean="0"/>
              <a:t>favorecendo</a:t>
            </a:r>
            <a:r>
              <a:rPr lang="en-US" dirty="0" smtClean="0"/>
              <a:t> a </a:t>
            </a:r>
            <a:r>
              <a:rPr lang="en-US" dirty="0" err="1" smtClean="0"/>
              <a:t>infiltração</a:t>
            </a:r>
            <a:r>
              <a:rPr lang="en-US" dirty="0" smtClean="0"/>
              <a:t>.</a:t>
            </a:r>
            <a:endParaRPr lang="en-US" sz="1800" dirty="0"/>
          </a:p>
        </p:txBody>
      </p:sp>
      <p:sp>
        <p:nvSpPr>
          <p:cNvPr id="7" name="Rectangle 6"/>
          <p:cNvSpPr/>
          <p:nvPr/>
        </p:nvSpPr>
        <p:spPr>
          <a:xfrm>
            <a:off x="131444" y="1068478"/>
            <a:ext cx="8794800" cy="584775"/>
          </a:xfrm>
          <a:prstGeom prst="rect">
            <a:avLst/>
          </a:prstGeom>
          <a:solidFill>
            <a:srgbClr val="FFFFCC"/>
          </a:solidFill>
        </p:spPr>
        <p:txBody>
          <a:bodyPr wrap="square">
            <a:spAutoFit/>
          </a:bodyPr>
          <a:lstStyle/>
          <a:p>
            <a:pPr algn="just"/>
            <a:r>
              <a:rPr lang="pt-PT" dirty="0" smtClean="0"/>
              <a:t>É uma técnica adequada em regiões </a:t>
            </a:r>
            <a:r>
              <a:rPr lang="pt-PT" b="1" dirty="0" smtClean="0">
                <a:solidFill>
                  <a:srgbClr val="0000FF"/>
                </a:solidFill>
              </a:rPr>
              <a:t>não-húmidas</a:t>
            </a:r>
            <a:r>
              <a:rPr lang="pt-PT" dirty="0" smtClean="0"/>
              <a:t>, para tratar ravinas com profundidade inferior a 2 m e um declive inferior a 10 %.</a:t>
            </a:r>
          </a:p>
        </p:txBody>
      </p:sp>
      <p:sp>
        <p:nvSpPr>
          <p:cNvPr id="8" name="Rectangle 7"/>
          <p:cNvSpPr/>
          <p:nvPr/>
        </p:nvSpPr>
        <p:spPr>
          <a:xfrm>
            <a:off x="132202" y="1606792"/>
            <a:ext cx="8794800" cy="338554"/>
          </a:xfrm>
          <a:prstGeom prst="rect">
            <a:avLst/>
          </a:prstGeom>
          <a:solidFill>
            <a:srgbClr val="FFFFCC"/>
          </a:solidFill>
        </p:spPr>
        <p:txBody>
          <a:bodyPr wrap="square">
            <a:spAutoFit/>
          </a:bodyPr>
          <a:lstStyle/>
          <a:p>
            <a:pPr algn="just"/>
            <a:r>
              <a:rPr lang="pt-PT" dirty="0" smtClean="0"/>
              <a:t>Em regiões </a:t>
            </a:r>
            <a:r>
              <a:rPr lang="pt-PT" b="1" dirty="0" smtClean="0">
                <a:solidFill>
                  <a:srgbClr val="0000FF"/>
                </a:solidFill>
              </a:rPr>
              <a:t>húmidas</a:t>
            </a:r>
            <a:r>
              <a:rPr lang="pt-PT" dirty="0" smtClean="0"/>
              <a:t>, têm de ser combinadas com outras estruturas de descarga.</a:t>
            </a:r>
          </a:p>
        </p:txBody>
      </p:sp>
      <p:sp>
        <p:nvSpPr>
          <p:cNvPr id="9" name="Rectangle 8"/>
          <p:cNvSpPr/>
          <p:nvPr/>
        </p:nvSpPr>
        <p:spPr>
          <a:xfrm>
            <a:off x="124262" y="1908544"/>
            <a:ext cx="8794800" cy="584775"/>
          </a:xfrm>
          <a:prstGeom prst="rect">
            <a:avLst/>
          </a:prstGeom>
          <a:solidFill>
            <a:srgbClr val="FFFFCC"/>
          </a:solidFill>
        </p:spPr>
        <p:txBody>
          <a:bodyPr wrap="square">
            <a:spAutoFit/>
          </a:bodyPr>
          <a:lstStyle/>
          <a:p>
            <a:pPr algn="just"/>
            <a:r>
              <a:rPr lang="pt-PT" dirty="0" smtClean="0"/>
              <a:t>Escolhida a localização da 1ª e última barragem calcula-se o número de barragens a construir com a Eq. (13.1), mas considerando um perfil de compensação com declive nulo.</a:t>
            </a:r>
          </a:p>
        </p:txBody>
      </p:sp>
      <p:pic>
        <p:nvPicPr>
          <p:cNvPr id="10" name="Picture 9" descr="http://www.fao.org/docrep/006/ad082e/images/3_1.jpg"/>
          <p:cNvPicPr/>
          <p:nvPr/>
        </p:nvPicPr>
        <p:blipFill>
          <a:blip r:embed="rId2">
            <a:extLst>
              <a:ext uri="{28A0092B-C50C-407E-A947-70E740481C1C}">
                <a14:useLocalDpi xmlns:a14="http://schemas.microsoft.com/office/drawing/2010/main" val="0"/>
              </a:ext>
            </a:extLst>
          </a:blip>
          <a:srcRect/>
          <a:stretch>
            <a:fillRect/>
          </a:stretch>
        </p:blipFill>
        <p:spPr bwMode="auto">
          <a:xfrm>
            <a:off x="1525905" y="2749522"/>
            <a:ext cx="6092190" cy="3182620"/>
          </a:xfrm>
          <a:prstGeom prst="rect">
            <a:avLst/>
          </a:prstGeom>
          <a:noFill/>
          <a:ln>
            <a:noFill/>
          </a:ln>
        </p:spPr>
      </p:pic>
    </p:spTree>
    <p:extLst>
      <p:ext uri="{BB962C8B-B14F-4D97-AF65-F5344CB8AC3E}">
        <p14:creationId xmlns:p14="http://schemas.microsoft.com/office/powerpoint/2010/main" val="397263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044" y="203697"/>
            <a:ext cx="8794750" cy="584775"/>
          </a:xfrm>
          <a:prstGeom prst="rect">
            <a:avLst/>
          </a:prstGeom>
          <a:solidFill>
            <a:srgbClr val="FFFFCC"/>
          </a:solidFill>
        </p:spPr>
        <p:txBody>
          <a:bodyPr wrap="square">
            <a:spAutoFit/>
          </a:bodyPr>
          <a:lstStyle/>
          <a:p>
            <a:pPr algn="just"/>
            <a:r>
              <a:rPr lang="pt-PT" b="1" dirty="0" smtClean="0"/>
              <a:t>Fora do contexto do controlo de ravinas</a:t>
            </a:r>
            <a:r>
              <a:rPr lang="pt-PT" dirty="0" smtClean="0"/>
              <a:t>, as barragens de terra são muito utilizadas como diques ou barragens (Huffman </a:t>
            </a:r>
            <a:r>
              <a:rPr lang="pt-PT" i="1" dirty="0" smtClean="0"/>
              <a:t>et al</a:t>
            </a:r>
            <a:r>
              <a:rPr lang="pt-PT" dirty="0" smtClean="0"/>
              <a:t>., 2011).</a:t>
            </a:r>
            <a:endParaRPr lang="en-US" sz="18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849" y="1153461"/>
            <a:ext cx="4274820" cy="42717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9067" y="842497"/>
            <a:ext cx="4191168" cy="5940000"/>
          </a:xfrm>
          <a:prstGeom prst="rect">
            <a:avLst/>
          </a:prstGeom>
        </p:spPr>
      </p:pic>
      <p:sp>
        <p:nvSpPr>
          <p:cNvPr id="5" name="Rectangle 4"/>
          <p:cNvSpPr/>
          <p:nvPr/>
        </p:nvSpPr>
        <p:spPr>
          <a:xfrm>
            <a:off x="554607" y="6439796"/>
            <a:ext cx="3706109" cy="276999"/>
          </a:xfrm>
          <a:prstGeom prst="rect">
            <a:avLst/>
          </a:prstGeom>
          <a:solidFill>
            <a:srgbClr val="FFFFCC"/>
          </a:solidFill>
        </p:spPr>
        <p:txBody>
          <a:bodyPr wrap="square">
            <a:spAutoFit/>
          </a:bodyPr>
          <a:lstStyle/>
          <a:p>
            <a:pPr algn="just"/>
            <a:r>
              <a:rPr lang="pt-PT" sz="1200" dirty="0" smtClean="0"/>
              <a:t>Fonte: Sardinha e Macedo (1981)</a:t>
            </a:r>
            <a:endParaRPr lang="en-US" sz="1200" dirty="0"/>
          </a:p>
        </p:txBody>
      </p:sp>
    </p:spTree>
    <p:extLst>
      <p:ext uri="{BB962C8B-B14F-4D97-AF65-F5344CB8AC3E}">
        <p14:creationId xmlns:p14="http://schemas.microsoft.com/office/powerpoint/2010/main" val="224579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0950" y="1415256"/>
            <a:ext cx="5091684" cy="466953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0883" y="2073980"/>
            <a:ext cx="4696968" cy="3313176"/>
          </a:xfrm>
          <a:prstGeom prst="rect">
            <a:avLst/>
          </a:prstGeom>
        </p:spPr>
      </p:pic>
    </p:spTree>
    <p:extLst>
      <p:ext uri="{BB962C8B-B14F-4D97-AF65-F5344CB8AC3E}">
        <p14:creationId xmlns:p14="http://schemas.microsoft.com/office/powerpoint/2010/main" val="5604094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304917" y="-793664"/>
            <a:ext cx="2253996" cy="441807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15223" y="-852034"/>
            <a:ext cx="2694432" cy="441807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51120" y="2197490"/>
            <a:ext cx="3561588" cy="457504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876902" y="2439399"/>
            <a:ext cx="2253996" cy="4197096"/>
          </a:xfrm>
          <a:prstGeom prst="rect">
            <a:avLst/>
          </a:prstGeom>
        </p:spPr>
      </p:pic>
    </p:spTree>
    <p:extLst>
      <p:ext uri="{BB962C8B-B14F-4D97-AF65-F5344CB8AC3E}">
        <p14:creationId xmlns:p14="http://schemas.microsoft.com/office/powerpoint/2010/main" val="38403039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682" y="202253"/>
            <a:ext cx="8794750" cy="338554"/>
          </a:xfrm>
          <a:prstGeom prst="rect">
            <a:avLst/>
          </a:prstGeom>
          <a:solidFill>
            <a:srgbClr val="FFFFCC"/>
          </a:solidFill>
        </p:spPr>
        <p:txBody>
          <a:bodyPr wrap="square">
            <a:spAutoFit/>
          </a:bodyPr>
          <a:lstStyle/>
          <a:p>
            <a:r>
              <a:rPr lang="pt-PT" b="1" dirty="0" smtClean="0"/>
              <a:t>Barragens em rede </a:t>
            </a:r>
            <a:r>
              <a:rPr lang="pt-PT" b="1" dirty="0"/>
              <a:t>de arame </a:t>
            </a:r>
            <a:r>
              <a:rPr lang="pt-PT" dirty="0"/>
              <a:t>(</a:t>
            </a:r>
            <a:r>
              <a:rPr lang="pt-PT" i="1" dirty="0"/>
              <a:t>netting dams </a:t>
            </a:r>
            <a:r>
              <a:rPr lang="pt-PT" dirty="0"/>
              <a:t>ou </a:t>
            </a:r>
            <a:r>
              <a:rPr lang="pt-PT" i="1" dirty="0"/>
              <a:t>woven-wire dams</a:t>
            </a:r>
            <a:r>
              <a:rPr lang="pt-PT" dirty="0" smtClean="0"/>
              <a:t>) (</a:t>
            </a:r>
            <a:r>
              <a:rPr lang="en-US" dirty="0" smtClean="0"/>
              <a:t>FAO</a:t>
            </a:r>
            <a:r>
              <a:rPr lang="en-US" dirty="0"/>
              <a:t>, 1986</a:t>
            </a:r>
            <a:r>
              <a:rPr lang="en-US" dirty="0" smtClean="0"/>
              <a:t>)</a:t>
            </a:r>
            <a:endParaRPr lang="en-US" sz="1800" dirty="0"/>
          </a:p>
        </p:txBody>
      </p:sp>
      <p:pic>
        <p:nvPicPr>
          <p:cNvPr id="3" name="Picture 2" descr="http://www.fao.org/docrep/006/ad082e/images/3_2.jpg"/>
          <p:cNvPicPr>
            <a:picLocks noChangeAspect="1"/>
          </p:cNvPicPr>
          <p:nvPr/>
        </p:nvPicPr>
        <p:blipFill rotWithShape="1">
          <a:blip r:embed="rId2">
            <a:extLst>
              <a:ext uri="{28A0092B-C50C-407E-A947-70E740481C1C}">
                <a14:useLocalDpi xmlns:a14="http://schemas.microsoft.com/office/drawing/2010/main" val="0"/>
              </a:ext>
            </a:extLst>
          </a:blip>
          <a:srcRect l="8846" r="13610" b="58714"/>
          <a:stretch/>
        </p:blipFill>
        <p:spPr bwMode="auto">
          <a:xfrm>
            <a:off x="309577" y="2283723"/>
            <a:ext cx="4437523" cy="3704003"/>
          </a:xfrm>
          <a:prstGeom prst="rect">
            <a:avLst/>
          </a:prstGeom>
          <a:noFill/>
          <a:ln>
            <a:noFill/>
          </a:ln>
        </p:spPr>
      </p:pic>
      <p:sp>
        <p:nvSpPr>
          <p:cNvPr id="4" name="Rectangle 3"/>
          <p:cNvSpPr/>
          <p:nvPr/>
        </p:nvSpPr>
        <p:spPr>
          <a:xfrm>
            <a:off x="133990" y="539495"/>
            <a:ext cx="8794800" cy="360000"/>
          </a:xfrm>
          <a:prstGeom prst="rect">
            <a:avLst/>
          </a:prstGeom>
          <a:solidFill>
            <a:srgbClr val="FFFFCC"/>
          </a:solidFill>
        </p:spPr>
        <p:txBody>
          <a:bodyPr wrap="square">
            <a:spAutoFit/>
          </a:bodyPr>
          <a:lstStyle/>
          <a:p>
            <a:pPr algn="just"/>
            <a:r>
              <a:rPr lang="pt-PT" dirty="0" smtClean="0"/>
              <a:t>São pequenas barreiras destinadas a reter os sedimentos mais finos das ravinas.</a:t>
            </a:r>
          </a:p>
        </p:txBody>
      </p:sp>
      <p:sp>
        <p:nvSpPr>
          <p:cNvPr id="5" name="Rectangle 4"/>
          <p:cNvSpPr/>
          <p:nvPr/>
        </p:nvSpPr>
        <p:spPr>
          <a:xfrm>
            <a:off x="150198" y="837815"/>
            <a:ext cx="8794800" cy="576000"/>
          </a:xfrm>
          <a:prstGeom prst="rect">
            <a:avLst/>
          </a:prstGeom>
          <a:solidFill>
            <a:srgbClr val="FFFFCC"/>
          </a:solidFill>
        </p:spPr>
        <p:txBody>
          <a:bodyPr wrap="square">
            <a:spAutoFit/>
          </a:bodyPr>
          <a:lstStyle/>
          <a:p>
            <a:pPr algn="just"/>
            <a:r>
              <a:rPr lang="pt-PT" dirty="0" smtClean="0"/>
              <a:t>Utilizam-se em ravinas com declives moderados (inferiores a 10 %) e com pequenas bacias de apanhamento, que não originem caudais que transportem carrejos de grandes dimensões.</a:t>
            </a:r>
          </a:p>
        </p:txBody>
      </p:sp>
      <p:sp>
        <p:nvSpPr>
          <p:cNvPr id="6" name="Rectangle 5"/>
          <p:cNvSpPr/>
          <p:nvPr/>
        </p:nvSpPr>
        <p:spPr>
          <a:xfrm>
            <a:off x="156678" y="1379335"/>
            <a:ext cx="8794800" cy="612000"/>
          </a:xfrm>
          <a:prstGeom prst="rect">
            <a:avLst/>
          </a:prstGeom>
          <a:solidFill>
            <a:srgbClr val="FFFFCC"/>
          </a:solidFill>
        </p:spPr>
        <p:txBody>
          <a:bodyPr wrap="square">
            <a:spAutoFit/>
          </a:bodyPr>
          <a:lstStyle/>
          <a:p>
            <a:pPr algn="just"/>
            <a:r>
              <a:rPr lang="pt-PT" dirty="0" smtClean="0"/>
              <a:t>Podem ser rectilíneas ou curvas (aumenta o comprimento do descarregador), com a convexidade para jusante (raio de cerca de 1/6 da largura da ravina.</a:t>
            </a:r>
          </a:p>
        </p:txBody>
      </p:sp>
      <p:sp>
        <p:nvSpPr>
          <p:cNvPr id="7" name="Rectangle 6"/>
          <p:cNvSpPr/>
          <p:nvPr/>
        </p:nvSpPr>
        <p:spPr>
          <a:xfrm>
            <a:off x="179381" y="6201435"/>
            <a:ext cx="8794800" cy="540000"/>
          </a:xfrm>
          <a:prstGeom prst="rect">
            <a:avLst/>
          </a:prstGeom>
          <a:solidFill>
            <a:srgbClr val="FFFFCC"/>
          </a:solidFill>
        </p:spPr>
        <p:txBody>
          <a:bodyPr wrap="square">
            <a:spAutoFit/>
          </a:bodyPr>
          <a:lstStyle/>
          <a:p>
            <a:pPr algn="just"/>
            <a:r>
              <a:rPr lang="pt-PT" sz="1400" b="1" dirty="0" smtClean="0"/>
              <a:t>Figura </a:t>
            </a:r>
            <a:r>
              <a:rPr lang="pt-PT" sz="1400" dirty="0" smtClean="0"/>
              <a:t>Barragem em rede e </a:t>
            </a:r>
            <a:r>
              <a:rPr lang="pt-PT" sz="1400" dirty="0" err="1" smtClean="0"/>
              <a:t>contrabarragem</a:t>
            </a:r>
            <a:r>
              <a:rPr lang="pt-PT" sz="1400" dirty="0" smtClean="0"/>
              <a:t> de madeira, para as zonas de cabeceira de ravina, a complementar com faxinas de material vivo ou morto </a:t>
            </a:r>
            <a:r>
              <a:rPr lang="pt-PT" sz="1200" dirty="0" smtClean="0"/>
              <a:t>(Fonte: FAO, 1986)</a:t>
            </a:r>
            <a:endParaRPr lang="en-US" sz="1200" dirty="0"/>
          </a:p>
        </p:txBody>
      </p:sp>
      <p:pic>
        <p:nvPicPr>
          <p:cNvPr id="8" name="Picture 7" descr="http://www.fao.org/docrep/006/ad082e/images/3_2.jpg"/>
          <p:cNvPicPr>
            <a:picLocks noChangeAspect="1"/>
          </p:cNvPicPr>
          <p:nvPr/>
        </p:nvPicPr>
        <p:blipFill rotWithShape="1">
          <a:blip r:embed="rId2">
            <a:extLst>
              <a:ext uri="{28A0092B-C50C-407E-A947-70E740481C1C}">
                <a14:useLocalDpi xmlns:a14="http://schemas.microsoft.com/office/drawing/2010/main" val="0"/>
              </a:ext>
            </a:extLst>
          </a:blip>
          <a:srcRect l="10315" t="43014" r="13610" b="30218"/>
          <a:stretch/>
        </p:blipFill>
        <p:spPr bwMode="auto">
          <a:xfrm>
            <a:off x="4925972" y="1970338"/>
            <a:ext cx="3589283" cy="1980000"/>
          </a:xfrm>
          <a:prstGeom prst="rect">
            <a:avLst/>
          </a:prstGeom>
          <a:noFill/>
          <a:ln>
            <a:noFill/>
          </a:ln>
        </p:spPr>
      </p:pic>
      <p:pic>
        <p:nvPicPr>
          <p:cNvPr id="9" name="Picture 8" descr="http://www.fao.org/docrep/006/ad082e/images/3_2.jpg"/>
          <p:cNvPicPr>
            <a:picLocks noChangeAspect="1"/>
          </p:cNvPicPr>
          <p:nvPr/>
        </p:nvPicPr>
        <p:blipFill rotWithShape="1">
          <a:blip r:embed="rId2">
            <a:extLst>
              <a:ext uri="{28A0092B-C50C-407E-A947-70E740481C1C}">
                <a14:useLocalDpi xmlns:a14="http://schemas.microsoft.com/office/drawing/2010/main" val="0"/>
              </a:ext>
            </a:extLst>
          </a:blip>
          <a:srcRect l="7830" t="74187" r="13610"/>
          <a:stretch/>
        </p:blipFill>
        <p:spPr bwMode="auto">
          <a:xfrm>
            <a:off x="4792973" y="4188170"/>
            <a:ext cx="3843675" cy="1980000"/>
          </a:xfrm>
          <a:prstGeom prst="rect">
            <a:avLst/>
          </a:prstGeom>
          <a:noFill/>
          <a:ln>
            <a:noFill/>
          </a:ln>
        </p:spPr>
      </p:pic>
    </p:spTree>
    <p:extLst>
      <p:ext uri="{BB962C8B-B14F-4D97-AF65-F5344CB8AC3E}">
        <p14:creationId xmlns:p14="http://schemas.microsoft.com/office/powerpoint/2010/main" val="304741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276" y="157539"/>
            <a:ext cx="8794750" cy="338554"/>
          </a:xfrm>
          <a:prstGeom prst="rect">
            <a:avLst/>
          </a:prstGeom>
          <a:solidFill>
            <a:srgbClr val="FFFFCC"/>
          </a:solidFill>
        </p:spPr>
        <p:txBody>
          <a:bodyPr wrap="square">
            <a:spAutoFit/>
          </a:bodyPr>
          <a:lstStyle/>
          <a:p>
            <a:pPr algn="just"/>
            <a:r>
              <a:rPr lang="pt-PT" b="1" dirty="0"/>
              <a:t>B</a:t>
            </a:r>
            <a:r>
              <a:rPr lang="pt-PT" b="1" dirty="0" smtClean="0"/>
              <a:t>arragens de material vivo entrançado </a:t>
            </a:r>
            <a:r>
              <a:rPr lang="pt-PT" dirty="0" smtClean="0"/>
              <a:t>(</a:t>
            </a:r>
            <a:r>
              <a:rPr lang="pt-PT" i="1" dirty="0" smtClean="0"/>
              <a:t>brushwood </a:t>
            </a:r>
            <a:r>
              <a:rPr lang="pt-PT" i="1" dirty="0" err="1" smtClean="0"/>
              <a:t>dams</a:t>
            </a:r>
            <a:r>
              <a:rPr lang="pt-PT" dirty="0"/>
              <a:t>) (</a:t>
            </a:r>
            <a:r>
              <a:rPr lang="en-US" dirty="0"/>
              <a:t>FAO, 1986</a:t>
            </a:r>
            <a:r>
              <a:rPr lang="en-US" dirty="0" smtClean="0"/>
              <a:t>)</a:t>
            </a:r>
            <a:endParaRPr lang="en-US" sz="1800" dirty="0"/>
          </a:p>
        </p:txBody>
      </p:sp>
      <p:pic>
        <p:nvPicPr>
          <p:cNvPr id="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6535"/>
          <a:stretch/>
        </p:blipFill>
        <p:spPr bwMode="auto">
          <a:xfrm>
            <a:off x="116726" y="2170386"/>
            <a:ext cx="4452482" cy="4691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24262" y="490855"/>
            <a:ext cx="8794800" cy="540000"/>
          </a:xfrm>
          <a:prstGeom prst="rect">
            <a:avLst/>
          </a:prstGeom>
          <a:solidFill>
            <a:srgbClr val="FFFFCC"/>
          </a:solidFill>
        </p:spPr>
        <p:txBody>
          <a:bodyPr wrap="square">
            <a:spAutoFit/>
          </a:bodyPr>
          <a:lstStyle/>
          <a:p>
            <a:pPr algn="just"/>
            <a:r>
              <a:rPr lang="pt-PT" dirty="0" smtClean="0"/>
              <a:t>Destinam-se a reter os sedimentos mais finos das ravinas, embora possam ser utilizados para estabilizar cabeceiras de ravinas com profundidade inferior a 1m. </a:t>
            </a:r>
          </a:p>
        </p:txBody>
      </p:sp>
      <p:sp>
        <p:nvSpPr>
          <p:cNvPr id="5" name="Rectangle 4"/>
          <p:cNvSpPr/>
          <p:nvPr/>
        </p:nvSpPr>
        <p:spPr>
          <a:xfrm>
            <a:off x="150195" y="1003176"/>
            <a:ext cx="8794800" cy="324000"/>
          </a:xfrm>
          <a:prstGeom prst="rect">
            <a:avLst/>
          </a:prstGeom>
          <a:solidFill>
            <a:srgbClr val="FFFFCC"/>
          </a:solidFill>
        </p:spPr>
        <p:txBody>
          <a:bodyPr wrap="square">
            <a:spAutoFit/>
          </a:bodyPr>
          <a:lstStyle/>
          <a:p>
            <a:pPr algn="just"/>
            <a:r>
              <a:rPr lang="pt-PT" dirty="0" smtClean="0"/>
              <a:t>São estruturas temporárias inapropriadas para escoamentos muito concentrados.</a:t>
            </a:r>
          </a:p>
        </p:txBody>
      </p:sp>
      <p:sp>
        <p:nvSpPr>
          <p:cNvPr id="6" name="Rectangle 5"/>
          <p:cNvSpPr/>
          <p:nvPr/>
        </p:nvSpPr>
        <p:spPr>
          <a:xfrm>
            <a:off x="127490" y="1286383"/>
            <a:ext cx="8794800" cy="540000"/>
          </a:xfrm>
          <a:prstGeom prst="rect">
            <a:avLst/>
          </a:prstGeom>
          <a:solidFill>
            <a:srgbClr val="FFFFCC"/>
          </a:solidFill>
        </p:spPr>
        <p:txBody>
          <a:bodyPr wrap="square">
            <a:spAutoFit/>
          </a:bodyPr>
          <a:lstStyle/>
          <a:p>
            <a:pPr algn="just"/>
            <a:r>
              <a:rPr lang="pt-PT" dirty="0" smtClean="0"/>
              <a:t>Para ravinas com declives entre 5 a 12 %, com um comprimento inferior a 100 m e bacia de apanhamento com área inferior a 1 ha.</a:t>
            </a:r>
          </a:p>
        </p:txBody>
      </p:sp>
      <p:sp>
        <p:nvSpPr>
          <p:cNvPr id="7" name="Rectangle 6"/>
          <p:cNvSpPr/>
          <p:nvPr/>
        </p:nvSpPr>
        <p:spPr>
          <a:xfrm>
            <a:off x="143698" y="1808447"/>
            <a:ext cx="8794800" cy="324000"/>
          </a:xfrm>
          <a:prstGeom prst="rect">
            <a:avLst/>
          </a:prstGeom>
          <a:solidFill>
            <a:srgbClr val="FFFFCC"/>
          </a:solidFill>
        </p:spPr>
        <p:txBody>
          <a:bodyPr wrap="square">
            <a:spAutoFit/>
          </a:bodyPr>
          <a:lstStyle/>
          <a:p>
            <a:pPr algn="just"/>
            <a:r>
              <a:rPr lang="pt-PT" dirty="0" smtClean="0"/>
              <a:t>Devem ter uma inclinação para montante de 30 % e a sua altura não pode ultrapassar 1 m.</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811"/>
          <a:stretch/>
        </p:blipFill>
        <p:spPr bwMode="auto">
          <a:xfrm>
            <a:off x="4942568" y="2232372"/>
            <a:ext cx="3780000" cy="462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246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fao.org/docrep/006/ad082e/images/3_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01" y="1747282"/>
            <a:ext cx="4318881" cy="2591248"/>
          </a:xfrm>
          <a:prstGeom prst="rect">
            <a:avLst/>
          </a:prstGeom>
          <a:noFill/>
          <a:ln>
            <a:noFill/>
          </a:ln>
        </p:spPr>
      </p:pic>
      <p:pic>
        <p:nvPicPr>
          <p:cNvPr id="3" name="Picture 2" descr="http://www.fao.org/docrep/006/ad082e/images/3_4.jpg"/>
          <p:cNvPicPr>
            <a:picLocks noChangeAspect="1"/>
          </p:cNvPicPr>
          <p:nvPr/>
        </p:nvPicPr>
        <p:blipFill rotWithShape="1">
          <a:blip r:embed="rId3">
            <a:extLst>
              <a:ext uri="{28A0092B-C50C-407E-A947-70E740481C1C}">
                <a14:useLocalDpi xmlns:a14="http://schemas.microsoft.com/office/drawing/2010/main" val="0"/>
              </a:ext>
            </a:extLst>
          </a:blip>
          <a:srcRect l="9966" t="5048" r="6126" b="57487"/>
          <a:stretch/>
        </p:blipFill>
        <p:spPr bwMode="auto">
          <a:xfrm>
            <a:off x="4795723" y="145892"/>
            <a:ext cx="3831952" cy="2520000"/>
          </a:xfrm>
          <a:prstGeom prst="rect">
            <a:avLst/>
          </a:prstGeom>
          <a:noFill/>
          <a:ln>
            <a:noFill/>
          </a:ln>
        </p:spPr>
      </p:pic>
      <p:sp>
        <p:nvSpPr>
          <p:cNvPr id="4" name="Rectangle 3"/>
          <p:cNvSpPr/>
          <p:nvPr/>
        </p:nvSpPr>
        <p:spPr>
          <a:xfrm>
            <a:off x="184832" y="4332404"/>
            <a:ext cx="4428000" cy="468000"/>
          </a:xfrm>
          <a:prstGeom prst="rect">
            <a:avLst/>
          </a:prstGeom>
          <a:solidFill>
            <a:srgbClr val="FFFFCC"/>
          </a:solidFill>
        </p:spPr>
        <p:txBody>
          <a:bodyPr wrap="square">
            <a:spAutoFit/>
          </a:bodyPr>
          <a:lstStyle/>
          <a:p>
            <a:pPr algn="just"/>
            <a:r>
              <a:rPr lang="pt-PT" sz="1400" b="1" dirty="0" smtClean="0"/>
              <a:t>Figura </a:t>
            </a:r>
            <a:r>
              <a:rPr lang="pt-PT" sz="1400" dirty="0" smtClean="0"/>
              <a:t>Perfil de barragem ligeira de madeira e arbustos </a:t>
            </a:r>
            <a:r>
              <a:rPr lang="pt-PT" sz="1200" dirty="0" smtClean="0"/>
              <a:t>(Fonte: FAO, 1986)</a:t>
            </a:r>
            <a:endParaRPr lang="en-US" sz="1200" dirty="0"/>
          </a:p>
        </p:txBody>
      </p:sp>
      <p:sp>
        <p:nvSpPr>
          <p:cNvPr id="5" name="Rectangle 4"/>
          <p:cNvSpPr/>
          <p:nvPr/>
        </p:nvSpPr>
        <p:spPr>
          <a:xfrm>
            <a:off x="4556821" y="2744871"/>
            <a:ext cx="4428000" cy="738664"/>
          </a:xfrm>
          <a:prstGeom prst="rect">
            <a:avLst/>
          </a:prstGeom>
          <a:solidFill>
            <a:srgbClr val="FFFFCC"/>
          </a:solidFill>
        </p:spPr>
        <p:txBody>
          <a:bodyPr wrap="square">
            <a:spAutoFit/>
          </a:bodyPr>
          <a:lstStyle/>
          <a:p>
            <a:pPr algn="just"/>
            <a:r>
              <a:rPr lang="pt-PT" sz="1400" b="1" dirty="0" smtClean="0"/>
              <a:t>Figura </a:t>
            </a:r>
            <a:r>
              <a:rPr lang="pt-PT" sz="1400" dirty="0" smtClean="0"/>
              <a:t>Corte transversal de barragem de madeira e arbustos. Notar a </a:t>
            </a:r>
            <a:r>
              <a:rPr lang="pt-PT" sz="1400" dirty="0" err="1" smtClean="0"/>
              <a:t>contrabarragem</a:t>
            </a:r>
            <a:r>
              <a:rPr lang="pt-PT" sz="1400" dirty="0" smtClean="0"/>
              <a:t> para evitar a erosão do pé da barragem </a:t>
            </a:r>
            <a:r>
              <a:rPr lang="pt-PT" sz="1200" dirty="0" smtClean="0"/>
              <a:t>(Fonte: FAO, 1986)</a:t>
            </a:r>
            <a:endParaRPr lang="en-US" sz="1200" dirty="0"/>
          </a:p>
        </p:txBody>
      </p:sp>
      <p:sp>
        <p:nvSpPr>
          <p:cNvPr id="6" name="Rectangle 5"/>
          <p:cNvSpPr/>
          <p:nvPr/>
        </p:nvSpPr>
        <p:spPr>
          <a:xfrm>
            <a:off x="4520922" y="6260368"/>
            <a:ext cx="4428000" cy="523220"/>
          </a:xfrm>
          <a:prstGeom prst="rect">
            <a:avLst/>
          </a:prstGeom>
          <a:solidFill>
            <a:srgbClr val="FFFFCC"/>
          </a:solidFill>
        </p:spPr>
        <p:txBody>
          <a:bodyPr wrap="square">
            <a:spAutoFit/>
          </a:bodyPr>
          <a:lstStyle/>
          <a:p>
            <a:pPr algn="just"/>
            <a:r>
              <a:rPr lang="pt-PT" sz="1400" b="1" dirty="0" smtClean="0"/>
              <a:t>Figura </a:t>
            </a:r>
            <a:r>
              <a:rPr lang="pt-PT" sz="1400" dirty="0" smtClean="0"/>
              <a:t>Vista em planta, mostrando o entrançado de construção e </a:t>
            </a:r>
            <a:r>
              <a:rPr lang="pt-PT" sz="1400" dirty="0" err="1" smtClean="0"/>
              <a:t>contrabarragem</a:t>
            </a:r>
            <a:r>
              <a:rPr lang="pt-PT" sz="1400" dirty="0" smtClean="0"/>
              <a:t> </a:t>
            </a:r>
            <a:r>
              <a:rPr lang="pt-PT" sz="1200" dirty="0" smtClean="0"/>
              <a:t>(Fonte: FAO, 1986)</a:t>
            </a:r>
            <a:endParaRPr lang="en-US" sz="1200" dirty="0"/>
          </a:p>
        </p:txBody>
      </p:sp>
      <p:pic>
        <p:nvPicPr>
          <p:cNvPr id="7" name="Picture 6" descr="http://www.fao.org/docrep/006/ad082e/images/3_4.jpg"/>
          <p:cNvPicPr>
            <a:picLocks noChangeAspect="1"/>
          </p:cNvPicPr>
          <p:nvPr/>
        </p:nvPicPr>
        <p:blipFill rotWithShape="1">
          <a:blip r:embed="rId3">
            <a:extLst>
              <a:ext uri="{28A0092B-C50C-407E-A947-70E740481C1C}">
                <a14:useLocalDpi xmlns:a14="http://schemas.microsoft.com/office/drawing/2010/main" val="0"/>
              </a:ext>
            </a:extLst>
          </a:blip>
          <a:srcRect l="10915" t="58220" r="4893" b="5279"/>
          <a:stretch/>
        </p:blipFill>
        <p:spPr bwMode="auto">
          <a:xfrm>
            <a:off x="4890545" y="3745156"/>
            <a:ext cx="3946672" cy="2520000"/>
          </a:xfrm>
          <a:prstGeom prst="rect">
            <a:avLst/>
          </a:prstGeom>
          <a:noFill/>
          <a:ln>
            <a:noFill/>
          </a:ln>
        </p:spPr>
      </p:pic>
    </p:spTree>
    <p:extLst>
      <p:ext uri="{BB962C8B-B14F-4D97-AF65-F5344CB8AC3E}">
        <p14:creationId xmlns:p14="http://schemas.microsoft.com/office/powerpoint/2010/main" val="248942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1969" y="112667"/>
            <a:ext cx="8794750" cy="338554"/>
          </a:xfrm>
          <a:prstGeom prst="rect">
            <a:avLst/>
          </a:prstGeom>
          <a:solidFill>
            <a:srgbClr val="FFFFCC"/>
          </a:solidFill>
        </p:spPr>
        <p:txBody>
          <a:bodyPr wrap="square">
            <a:spAutoFit/>
          </a:bodyPr>
          <a:lstStyle/>
          <a:p>
            <a:r>
              <a:rPr lang="pt-PT" b="1" dirty="0"/>
              <a:t>B</a:t>
            </a:r>
            <a:r>
              <a:rPr lang="pt-PT" b="1" dirty="0" smtClean="0"/>
              <a:t>arragens de troncos de madeira </a:t>
            </a:r>
            <a:r>
              <a:rPr lang="pt-PT" dirty="0" smtClean="0"/>
              <a:t>(</a:t>
            </a:r>
            <a:r>
              <a:rPr lang="pt-PT" i="1" dirty="0" smtClean="0"/>
              <a:t>log </a:t>
            </a:r>
            <a:r>
              <a:rPr lang="pt-PT" i="1" dirty="0" err="1" smtClean="0"/>
              <a:t>dams</a:t>
            </a:r>
            <a:r>
              <a:rPr lang="pt-PT" dirty="0"/>
              <a:t>) (</a:t>
            </a:r>
            <a:r>
              <a:rPr lang="en-US" dirty="0"/>
              <a:t>FAO, 1986</a:t>
            </a:r>
            <a:r>
              <a:rPr lang="en-US" dirty="0" smtClean="0"/>
              <a:t>)</a:t>
            </a:r>
            <a:endParaRPr lang="pt-PT" dirty="0" smtClean="0"/>
          </a:p>
        </p:txBody>
      </p:sp>
      <p:sp>
        <p:nvSpPr>
          <p:cNvPr id="6" name="Rectangle 5"/>
          <p:cNvSpPr/>
          <p:nvPr/>
        </p:nvSpPr>
        <p:spPr>
          <a:xfrm>
            <a:off x="133990" y="442215"/>
            <a:ext cx="8794800" cy="360000"/>
          </a:xfrm>
          <a:prstGeom prst="rect">
            <a:avLst/>
          </a:prstGeom>
          <a:solidFill>
            <a:srgbClr val="FFFFCC"/>
          </a:solidFill>
        </p:spPr>
        <p:txBody>
          <a:bodyPr wrap="square">
            <a:spAutoFit/>
          </a:bodyPr>
          <a:lstStyle/>
          <a:p>
            <a:pPr algn="just"/>
            <a:r>
              <a:rPr lang="pt-PT" dirty="0" smtClean="0"/>
              <a:t>Destinam-se a reter carrejos finos e grosseiros e a estabilizar as cabeceiras das ravinas.</a:t>
            </a:r>
            <a:endParaRPr lang="pt-PT" dirty="0"/>
          </a:p>
        </p:txBody>
      </p:sp>
      <p:sp>
        <p:nvSpPr>
          <p:cNvPr id="10" name="Rectangle 9"/>
          <p:cNvSpPr/>
          <p:nvPr/>
        </p:nvSpPr>
        <p:spPr>
          <a:xfrm>
            <a:off x="133967" y="1273440"/>
            <a:ext cx="8794800" cy="338554"/>
          </a:xfrm>
          <a:prstGeom prst="rect">
            <a:avLst/>
          </a:prstGeom>
          <a:solidFill>
            <a:srgbClr val="FFFFCC"/>
          </a:solidFill>
        </p:spPr>
        <p:txBody>
          <a:bodyPr wrap="square">
            <a:spAutoFit/>
          </a:bodyPr>
          <a:lstStyle/>
          <a:p>
            <a:pPr algn="just"/>
            <a:r>
              <a:rPr lang="pt-PT" dirty="0" smtClean="0"/>
              <a:t>Devem ter uma inclinação para montante de 25 % e a sua altura não pode ultrapassar 1,5 m.</a:t>
            </a:r>
          </a:p>
        </p:txBody>
      </p:sp>
      <p:sp>
        <p:nvSpPr>
          <p:cNvPr id="11" name="Rectangle 10"/>
          <p:cNvSpPr/>
          <p:nvPr/>
        </p:nvSpPr>
        <p:spPr>
          <a:xfrm>
            <a:off x="140447" y="1581488"/>
            <a:ext cx="8794800" cy="338554"/>
          </a:xfrm>
          <a:prstGeom prst="rect">
            <a:avLst/>
          </a:prstGeom>
          <a:solidFill>
            <a:srgbClr val="FFFFCC"/>
          </a:solidFill>
        </p:spPr>
        <p:txBody>
          <a:bodyPr wrap="square">
            <a:spAutoFit/>
          </a:bodyPr>
          <a:lstStyle/>
          <a:p>
            <a:pPr algn="just"/>
            <a:r>
              <a:rPr lang="pt-PT" dirty="0" smtClean="0"/>
              <a:t>O descarregador é rectangular, com uma largura de 1 a 2 m e uma altura de 0,5 a 0,6 m.</a:t>
            </a:r>
          </a:p>
        </p:txBody>
      </p:sp>
      <p:pic>
        <p:nvPicPr>
          <p:cNvPr id="14" name="Picture 13" descr="http://www.fao.org/docrep/006/ad082e/images/3_5.jpg"/>
          <p:cNvPicPr>
            <a:picLocks noChangeAspect="1"/>
          </p:cNvPicPr>
          <p:nvPr/>
        </p:nvPicPr>
        <p:blipFill rotWithShape="1">
          <a:blip r:embed="rId2">
            <a:extLst>
              <a:ext uri="{28A0092B-C50C-407E-A947-70E740481C1C}">
                <a14:useLocalDpi xmlns:a14="http://schemas.microsoft.com/office/drawing/2010/main" val="0"/>
              </a:ext>
            </a:extLst>
          </a:blip>
          <a:srcRect l="11849" r="5776" b="58419"/>
          <a:stretch/>
        </p:blipFill>
        <p:spPr bwMode="auto">
          <a:xfrm>
            <a:off x="2220783" y="2499991"/>
            <a:ext cx="4680000" cy="3584337"/>
          </a:xfrm>
          <a:prstGeom prst="rect">
            <a:avLst/>
          </a:prstGeom>
          <a:noFill/>
          <a:ln>
            <a:noFill/>
          </a:ln>
        </p:spPr>
      </p:pic>
      <p:sp>
        <p:nvSpPr>
          <p:cNvPr id="9" name="Rectangle 8"/>
          <p:cNvSpPr/>
          <p:nvPr/>
        </p:nvSpPr>
        <p:spPr>
          <a:xfrm>
            <a:off x="2188711" y="6123304"/>
            <a:ext cx="4752000" cy="324000"/>
          </a:xfrm>
          <a:prstGeom prst="rect">
            <a:avLst/>
          </a:prstGeom>
          <a:solidFill>
            <a:srgbClr val="FFFFCC"/>
          </a:solidFill>
        </p:spPr>
        <p:txBody>
          <a:bodyPr wrap="square">
            <a:spAutoFit/>
          </a:bodyPr>
          <a:lstStyle/>
          <a:p>
            <a:pPr algn="just"/>
            <a:r>
              <a:rPr lang="pt-PT" sz="1400" b="1" dirty="0" smtClean="0"/>
              <a:t>Figura </a:t>
            </a:r>
            <a:r>
              <a:rPr lang="pt-PT" sz="1400" dirty="0" smtClean="0"/>
              <a:t>Barragem de troncos de madeira </a:t>
            </a:r>
            <a:r>
              <a:rPr lang="pt-PT" sz="1200" dirty="0" smtClean="0"/>
              <a:t>(Fonte: FAO, 1986)</a:t>
            </a:r>
            <a:endParaRPr lang="en-US" sz="1200" dirty="0"/>
          </a:p>
        </p:txBody>
      </p:sp>
      <p:sp>
        <p:nvSpPr>
          <p:cNvPr id="17" name="Rectangle 16"/>
          <p:cNvSpPr/>
          <p:nvPr/>
        </p:nvSpPr>
        <p:spPr>
          <a:xfrm>
            <a:off x="150198" y="759991"/>
            <a:ext cx="8794800" cy="540000"/>
          </a:xfrm>
          <a:prstGeom prst="rect">
            <a:avLst/>
          </a:prstGeom>
          <a:solidFill>
            <a:srgbClr val="FFFFCC"/>
          </a:solidFill>
        </p:spPr>
        <p:txBody>
          <a:bodyPr wrap="square">
            <a:spAutoFit/>
          </a:bodyPr>
          <a:lstStyle/>
          <a:p>
            <a:pPr algn="just"/>
            <a:r>
              <a:rPr lang="pt-PT" dirty="0" smtClean="0"/>
              <a:t>Utilizam-se para estabilizar ravinas incipientes e secundárias, </a:t>
            </a:r>
            <a:r>
              <a:rPr lang="pt-PT" dirty="0"/>
              <a:t>com um comprimento inferior a 100 m e bacia de apanhamento com área inferior a </a:t>
            </a:r>
            <a:r>
              <a:rPr lang="pt-PT" dirty="0" smtClean="0"/>
              <a:t>2 </a:t>
            </a:r>
            <a:r>
              <a:rPr lang="pt-PT" dirty="0"/>
              <a:t>ha</a:t>
            </a:r>
            <a:r>
              <a:rPr lang="pt-PT" dirty="0" smtClean="0"/>
              <a:t>.</a:t>
            </a:r>
            <a:endParaRPr lang="pt-PT" dirty="0"/>
          </a:p>
        </p:txBody>
      </p:sp>
      <p:sp>
        <p:nvSpPr>
          <p:cNvPr id="20" name="Rectangle 19"/>
          <p:cNvSpPr/>
          <p:nvPr/>
        </p:nvSpPr>
        <p:spPr>
          <a:xfrm>
            <a:off x="146927" y="1908992"/>
            <a:ext cx="8794800" cy="584775"/>
          </a:xfrm>
          <a:prstGeom prst="rect">
            <a:avLst/>
          </a:prstGeom>
          <a:solidFill>
            <a:srgbClr val="FFFFCC"/>
          </a:solidFill>
        </p:spPr>
        <p:txBody>
          <a:bodyPr wrap="square">
            <a:spAutoFit/>
          </a:bodyPr>
          <a:lstStyle/>
          <a:p>
            <a:pPr algn="just"/>
            <a:r>
              <a:rPr lang="pt-PT" dirty="0" smtClean="0"/>
              <a:t>FAO (1986) apresenta diversos detalhes para a sua construção, que se podem visualizar na figura.</a:t>
            </a:r>
          </a:p>
        </p:txBody>
      </p:sp>
    </p:spTree>
    <p:extLst>
      <p:ext uri="{BB962C8B-B14F-4D97-AF65-F5344CB8AC3E}">
        <p14:creationId xmlns:p14="http://schemas.microsoft.com/office/powerpoint/2010/main" val="19905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P spid="9" grpId="0" animBg="1"/>
      <p:bldP spid="17" grpId="0" animBg="1"/>
      <p:bldP spid="2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fao.org/docrep/006/ad082e/images/3_5.jpg"/>
          <p:cNvPicPr>
            <a:picLocks noChangeAspect="1"/>
          </p:cNvPicPr>
          <p:nvPr/>
        </p:nvPicPr>
        <p:blipFill rotWithShape="1">
          <a:blip r:embed="rId2">
            <a:extLst>
              <a:ext uri="{28A0092B-C50C-407E-A947-70E740481C1C}">
                <a14:useLocalDpi xmlns:a14="http://schemas.microsoft.com/office/drawing/2010/main" val="0"/>
              </a:ext>
            </a:extLst>
          </a:blip>
          <a:srcRect l="9911" t="55491" r="10801" b="6398"/>
          <a:stretch/>
        </p:blipFill>
        <p:spPr bwMode="auto">
          <a:xfrm>
            <a:off x="252912" y="1050568"/>
            <a:ext cx="4248000" cy="3097986"/>
          </a:xfrm>
          <a:prstGeom prst="rect">
            <a:avLst/>
          </a:prstGeom>
          <a:noFill/>
          <a:ln>
            <a:noFill/>
          </a:ln>
        </p:spPr>
      </p:pic>
      <p:pic>
        <p:nvPicPr>
          <p:cNvPr id="3" name="Picture 2" descr="http://www.fao.org/docrep/006/ad082e/images/3_6.jpg"/>
          <p:cNvPicPr>
            <a:picLocks noChangeAspect="1"/>
          </p:cNvPicPr>
          <p:nvPr/>
        </p:nvPicPr>
        <p:blipFill rotWithShape="1">
          <a:blip r:embed="rId3">
            <a:extLst>
              <a:ext uri="{28A0092B-C50C-407E-A947-70E740481C1C}">
                <a14:useLocalDpi xmlns:a14="http://schemas.microsoft.com/office/drawing/2010/main" val="0"/>
              </a:ext>
            </a:extLst>
          </a:blip>
          <a:srcRect l="5365" t="5913" r="6457" b="15632"/>
          <a:stretch/>
        </p:blipFill>
        <p:spPr bwMode="auto">
          <a:xfrm>
            <a:off x="4838875" y="1688956"/>
            <a:ext cx="4289898" cy="2500008"/>
          </a:xfrm>
          <a:prstGeom prst="rect">
            <a:avLst/>
          </a:prstGeom>
          <a:noFill/>
          <a:ln>
            <a:noFill/>
          </a:ln>
        </p:spPr>
      </p:pic>
      <p:sp>
        <p:nvSpPr>
          <p:cNvPr id="4" name="Rectangle 3"/>
          <p:cNvSpPr/>
          <p:nvPr/>
        </p:nvSpPr>
        <p:spPr>
          <a:xfrm>
            <a:off x="25567" y="4170532"/>
            <a:ext cx="4397375" cy="707886"/>
          </a:xfrm>
          <a:prstGeom prst="rect">
            <a:avLst/>
          </a:prstGeom>
          <a:solidFill>
            <a:srgbClr val="FFFFCC"/>
          </a:solidFill>
        </p:spPr>
        <p:txBody>
          <a:bodyPr wrap="square">
            <a:spAutoFit/>
          </a:bodyPr>
          <a:lstStyle/>
          <a:p>
            <a:pPr algn="just"/>
            <a:r>
              <a:rPr lang="pt-PT" sz="1400" b="1" dirty="0" smtClean="0"/>
              <a:t>Figura </a:t>
            </a:r>
            <a:r>
              <a:rPr lang="pt-PT" sz="1400" dirty="0" smtClean="0"/>
              <a:t>Corte, mostrando a barragem e </a:t>
            </a:r>
            <a:r>
              <a:rPr lang="pt-PT" sz="1400" dirty="0" err="1" smtClean="0"/>
              <a:t>contrabarragem</a:t>
            </a:r>
            <a:r>
              <a:rPr lang="pt-PT" sz="1400" dirty="0" smtClean="0"/>
              <a:t> de madeira em troncos aparelhados </a:t>
            </a:r>
            <a:r>
              <a:rPr lang="pt-PT" sz="1200" dirty="0" smtClean="0"/>
              <a:t>(Fonte: FAO, 1986)</a:t>
            </a:r>
            <a:endParaRPr lang="en-US" sz="1200" dirty="0"/>
          </a:p>
        </p:txBody>
      </p:sp>
      <p:sp>
        <p:nvSpPr>
          <p:cNvPr id="5" name="Rectangle 4"/>
          <p:cNvSpPr/>
          <p:nvPr/>
        </p:nvSpPr>
        <p:spPr>
          <a:xfrm>
            <a:off x="4734238" y="4199550"/>
            <a:ext cx="4397375" cy="523220"/>
          </a:xfrm>
          <a:prstGeom prst="rect">
            <a:avLst/>
          </a:prstGeom>
          <a:solidFill>
            <a:srgbClr val="FFFFCC"/>
          </a:solidFill>
        </p:spPr>
        <p:txBody>
          <a:bodyPr wrap="square">
            <a:spAutoFit/>
          </a:bodyPr>
          <a:lstStyle/>
          <a:p>
            <a:pPr algn="just"/>
            <a:r>
              <a:rPr lang="pt-PT" sz="1400" b="1" dirty="0" smtClean="0"/>
              <a:t>Figura </a:t>
            </a:r>
            <a:r>
              <a:rPr lang="pt-PT" sz="1400" dirty="0" smtClean="0"/>
              <a:t>Vista em planta da barragem e </a:t>
            </a:r>
            <a:r>
              <a:rPr lang="pt-PT" sz="1400" dirty="0" err="1" smtClean="0"/>
              <a:t>contrabarragem</a:t>
            </a:r>
            <a:r>
              <a:rPr lang="pt-PT" sz="1400" dirty="0" smtClean="0"/>
              <a:t> </a:t>
            </a:r>
            <a:r>
              <a:rPr lang="pt-PT" sz="1200" dirty="0" smtClean="0"/>
              <a:t>(Fonte: FAO, 1986)</a:t>
            </a:r>
            <a:endParaRPr lang="en-US" sz="1200" dirty="0"/>
          </a:p>
        </p:txBody>
      </p:sp>
    </p:spTree>
    <p:extLst>
      <p:ext uri="{BB962C8B-B14F-4D97-AF65-F5344CB8AC3E}">
        <p14:creationId xmlns:p14="http://schemas.microsoft.com/office/powerpoint/2010/main" val="224722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292" y="73992"/>
            <a:ext cx="8794750" cy="338554"/>
          </a:xfrm>
          <a:prstGeom prst="rect">
            <a:avLst/>
          </a:prstGeom>
          <a:solidFill>
            <a:srgbClr val="FFFFCC"/>
          </a:solidFill>
        </p:spPr>
        <p:txBody>
          <a:bodyPr wrap="square">
            <a:spAutoFit/>
          </a:bodyPr>
          <a:lstStyle/>
          <a:p>
            <a:pPr algn="just"/>
            <a:r>
              <a:rPr lang="pt-PT" b="1" dirty="0" smtClean="0"/>
              <a:t>Barragens de pedra seca </a:t>
            </a:r>
            <a:r>
              <a:rPr lang="pt-PT" dirty="0" smtClean="0"/>
              <a:t>(</a:t>
            </a:r>
            <a:r>
              <a:rPr lang="pt-PT" i="1" dirty="0" smtClean="0"/>
              <a:t>loose stone dam</a:t>
            </a:r>
            <a:r>
              <a:rPr lang="pt-PT" dirty="0"/>
              <a:t>) (</a:t>
            </a:r>
            <a:r>
              <a:rPr lang="en-US" dirty="0"/>
              <a:t>FAO, 1986</a:t>
            </a:r>
            <a:r>
              <a:rPr lang="en-US" dirty="0" smtClean="0"/>
              <a:t>)</a:t>
            </a:r>
            <a:endParaRPr lang="en-US" sz="1800" dirty="0"/>
          </a:p>
        </p:txBody>
      </p:sp>
      <p:pic>
        <p:nvPicPr>
          <p:cNvPr id="3" name="Picture 2" descr="http://www.fao.org/docrep/006/ad082e/images/3_7.jpg"/>
          <p:cNvPicPr>
            <a:picLocks noChangeAspect="1"/>
          </p:cNvPicPr>
          <p:nvPr/>
        </p:nvPicPr>
        <p:blipFill rotWithShape="1">
          <a:blip r:embed="rId2">
            <a:extLst>
              <a:ext uri="{28A0092B-C50C-407E-A947-70E740481C1C}">
                <a14:useLocalDpi xmlns:a14="http://schemas.microsoft.com/office/drawing/2010/main" val="0"/>
              </a:ext>
            </a:extLst>
          </a:blip>
          <a:srcRect l="8472" t="4340" r="7221" b="14291"/>
          <a:stretch/>
        </p:blipFill>
        <p:spPr bwMode="auto">
          <a:xfrm>
            <a:off x="2120655" y="3214594"/>
            <a:ext cx="4895638" cy="3200999"/>
          </a:xfrm>
          <a:prstGeom prst="rect">
            <a:avLst/>
          </a:prstGeom>
          <a:noFill/>
          <a:ln>
            <a:noFill/>
          </a:ln>
        </p:spPr>
      </p:pic>
      <p:sp>
        <p:nvSpPr>
          <p:cNvPr id="8" name="Rectangle 7"/>
          <p:cNvSpPr/>
          <p:nvPr/>
        </p:nvSpPr>
        <p:spPr>
          <a:xfrm>
            <a:off x="2188721" y="6422517"/>
            <a:ext cx="4769204" cy="307777"/>
          </a:xfrm>
          <a:prstGeom prst="rect">
            <a:avLst/>
          </a:prstGeom>
          <a:solidFill>
            <a:srgbClr val="FFFFCC"/>
          </a:solidFill>
        </p:spPr>
        <p:txBody>
          <a:bodyPr wrap="square">
            <a:spAutoFit/>
          </a:bodyPr>
          <a:lstStyle/>
          <a:p>
            <a:pPr algn="just"/>
            <a:r>
              <a:rPr lang="pt-PT" sz="1400" b="1" dirty="0" smtClean="0"/>
              <a:t>Figura </a:t>
            </a:r>
            <a:r>
              <a:rPr lang="pt-PT" sz="1400" dirty="0" smtClean="0"/>
              <a:t>Barragem em pedra seca </a:t>
            </a:r>
            <a:r>
              <a:rPr lang="pt-PT" sz="1200" dirty="0" smtClean="0"/>
              <a:t>(Fonte: FAO, 1986)</a:t>
            </a:r>
            <a:endParaRPr lang="en-US" sz="1200" dirty="0"/>
          </a:p>
        </p:txBody>
      </p:sp>
      <p:sp>
        <p:nvSpPr>
          <p:cNvPr id="12" name="Rectangle 11"/>
          <p:cNvSpPr/>
          <p:nvPr/>
        </p:nvSpPr>
        <p:spPr>
          <a:xfrm>
            <a:off x="124262" y="383847"/>
            <a:ext cx="8794800" cy="1077218"/>
          </a:xfrm>
          <a:prstGeom prst="rect">
            <a:avLst/>
          </a:prstGeom>
          <a:solidFill>
            <a:srgbClr val="FFFFCC"/>
          </a:solidFill>
        </p:spPr>
        <p:txBody>
          <a:bodyPr wrap="square">
            <a:spAutoFit/>
          </a:bodyPr>
          <a:lstStyle/>
          <a:p>
            <a:pPr algn="just"/>
            <a:r>
              <a:rPr lang="pt-PT" dirty="0" smtClean="0"/>
              <a:t>São utilizadas sobretudo para controlar a erosão no leito da ravina e para estabilizar a cabeceira, </a:t>
            </a:r>
            <a:r>
              <a:rPr lang="pt-PT" dirty="0"/>
              <a:t>sendo indicadas para o tratamento das ravinas principais, em sistemas de ravinas simples ou múltiplos, com um comprimento inferior a 100 m e bacia de apanhamento com área inferior a 2 </a:t>
            </a:r>
            <a:r>
              <a:rPr lang="pt-PT" dirty="0" err="1"/>
              <a:t>ha</a:t>
            </a:r>
            <a:r>
              <a:rPr lang="pt-PT" dirty="0" smtClean="0"/>
              <a:t>.</a:t>
            </a:r>
            <a:endParaRPr lang="pt-PT" dirty="0"/>
          </a:p>
        </p:txBody>
      </p:sp>
      <p:sp>
        <p:nvSpPr>
          <p:cNvPr id="14" name="Rectangle 13"/>
          <p:cNvSpPr/>
          <p:nvPr/>
        </p:nvSpPr>
        <p:spPr>
          <a:xfrm>
            <a:off x="137222" y="1398791"/>
            <a:ext cx="8794800" cy="584775"/>
          </a:xfrm>
          <a:prstGeom prst="rect">
            <a:avLst/>
          </a:prstGeom>
          <a:solidFill>
            <a:srgbClr val="FFFFCC"/>
          </a:solidFill>
        </p:spPr>
        <p:txBody>
          <a:bodyPr wrap="square">
            <a:spAutoFit/>
          </a:bodyPr>
          <a:lstStyle/>
          <a:p>
            <a:pPr algn="just"/>
            <a:r>
              <a:rPr lang="pt-PT" dirty="0" smtClean="0"/>
              <a:t>Têm uma altura máxima de 1 m e as suas fundações devem ter uma profundidade de pelo menos 0,5 m.</a:t>
            </a:r>
            <a:endParaRPr lang="pt-PT" dirty="0"/>
          </a:p>
        </p:txBody>
      </p:sp>
      <p:sp>
        <p:nvSpPr>
          <p:cNvPr id="15" name="Rectangle 14"/>
          <p:cNvSpPr/>
          <p:nvPr/>
        </p:nvSpPr>
        <p:spPr>
          <a:xfrm>
            <a:off x="163158" y="1911127"/>
            <a:ext cx="8794800" cy="584775"/>
          </a:xfrm>
          <a:prstGeom prst="rect">
            <a:avLst/>
          </a:prstGeom>
          <a:solidFill>
            <a:srgbClr val="FFFFCC"/>
          </a:solidFill>
        </p:spPr>
        <p:txBody>
          <a:bodyPr wrap="square">
            <a:spAutoFit/>
          </a:bodyPr>
          <a:lstStyle/>
          <a:p>
            <a:pPr algn="just"/>
            <a:r>
              <a:rPr lang="pt-PT" dirty="0" smtClean="0"/>
              <a:t>A espessura a nível do descarregador deve ser de 0,5 a 0,7 m, a inclinação do paramento de jusante de 20 % e o paramento de montante é normalmente vertical.</a:t>
            </a:r>
            <a:endParaRPr lang="pt-PT" dirty="0"/>
          </a:p>
        </p:txBody>
      </p:sp>
      <p:sp>
        <p:nvSpPr>
          <p:cNvPr id="16" name="Rectangle 15"/>
          <p:cNvSpPr/>
          <p:nvPr/>
        </p:nvSpPr>
        <p:spPr>
          <a:xfrm>
            <a:off x="146927" y="2463488"/>
            <a:ext cx="8794800" cy="584775"/>
          </a:xfrm>
          <a:prstGeom prst="rect">
            <a:avLst/>
          </a:prstGeom>
          <a:solidFill>
            <a:srgbClr val="FFFFCC"/>
          </a:solidFill>
        </p:spPr>
        <p:txBody>
          <a:bodyPr wrap="square">
            <a:spAutoFit/>
          </a:bodyPr>
          <a:lstStyle/>
          <a:p>
            <a:pPr algn="just"/>
            <a:r>
              <a:rPr lang="pt-PT" dirty="0" smtClean="0"/>
              <a:t>FAO (1986) apresenta diversos detalhes para a sua construção, que se podem visualizar na figura.</a:t>
            </a:r>
          </a:p>
        </p:txBody>
      </p:sp>
    </p:spTree>
    <p:extLst>
      <p:ext uri="{BB962C8B-B14F-4D97-AF65-F5344CB8AC3E}">
        <p14:creationId xmlns:p14="http://schemas.microsoft.com/office/powerpoint/2010/main" val="2081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2"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454" y="445324"/>
            <a:ext cx="8806733" cy="338554"/>
          </a:xfrm>
          <a:prstGeom prst="rect">
            <a:avLst/>
          </a:prstGeom>
          <a:solidFill>
            <a:srgbClr val="FFFFCC"/>
          </a:solidFill>
        </p:spPr>
        <p:txBody>
          <a:bodyPr wrap="square">
            <a:spAutoFit/>
          </a:bodyPr>
          <a:lstStyle/>
          <a:p>
            <a:r>
              <a:rPr lang="pt-PT" dirty="0"/>
              <a:t>Segundo </a:t>
            </a:r>
            <a:r>
              <a:rPr lang="pt-PT" dirty="0" err="1"/>
              <a:t>Heede</a:t>
            </a:r>
            <a:r>
              <a:rPr lang="pt-PT" dirty="0"/>
              <a:t> (1982) podemos identificar os seguintes tipos de rede de ravinas:</a:t>
            </a:r>
          </a:p>
        </p:txBody>
      </p:sp>
      <p:sp>
        <p:nvSpPr>
          <p:cNvPr id="3" name="Rectangle 2"/>
          <p:cNvSpPr/>
          <p:nvPr/>
        </p:nvSpPr>
        <p:spPr>
          <a:xfrm>
            <a:off x="139454" y="783878"/>
            <a:ext cx="8806733" cy="830997"/>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a:t>Sistema </a:t>
            </a:r>
            <a:r>
              <a:rPr lang="pt-PT" b="1" dirty="0"/>
              <a:t>apenas com ravinas contínuas</a:t>
            </a:r>
            <a:r>
              <a:rPr lang="pt-PT" dirty="0"/>
              <a:t>. Sistema bem desenvolvido, com uma elevada percentagem da área de drenagem canalizada, mas que corresponde a um tipo de rede pouco comum.</a:t>
            </a:r>
          </a:p>
        </p:txBody>
      </p:sp>
      <p:sp>
        <p:nvSpPr>
          <p:cNvPr id="4" name="Rectangle 3"/>
          <p:cNvSpPr/>
          <p:nvPr/>
        </p:nvSpPr>
        <p:spPr>
          <a:xfrm>
            <a:off x="139453" y="1569274"/>
            <a:ext cx="8806733" cy="1077218"/>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a:t>Sistema </a:t>
            </a:r>
            <a:r>
              <a:rPr lang="pt-PT" b="1" dirty="0"/>
              <a:t>apenas com ravinas descontínuas</a:t>
            </a:r>
            <a:r>
              <a:rPr lang="pt-PT" dirty="0"/>
              <a:t>. Neste caso, o termo sistema não é inteiramente apropriado pois as ravinas não estão em comunicação directa. Corresponde a bacias num estado inicial de desenvolvimento e onde as obras de controlo podem ser mais eficazes. Este tipo de rede só se encontra normalmente em pequenas </a:t>
            </a:r>
            <a:r>
              <a:rPr lang="pt-PT" dirty="0" err="1"/>
              <a:t>sub-bacias</a:t>
            </a:r>
            <a:r>
              <a:rPr lang="pt-PT" dirty="0"/>
              <a:t>.</a:t>
            </a:r>
          </a:p>
        </p:txBody>
      </p:sp>
      <p:sp>
        <p:nvSpPr>
          <p:cNvPr id="5" name="Rectangle 4"/>
          <p:cNvSpPr/>
          <p:nvPr/>
        </p:nvSpPr>
        <p:spPr>
          <a:xfrm>
            <a:off x="146767" y="2607499"/>
            <a:ext cx="8806733" cy="2308324"/>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a:t>Sistema </a:t>
            </a:r>
            <a:r>
              <a:rPr lang="pt-PT" b="1" dirty="0"/>
              <a:t>com ravinas contínuas e descontínuas, todas conectadas</a:t>
            </a:r>
            <a:r>
              <a:rPr lang="pt-PT" dirty="0"/>
              <a:t>. Corresponde a um sistema em que as ravinas descontínuas se foram propagando para jusante, devido a nova formação de ravinas a partir do cone de dejecção da ravina de montante, até se fundirem com o sistema de drenagem. As ravinas (anteriormente) descontínuas identificam-se pela existência de escarpas nas zonas onde antes existiam os cones de dejecção, as quais se foram propagando para montante. Com o tempo, a cabeceira das ravinas descontínuas pode desaparecer ficando a ravina com as características das ravinas contínuas. É mais frequente que os dois sistemas anteriores e corresponde a um sistema com um elevado grau de desenvolvimento.</a:t>
            </a:r>
          </a:p>
        </p:txBody>
      </p:sp>
      <p:sp>
        <p:nvSpPr>
          <p:cNvPr id="6" name="Rectangle 5"/>
          <p:cNvSpPr/>
          <p:nvPr/>
        </p:nvSpPr>
        <p:spPr>
          <a:xfrm>
            <a:off x="148977" y="4883974"/>
            <a:ext cx="8806733" cy="584775"/>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a:t>Sistema </a:t>
            </a:r>
            <a:r>
              <a:rPr lang="pt-PT" b="1" dirty="0"/>
              <a:t>com ravinas contínuas e descontínuas, com uma ou mais ravinas descontínuas desconectadas da rede</a:t>
            </a:r>
            <a:r>
              <a:rPr lang="pt-PT" dirty="0"/>
              <a:t>. </a:t>
            </a:r>
            <a:r>
              <a:rPr lang="pt-PT" u="sng" dirty="0"/>
              <a:t>É o sistema mais frequente</a:t>
            </a:r>
            <a:r>
              <a:rPr lang="pt-PT" dirty="0"/>
              <a:t>.</a:t>
            </a:r>
          </a:p>
        </p:txBody>
      </p:sp>
    </p:spTree>
    <p:extLst>
      <p:ext uri="{BB962C8B-B14F-4D97-AF65-F5344CB8AC3E}">
        <p14:creationId xmlns:p14="http://schemas.microsoft.com/office/powerpoint/2010/main" val="226992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579" y="4044443"/>
            <a:ext cx="3600000" cy="2817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http://www.fao.org/docrep/006/ad082e/images/3_8.jpg"/>
          <p:cNvPicPr>
            <a:picLocks noChangeAspect="1"/>
          </p:cNvPicPr>
          <p:nvPr/>
        </p:nvPicPr>
        <p:blipFill rotWithShape="1">
          <a:blip r:embed="rId3">
            <a:extLst>
              <a:ext uri="{28A0092B-C50C-407E-A947-70E740481C1C}">
                <a14:useLocalDpi xmlns:a14="http://schemas.microsoft.com/office/drawing/2010/main" val="0"/>
              </a:ext>
            </a:extLst>
          </a:blip>
          <a:srcRect l="11791" r="16224" b="60109"/>
          <a:stretch/>
        </p:blipFill>
        <p:spPr bwMode="auto">
          <a:xfrm>
            <a:off x="33331" y="265"/>
            <a:ext cx="4185332" cy="3024000"/>
          </a:xfrm>
          <a:prstGeom prst="rect">
            <a:avLst/>
          </a:prstGeom>
          <a:noFill/>
          <a:ln>
            <a:noFill/>
          </a:ln>
        </p:spPr>
      </p:pic>
      <p:sp>
        <p:nvSpPr>
          <p:cNvPr id="4" name="Rectangle 3"/>
          <p:cNvSpPr/>
          <p:nvPr/>
        </p:nvSpPr>
        <p:spPr>
          <a:xfrm>
            <a:off x="130615" y="3041159"/>
            <a:ext cx="4217653" cy="954107"/>
          </a:xfrm>
          <a:prstGeom prst="rect">
            <a:avLst/>
          </a:prstGeom>
          <a:solidFill>
            <a:srgbClr val="FFFFCC"/>
          </a:solidFill>
        </p:spPr>
        <p:txBody>
          <a:bodyPr wrap="square">
            <a:spAutoFit/>
          </a:bodyPr>
          <a:lstStyle/>
          <a:p>
            <a:pPr algn="just"/>
            <a:r>
              <a:rPr lang="pt-PT" sz="1400" b="1" dirty="0" smtClean="0"/>
              <a:t>Figura </a:t>
            </a:r>
            <a:r>
              <a:rPr lang="pt-PT" sz="1400" dirty="0" smtClean="0"/>
              <a:t>Corte, incluindo a </a:t>
            </a:r>
            <a:r>
              <a:rPr lang="pt-PT" sz="1400" dirty="0" err="1" smtClean="0"/>
              <a:t>contrabarragem</a:t>
            </a:r>
            <a:r>
              <a:rPr lang="pt-PT" sz="1400" dirty="0" smtClean="0"/>
              <a:t>. </a:t>
            </a:r>
            <a:r>
              <a:rPr lang="pt-PT" sz="1400" dirty="0" err="1" smtClean="0"/>
              <a:t>Normalmanente</a:t>
            </a:r>
            <a:r>
              <a:rPr lang="pt-PT" sz="1400" dirty="0" smtClean="0"/>
              <a:t> o pé da barragem é reforçado com pedras para dissipação da energia de queda </a:t>
            </a:r>
            <a:r>
              <a:rPr lang="pt-PT" sz="1200" dirty="0" smtClean="0"/>
              <a:t>(Fonte: FAO, 1986)</a:t>
            </a:r>
            <a:endParaRPr lang="en-US" sz="1200" dirty="0"/>
          </a:p>
        </p:txBody>
      </p:sp>
      <p:pic>
        <p:nvPicPr>
          <p:cNvPr id="5" name="Picture 4" descr="http://www.fao.org/docrep/006/ad082e/images/3_8.jpg"/>
          <p:cNvPicPr>
            <a:picLocks noChangeAspect="1"/>
          </p:cNvPicPr>
          <p:nvPr/>
        </p:nvPicPr>
        <p:blipFill rotWithShape="1">
          <a:blip r:embed="rId3">
            <a:extLst>
              <a:ext uri="{28A0092B-C50C-407E-A947-70E740481C1C}">
                <a14:useLocalDpi xmlns:a14="http://schemas.microsoft.com/office/drawing/2010/main" val="0"/>
              </a:ext>
            </a:extLst>
          </a:blip>
          <a:srcRect l="6675" t="55562" r="7794" b="10781"/>
          <a:stretch/>
        </p:blipFill>
        <p:spPr bwMode="auto">
          <a:xfrm>
            <a:off x="4497394" y="1096202"/>
            <a:ext cx="4608000" cy="2364164"/>
          </a:xfrm>
          <a:prstGeom prst="rect">
            <a:avLst/>
          </a:prstGeom>
          <a:noFill/>
          <a:ln>
            <a:noFill/>
          </a:ln>
        </p:spPr>
      </p:pic>
      <p:sp>
        <p:nvSpPr>
          <p:cNvPr id="6" name="Rectangle 5"/>
          <p:cNvSpPr/>
          <p:nvPr/>
        </p:nvSpPr>
        <p:spPr>
          <a:xfrm>
            <a:off x="4552542" y="3546765"/>
            <a:ext cx="4416358" cy="523220"/>
          </a:xfrm>
          <a:prstGeom prst="rect">
            <a:avLst/>
          </a:prstGeom>
          <a:solidFill>
            <a:srgbClr val="FFFFCC"/>
          </a:solidFill>
        </p:spPr>
        <p:txBody>
          <a:bodyPr wrap="square">
            <a:spAutoFit/>
          </a:bodyPr>
          <a:lstStyle/>
          <a:p>
            <a:pPr algn="just"/>
            <a:r>
              <a:rPr lang="pt-PT" sz="1400" b="1" dirty="0" smtClean="0"/>
              <a:t>Figura </a:t>
            </a:r>
            <a:r>
              <a:rPr lang="pt-PT" sz="1400" dirty="0" smtClean="0"/>
              <a:t>Vista em planta. Notar o reforço da protecção dos muros da ala </a:t>
            </a:r>
            <a:r>
              <a:rPr lang="pt-PT" sz="1200" dirty="0" smtClean="0"/>
              <a:t>(Fonte: FAO, 1986)</a:t>
            </a:r>
            <a:endParaRPr lang="en-US" sz="1200" dirty="0"/>
          </a:p>
        </p:txBody>
      </p:sp>
    </p:spTree>
    <p:extLst>
      <p:ext uri="{BB962C8B-B14F-4D97-AF65-F5344CB8AC3E}">
        <p14:creationId xmlns:p14="http://schemas.microsoft.com/office/powerpoint/2010/main" val="67661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292" y="190719"/>
            <a:ext cx="8794750" cy="338554"/>
          </a:xfrm>
          <a:prstGeom prst="rect">
            <a:avLst/>
          </a:prstGeom>
          <a:solidFill>
            <a:srgbClr val="FFFFCC"/>
          </a:solidFill>
        </p:spPr>
        <p:txBody>
          <a:bodyPr wrap="square">
            <a:spAutoFit/>
          </a:bodyPr>
          <a:lstStyle/>
          <a:p>
            <a:pPr algn="just"/>
            <a:r>
              <a:rPr lang="pt-PT" b="1" dirty="0" smtClean="0"/>
              <a:t>Barragens de alvenaria de pedra </a:t>
            </a:r>
            <a:r>
              <a:rPr lang="pt-PT" dirty="0" smtClean="0"/>
              <a:t>(</a:t>
            </a:r>
            <a:r>
              <a:rPr lang="pt-PT" i="1" dirty="0" err="1" smtClean="0"/>
              <a:t>boulder</a:t>
            </a:r>
            <a:r>
              <a:rPr lang="pt-PT" i="1" dirty="0" smtClean="0"/>
              <a:t> stone dam</a:t>
            </a:r>
            <a:r>
              <a:rPr lang="pt-PT" dirty="0"/>
              <a:t>) (</a:t>
            </a:r>
            <a:r>
              <a:rPr lang="en-US" dirty="0"/>
              <a:t>FAO, 1986)</a:t>
            </a:r>
            <a:endParaRPr lang="pt-PT" dirty="0" smtClean="0"/>
          </a:p>
        </p:txBody>
      </p:sp>
      <p:sp>
        <p:nvSpPr>
          <p:cNvPr id="5" name="Rectangle 4"/>
          <p:cNvSpPr/>
          <p:nvPr/>
        </p:nvSpPr>
        <p:spPr>
          <a:xfrm>
            <a:off x="124262" y="510311"/>
            <a:ext cx="8794800" cy="338554"/>
          </a:xfrm>
          <a:prstGeom prst="rect">
            <a:avLst/>
          </a:prstGeom>
          <a:solidFill>
            <a:srgbClr val="FFFFCC"/>
          </a:solidFill>
        </p:spPr>
        <p:txBody>
          <a:bodyPr wrap="square">
            <a:spAutoFit/>
          </a:bodyPr>
          <a:lstStyle/>
          <a:p>
            <a:pPr algn="just"/>
            <a:r>
              <a:rPr lang="pt-PT" dirty="0" smtClean="0"/>
              <a:t>São utilizadas sobretudo para controlar a erosão no canal e estabilizar a cabeceira da ravina.</a:t>
            </a:r>
            <a:endParaRPr lang="pt-PT" dirty="0"/>
          </a:p>
        </p:txBody>
      </p:sp>
      <p:sp>
        <p:nvSpPr>
          <p:cNvPr id="6" name="Rectangle 5"/>
          <p:cNvSpPr/>
          <p:nvPr/>
        </p:nvSpPr>
        <p:spPr>
          <a:xfrm>
            <a:off x="133967" y="816224"/>
            <a:ext cx="8794800" cy="584775"/>
          </a:xfrm>
          <a:prstGeom prst="rect">
            <a:avLst/>
          </a:prstGeom>
          <a:solidFill>
            <a:srgbClr val="FFFFCC"/>
          </a:solidFill>
        </p:spPr>
        <p:txBody>
          <a:bodyPr wrap="square">
            <a:spAutoFit/>
          </a:bodyPr>
          <a:lstStyle/>
          <a:p>
            <a:pPr algn="just"/>
            <a:r>
              <a:rPr lang="pt-PT" dirty="0" smtClean="0"/>
              <a:t>São indicadas para o tratamento das ravinas principais, em sistemas de ravinas simples ou múltiplos.</a:t>
            </a:r>
          </a:p>
        </p:txBody>
      </p:sp>
      <p:sp>
        <p:nvSpPr>
          <p:cNvPr id="7" name="Rectangle 6"/>
          <p:cNvSpPr/>
          <p:nvPr/>
        </p:nvSpPr>
        <p:spPr>
          <a:xfrm>
            <a:off x="140447" y="1367472"/>
            <a:ext cx="8794800" cy="584775"/>
          </a:xfrm>
          <a:prstGeom prst="rect">
            <a:avLst/>
          </a:prstGeom>
          <a:solidFill>
            <a:srgbClr val="FFFFCC"/>
          </a:solidFill>
        </p:spPr>
        <p:txBody>
          <a:bodyPr wrap="square">
            <a:spAutoFit/>
          </a:bodyPr>
          <a:lstStyle/>
          <a:p>
            <a:pPr algn="just"/>
            <a:r>
              <a:rPr lang="pt-PT" dirty="0" smtClean="0"/>
              <a:t>Têm uma altura máxima de 2 m, com uma profundidade de fundações de pelo menos metade da altura efectiva.</a:t>
            </a:r>
          </a:p>
        </p:txBody>
      </p:sp>
      <p:sp>
        <p:nvSpPr>
          <p:cNvPr id="8" name="Rectangle 7"/>
          <p:cNvSpPr/>
          <p:nvPr/>
        </p:nvSpPr>
        <p:spPr>
          <a:xfrm>
            <a:off x="137199" y="1918720"/>
            <a:ext cx="8794800" cy="584775"/>
          </a:xfrm>
          <a:prstGeom prst="rect">
            <a:avLst/>
          </a:prstGeom>
          <a:solidFill>
            <a:srgbClr val="FFFFCC"/>
          </a:solidFill>
        </p:spPr>
        <p:txBody>
          <a:bodyPr wrap="square">
            <a:spAutoFit/>
          </a:bodyPr>
          <a:lstStyle/>
          <a:p>
            <a:pPr algn="just"/>
            <a:r>
              <a:rPr lang="pt-PT" dirty="0" smtClean="0"/>
              <a:t>A espessura a nível do descarregador deve ser de 0,7 a 1,0 m (valor médio de 0,85 m), a inclinação do paramento de jusante de 30 % e o paramento de montante normalmente vertical.</a:t>
            </a:r>
          </a:p>
        </p:txBody>
      </p:sp>
      <p:sp>
        <p:nvSpPr>
          <p:cNvPr id="9" name="Rectangle 8"/>
          <p:cNvSpPr/>
          <p:nvPr/>
        </p:nvSpPr>
        <p:spPr>
          <a:xfrm>
            <a:off x="163135" y="2460240"/>
            <a:ext cx="8794800" cy="792000"/>
          </a:xfrm>
          <a:prstGeom prst="rect">
            <a:avLst/>
          </a:prstGeom>
          <a:solidFill>
            <a:srgbClr val="FFFFCC"/>
          </a:solidFill>
        </p:spPr>
        <p:txBody>
          <a:bodyPr wrap="square">
            <a:spAutoFit/>
          </a:bodyPr>
          <a:lstStyle/>
          <a:p>
            <a:pPr algn="just"/>
            <a:r>
              <a:rPr lang="pt-PT" dirty="0" smtClean="0"/>
              <a:t>Respeitando-se estas dimensões, não são necessários ensaios de estabilidade. O descarregador (normalmente trapezoidal) tem de ser dimensionado para o caudal de cheia produzido na bacia de apanhamento.</a:t>
            </a:r>
          </a:p>
        </p:txBody>
      </p:sp>
      <p:pic>
        <p:nvPicPr>
          <p:cNvPr id="10" name="Picture 9" descr="http://www.fao.org/docrep/006/ad082e/images/3_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0186" y="3468907"/>
            <a:ext cx="5375803" cy="2834616"/>
          </a:xfrm>
          <a:prstGeom prst="rect">
            <a:avLst/>
          </a:prstGeom>
          <a:noFill/>
          <a:ln>
            <a:noFill/>
          </a:ln>
        </p:spPr>
      </p:pic>
      <p:sp>
        <p:nvSpPr>
          <p:cNvPr id="11" name="Rectangle 10"/>
          <p:cNvSpPr/>
          <p:nvPr/>
        </p:nvSpPr>
        <p:spPr>
          <a:xfrm>
            <a:off x="2188721" y="6422517"/>
            <a:ext cx="4769204" cy="307777"/>
          </a:xfrm>
          <a:prstGeom prst="rect">
            <a:avLst/>
          </a:prstGeom>
          <a:solidFill>
            <a:srgbClr val="FFFFCC"/>
          </a:solidFill>
        </p:spPr>
        <p:txBody>
          <a:bodyPr wrap="square">
            <a:spAutoFit/>
          </a:bodyPr>
          <a:lstStyle/>
          <a:p>
            <a:pPr algn="just"/>
            <a:r>
              <a:rPr lang="pt-PT" sz="1400" b="1" dirty="0" smtClean="0"/>
              <a:t>Figura </a:t>
            </a:r>
            <a:r>
              <a:rPr lang="pt-PT" sz="1400" dirty="0" smtClean="0"/>
              <a:t>Barragem em alvenaria de pedra </a:t>
            </a:r>
            <a:r>
              <a:rPr lang="pt-PT" sz="1200" dirty="0" smtClean="0"/>
              <a:t>(Fonte: FAO, 1986)</a:t>
            </a:r>
            <a:endParaRPr lang="en-US" sz="1200" dirty="0"/>
          </a:p>
        </p:txBody>
      </p:sp>
    </p:spTree>
    <p:extLst>
      <p:ext uri="{BB962C8B-B14F-4D97-AF65-F5344CB8AC3E}">
        <p14:creationId xmlns:p14="http://schemas.microsoft.com/office/powerpoint/2010/main" val="24942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fao.org/docrep/006/ad082e/images/3_10.jpg"/>
          <p:cNvPicPr>
            <a:picLocks noChangeAspect="1"/>
          </p:cNvPicPr>
          <p:nvPr/>
        </p:nvPicPr>
        <p:blipFill rotWithShape="1">
          <a:blip r:embed="rId2">
            <a:extLst>
              <a:ext uri="{28A0092B-C50C-407E-A947-70E740481C1C}">
                <a14:useLocalDpi xmlns:a14="http://schemas.microsoft.com/office/drawing/2010/main" val="0"/>
              </a:ext>
            </a:extLst>
          </a:blip>
          <a:srcRect l="18479" t="1747" r="9617" b="58073"/>
          <a:stretch/>
        </p:blipFill>
        <p:spPr bwMode="auto">
          <a:xfrm>
            <a:off x="197828" y="632312"/>
            <a:ext cx="4354714" cy="3633551"/>
          </a:xfrm>
          <a:prstGeom prst="rect">
            <a:avLst/>
          </a:prstGeom>
          <a:noFill/>
          <a:ln>
            <a:noFill/>
          </a:ln>
        </p:spPr>
      </p:pic>
      <p:sp>
        <p:nvSpPr>
          <p:cNvPr id="4" name="Rectangle 3"/>
          <p:cNvSpPr/>
          <p:nvPr/>
        </p:nvSpPr>
        <p:spPr>
          <a:xfrm>
            <a:off x="130615" y="4266887"/>
            <a:ext cx="4217653" cy="492443"/>
          </a:xfrm>
          <a:prstGeom prst="rect">
            <a:avLst/>
          </a:prstGeom>
          <a:solidFill>
            <a:srgbClr val="FFFFCC"/>
          </a:solidFill>
        </p:spPr>
        <p:txBody>
          <a:bodyPr wrap="square">
            <a:spAutoFit/>
          </a:bodyPr>
          <a:lstStyle/>
          <a:p>
            <a:pPr algn="just"/>
            <a:r>
              <a:rPr lang="pt-PT" sz="1400" b="1" dirty="0" smtClean="0"/>
              <a:t>Figura </a:t>
            </a:r>
            <a:r>
              <a:rPr lang="pt-PT" sz="1400" dirty="0" smtClean="0"/>
              <a:t>Corte, incluindo a </a:t>
            </a:r>
            <a:r>
              <a:rPr lang="pt-PT" sz="1400" dirty="0" err="1" smtClean="0"/>
              <a:t>contrabarragem</a:t>
            </a:r>
            <a:r>
              <a:rPr lang="pt-PT" sz="1400" dirty="0" smtClean="0"/>
              <a:t> </a:t>
            </a:r>
            <a:r>
              <a:rPr lang="pt-PT" sz="1200" dirty="0" smtClean="0"/>
              <a:t>(Fonte: FAO, 1986)</a:t>
            </a:r>
            <a:endParaRPr lang="en-US" sz="1200" dirty="0"/>
          </a:p>
        </p:txBody>
      </p:sp>
      <p:sp>
        <p:nvSpPr>
          <p:cNvPr id="5" name="Rectangle 4"/>
          <p:cNvSpPr/>
          <p:nvPr/>
        </p:nvSpPr>
        <p:spPr>
          <a:xfrm>
            <a:off x="4536321" y="4256897"/>
            <a:ext cx="4416358" cy="307777"/>
          </a:xfrm>
          <a:prstGeom prst="rect">
            <a:avLst/>
          </a:prstGeom>
          <a:solidFill>
            <a:srgbClr val="FFFFCC"/>
          </a:solidFill>
        </p:spPr>
        <p:txBody>
          <a:bodyPr wrap="square">
            <a:spAutoFit/>
          </a:bodyPr>
          <a:lstStyle/>
          <a:p>
            <a:pPr algn="just"/>
            <a:r>
              <a:rPr lang="pt-PT" sz="1400" b="1" dirty="0" smtClean="0"/>
              <a:t>Figura </a:t>
            </a:r>
            <a:r>
              <a:rPr lang="pt-PT" sz="1400" dirty="0" smtClean="0"/>
              <a:t>Vista em planta </a:t>
            </a:r>
            <a:r>
              <a:rPr lang="pt-PT" sz="1200" dirty="0" smtClean="0"/>
              <a:t>(Fonte: FAO, 1986)</a:t>
            </a:r>
            <a:endParaRPr lang="en-US" sz="1200" dirty="0"/>
          </a:p>
        </p:txBody>
      </p:sp>
      <p:pic>
        <p:nvPicPr>
          <p:cNvPr id="6" name="Picture 5" descr="http://www.fao.org/docrep/006/ad082e/images/3_10.jpg"/>
          <p:cNvPicPr>
            <a:picLocks noChangeAspect="1"/>
          </p:cNvPicPr>
          <p:nvPr/>
        </p:nvPicPr>
        <p:blipFill rotWithShape="1">
          <a:blip r:embed="rId2">
            <a:extLst>
              <a:ext uri="{28A0092B-C50C-407E-A947-70E740481C1C}">
                <a14:useLocalDpi xmlns:a14="http://schemas.microsoft.com/office/drawing/2010/main" val="0"/>
              </a:ext>
            </a:extLst>
          </a:blip>
          <a:srcRect l="3212" t="55729" b="8756"/>
          <a:stretch/>
        </p:blipFill>
        <p:spPr bwMode="auto">
          <a:xfrm>
            <a:off x="4549598" y="1819104"/>
            <a:ext cx="4403081" cy="2412459"/>
          </a:xfrm>
          <a:prstGeom prst="rect">
            <a:avLst/>
          </a:prstGeom>
          <a:noFill/>
          <a:ln>
            <a:noFill/>
          </a:ln>
        </p:spPr>
      </p:pic>
    </p:spTree>
    <p:extLst>
      <p:ext uri="{BB962C8B-B14F-4D97-AF65-F5344CB8AC3E}">
        <p14:creationId xmlns:p14="http://schemas.microsoft.com/office/powerpoint/2010/main" val="412133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292" y="463103"/>
            <a:ext cx="8794750" cy="338554"/>
          </a:xfrm>
          <a:prstGeom prst="rect">
            <a:avLst/>
          </a:prstGeom>
          <a:solidFill>
            <a:srgbClr val="FFFFCC"/>
          </a:solidFill>
        </p:spPr>
        <p:txBody>
          <a:bodyPr wrap="square">
            <a:spAutoFit/>
          </a:bodyPr>
          <a:lstStyle/>
          <a:p>
            <a:pPr algn="just"/>
            <a:r>
              <a:rPr lang="pt-PT" b="1" dirty="0" smtClean="0"/>
              <a:t>Barragens de gabiões </a:t>
            </a:r>
            <a:r>
              <a:rPr lang="pt-PT" dirty="0"/>
              <a:t>(</a:t>
            </a:r>
            <a:r>
              <a:rPr lang="en-US" dirty="0"/>
              <a:t>FAO, 1986)</a:t>
            </a:r>
            <a:endParaRPr lang="pt-PT" dirty="0" smtClean="0"/>
          </a:p>
        </p:txBody>
      </p:sp>
      <p:sp>
        <p:nvSpPr>
          <p:cNvPr id="5" name="Rectangle 4"/>
          <p:cNvSpPr/>
          <p:nvPr/>
        </p:nvSpPr>
        <p:spPr>
          <a:xfrm>
            <a:off x="143966" y="2775015"/>
            <a:ext cx="8794800" cy="338554"/>
          </a:xfrm>
          <a:prstGeom prst="rect">
            <a:avLst/>
          </a:prstGeom>
          <a:solidFill>
            <a:srgbClr val="FFFFCC"/>
          </a:solidFill>
        </p:spPr>
        <p:txBody>
          <a:bodyPr wrap="square">
            <a:spAutoFit/>
          </a:bodyPr>
          <a:lstStyle/>
          <a:p>
            <a:pPr algn="just"/>
            <a:r>
              <a:rPr lang="pt-PT" b="1" dirty="0" smtClean="0"/>
              <a:t>A</a:t>
            </a:r>
            <a:r>
              <a:rPr lang="pt-PT" dirty="0" smtClean="0"/>
              <a:t>. </a:t>
            </a:r>
            <a:r>
              <a:rPr lang="pt-PT" u="sng" dirty="0" smtClean="0"/>
              <a:t>Barragens até 3 m de altura total, </a:t>
            </a:r>
            <a:r>
              <a:rPr lang="pt-PT" i="1" u="sng" dirty="0" smtClean="0"/>
              <a:t>H</a:t>
            </a:r>
            <a:r>
              <a:rPr lang="pt-PT" dirty="0" smtClean="0"/>
              <a:t> (altura efectiva mais profundidade das fundações)</a:t>
            </a:r>
            <a:endParaRPr lang="pt-PT" u="sng" dirty="0"/>
          </a:p>
        </p:txBody>
      </p:sp>
      <p:sp>
        <p:nvSpPr>
          <p:cNvPr id="6" name="Rectangle 5"/>
          <p:cNvSpPr/>
          <p:nvPr/>
        </p:nvSpPr>
        <p:spPr>
          <a:xfrm>
            <a:off x="154758" y="2469218"/>
            <a:ext cx="8794800" cy="338554"/>
          </a:xfrm>
          <a:prstGeom prst="rect">
            <a:avLst/>
          </a:prstGeom>
          <a:solidFill>
            <a:srgbClr val="FFFFCC"/>
          </a:solidFill>
        </p:spPr>
        <p:txBody>
          <a:bodyPr wrap="square">
            <a:spAutoFit/>
          </a:bodyPr>
          <a:lstStyle/>
          <a:p>
            <a:pPr algn="just"/>
            <a:r>
              <a:rPr lang="pt-PT" b="1" i="1" dirty="0" smtClean="0"/>
              <a:t>Dimensionamento</a:t>
            </a:r>
          </a:p>
        </p:txBody>
      </p:sp>
      <p:sp>
        <p:nvSpPr>
          <p:cNvPr id="8" name="Rectangle 7"/>
          <p:cNvSpPr/>
          <p:nvPr/>
        </p:nvSpPr>
        <p:spPr>
          <a:xfrm>
            <a:off x="163135" y="3086110"/>
            <a:ext cx="8794800" cy="584775"/>
          </a:xfrm>
          <a:prstGeom prst="rect">
            <a:avLst/>
          </a:prstGeom>
          <a:solidFill>
            <a:srgbClr val="FFFFCC"/>
          </a:solidFill>
        </p:spPr>
        <p:txBody>
          <a:bodyPr wrap="square">
            <a:spAutoFit/>
          </a:bodyPr>
          <a:lstStyle/>
          <a:p>
            <a:pPr algn="just"/>
            <a:r>
              <a:rPr lang="pt-PT" dirty="0" smtClean="0"/>
              <a:t>Se as caixas de gabiões tiverem as seguintes dimensões: 1X1X2 m, 0,85X0,85X2 m ou 0,75X1,5X3 m, a sua estabilidade está assegurada (rotação, colapso, deslizamento  e quebra).</a:t>
            </a:r>
          </a:p>
        </p:txBody>
      </p:sp>
      <mc:AlternateContent xmlns:mc="http://schemas.openxmlformats.org/markup-compatibility/2006" xmlns:a14="http://schemas.microsoft.com/office/drawing/2010/main">
        <mc:Choice Requires="a14">
          <p:sp>
            <p:nvSpPr>
              <p:cNvPr id="9" name="Rectangle 8"/>
              <p:cNvSpPr/>
              <p:nvPr/>
            </p:nvSpPr>
            <p:spPr>
              <a:xfrm>
                <a:off x="163135" y="3938896"/>
                <a:ext cx="8794800" cy="584775"/>
              </a:xfrm>
              <a:prstGeom prst="rect">
                <a:avLst/>
              </a:prstGeom>
              <a:solidFill>
                <a:srgbClr val="FFFFCC"/>
              </a:solidFill>
            </p:spPr>
            <p:txBody>
              <a:bodyPr wrap="square">
                <a:spAutoFit/>
              </a:bodyPr>
              <a:lstStyle/>
              <a:p>
                <a:pPr algn="just"/>
                <a:r>
                  <a:rPr lang="pt-PT" dirty="0" smtClean="0"/>
                  <a:t>A espessura do coroamento, a nível do descarregador é dada por </a:t>
                </a:r>
                <a14:m>
                  <m:oMath xmlns:m="http://schemas.openxmlformats.org/officeDocument/2006/math">
                    <m:r>
                      <a:rPr lang="pt-PT" b="0" i="1" smtClean="0">
                        <a:latin typeface="Cambria Math"/>
                      </a:rPr>
                      <m:t>𝑘</m:t>
                    </m:r>
                    <m:r>
                      <a:rPr lang="pt-PT" b="0" i="1" smtClean="0">
                        <a:latin typeface="Cambria Math"/>
                      </a:rPr>
                      <m:t>=0,4</m:t>
                    </m:r>
                    <m:r>
                      <a:rPr lang="pt-PT" b="0" i="1" smtClean="0">
                        <a:latin typeface="Cambria Math"/>
                      </a:rPr>
                      <m:t>𝐻</m:t>
                    </m:r>
                  </m:oMath>
                </a14:m>
                <a:r>
                  <a:rPr lang="pt-PT" dirty="0" smtClean="0"/>
                  <a:t>, e a espessura da base é dada por </a:t>
                </a:r>
                <a14:m>
                  <m:oMath xmlns:m="http://schemas.openxmlformats.org/officeDocument/2006/math">
                    <m:r>
                      <a:rPr lang="pt-PT" b="0" i="1" smtClean="0">
                        <a:latin typeface="Cambria Math"/>
                      </a:rPr>
                      <m:t>𝑑</m:t>
                    </m:r>
                    <m:r>
                      <a:rPr lang="pt-PT" b="0" i="1" smtClean="0">
                        <a:latin typeface="Cambria Math"/>
                      </a:rPr>
                      <m:t>=0,6</m:t>
                    </m:r>
                    <m:r>
                      <a:rPr lang="pt-PT" b="0" i="1" smtClean="0">
                        <a:latin typeface="Cambria Math"/>
                      </a:rPr>
                      <m:t>𝐻</m:t>
                    </m:r>
                  </m:oMath>
                </a14:m>
                <a:r>
                  <a:rPr lang="pt-PT" dirty="0" smtClean="0"/>
                  <a:t>.</a:t>
                </a:r>
              </a:p>
            </p:txBody>
          </p:sp>
        </mc:Choice>
        <mc:Fallback xmlns="">
          <p:sp>
            <p:nvSpPr>
              <p:cNvPr id="9" name="Rectangle 8"/>
              <p:cNvSpPr>
                <a:spLocks noRot="1" noChangeAspect="1" noMove="1" noResize="1" noEditPoints="1" noAdjustHandles="1" noChangeArrowheads="1" noChangeShapeType="1" noTextEdit="1"/>
              </p:cNvSpPr>
              <p:nvPr/>
            </p:nvSpPr>
            <p:spPr>
              <a:xfrm>
                <a:off x="163135" y="3938896"/>
                <a:ext cx="8794800" cy="584775"/>
              </a:xfrm>
              <a:prstGeom prst="rect">
                <a:avLst/>
              </a:prstGeom>
              <a:blipFill rotWithShape="1">
                <a:blip r:embed="rId2"/>
                <a:stretch>
                  <a:fillRect l="-416" t="-3125" r="-416" b="-12500"/>
                </a:stretch>
              </a:blipFill>
            </p:spPr>
            <p:txBody>
              <a:bodyPr/>
              <a:lstStyle/>
              <a:p>
                <a:r>
                  <a:rPr lang="pt-PT">
                    <a:noFill/>
                  </a:rPr>
                  <a:t> </a:t>
                </a:r>
              </a:p>
            </p:txBody>
          </p:sp>
        </mc:Fallback>
      </mc:AlternateContent>
      <p:sp>
        <p:nvSpPr>
          <p:cNvPr id="10" name="Rectangle 9"/>
          <p:cNvSpPr/>
          <p:nvPr/>
        </p:nvSpPr>
        <p:spPr>
          <a:xfrm>
            <a:off x="159926" y="779447"/>
            <a:ext cx="8794800" cy="584775"/>
          </a:xfrm>
          <a:prstGeom prst="rect">
            <a:avLst/>
          </a:prstGeom>
          <a:solidFill>
            <a:srgbClr val="FFFFCC"/>
          </a:solidFill>
        </p:spPr>
        <p:txBody>
          <a:bodyPr wrap="square">
            <a:spAutoFit/>
          </a:bodyPr>
          <a:lstStyle/>
          <a:p>
            <a:pPr algn="just"/>
            <a:r>
              <a:rPr lang="pt-PT" dirty="0" smtClean="0"/>
              <a:t>Não é necessário, nem económico, construir séries de barragens de gabiões ao longo das ravinas. Estas devem ser utilizadas:</a:t>
            </a:r>
          </a:p>
        </p:txBody>
      </p:sp>
      <p:sp>
        <p:nvSpPr>
          <p:cNvPr id="11" name="Rectangle 10"/>
          <p:cNvSpPr/>
          <p:nvPr/>
        </p:nvSpPr>
        <p:spPr>
          <a:xfrm>
            <a:off x="163426" y="1307989"/>
            <a:ext cx="8794800" cy="338554"/>
          </a:xfrm>
          <a:prstGeom prst="rect">
            <a:avLst/>
          </a:prstGeom>
          <a:solidFill>
            <a:srgbClr val="FFFFCC"/>
          </a:solidFill>
        </p:spPr>
        <p:txBody>
          <a:bodyPr wrap="square">
            <a:spAutoFit/>
          </a:bodyPr>
          <a:lstStyle/>
          <a:p>
            <a:pPr marL="285750" indent="-285750" algn="just">
              <a:buFont typeface="Arial" pitchFamily="34" charset="0"/>
              <a:buChar char="•"/>
            </a:pPr>
            <a:r>
              <a:rPr lang="pt-PT" dirty="0" smtClean="0"/>
              <a:t>Para a primeira barragem e </a:t>
            </a:r>
            <a:r>
              <a:rPr lang="pt-PT" dirty="0" err="1" smtClean="0"/>
              <a:t>contrabarragem</a:t>
            </a:r>
            <a:r>
              <a:rPr lang="pt-PT" dirty="0" smtClean="0"/>
              <a:t> de ravinas de maior dimensão;</a:t>
            </a:r>
          </a:p>
        </p:txBody>
      </p:sp>
      <p:sp>
        <p:nvSpPr>
          <p:cNvPr id="12" name="Rectangle 11"/>
          <p:cNvSpPr/>
          <p:nvPr/>
        </p:nvSpPr>
        <p:spPr>
          <a:xfrm>
            <a:off x="153698" y="1584164"/>
            <a:ext cx="8794800" cy="338554"/>
          </a:xfrm>
          <a:prstGeom prst="rect">
            <a:avLst/>
          </a:prstGeom>
          <a:solidFill>
            <a:srgbClr val="FFFFCC"/>
          </a:solidFill>
        </p:spPr>
        <p:txBody>
          <a:bodyPr wrap="square">
            <a:spAutoFit/>
          </a:bodyPr>
          <a:lstStyle/>
          <a:p>
            <a:pPr marL="285750" indent="-285750" algn="just">
              <a:buFont typeface="Arial" pitchFamily="34" charset="0"/>
              <a:buChar char="•"/>
            </a:pPr>
            <a:r>
              <a:rPr lang="pt-PT" dirty="0" smtClean="0"/>
              <a:t>acima e abaixo de estradas que atravessem a ravina;</a:t>
            </a:r>
          </a:p>
        </p:txBody>
      </p:sp>
      <p:sp>
        <p:nvSpPr>
          <p:cNvPr id="13" name="Rectangle 12"/>
          <p:cNvSpPr/>
          <p:nvPr/>
        </p:nvSpPr>
        <p:spPr>
          <a:xfrm>
            <a:off x="153698" y="1881254"/>
            <a:ext cx="8794800" cy="584775"/>
          </a:xfrm>
          <a:prstGeom prst="rect">
            <a:avLst/>
          </a:prstGeom>
          <a:solidFill>
            <a:srgbClr val="FFFFCC"/>
          </a:solidFill>
        </p:spPr>
        <p:txBody>
          <a:bodyPr wrap="square">
            <a:spAutoFit/>
          </a:bodyPr>
          <a:lstStyle/>
          <a:p>
            <a:pPr marL="285750" indent="-285750" algn="just">
              <a:buFont typeface="Arial" pitchFamily="34" charset="0"/>
              <a:buChar char="•"/>
            </a:pPr>
            <a:r>
              <a:rPr lang="pt-PT" dirty="0" smtClean="0"/>
              <a:t>associadas a muros de suporte para estabilizar deslizamentos de terras nas zonas de montante das ravinas.</a:t>
            </a:r>
            <a:endParaRPr lang="pt-PT" dirty="0"/>
          </a:p>
        </p:txBody>
      </p:sp>
      <p:sp>
        <p:nvSpPr>
          <p:cNvPr id="14" name="Rectangle 13"/>
          <p:cNvSpPr/>
          <p:nvPr/>
        </p:nvSpPr>
        <p:spPr>
          <a:xfrm>
            <a:off x="169902" y="3637559"/>
            <a:ext cx="8794800" cy="338554"/>
          </a:xfrm>
          <a:prstGeom prst="rect">
            <a:avLst/>
          </a:prstGeom>
          <a:solidFill>
            <a:srgbClr val="FFFFCC"/>
          </a:solidFill>
        </p:spPr>
        <p:txBody>
          <a:bodyPr wrap="square">
            <a:spAutoFit/>
          </a:bodyPr>
          <a:lstStyle/>
          <a:p>
            <a:pPr algn="just"/>
            <a:r>
              <a:rPr lang="pt-PT" b="1" dirty="0" smtClean="0"/>
              <a:t>B</a:t>
            </a:r>
            <a:r>
              <a:rPr lang="pt-PT" dirty="0" smtClean="0"/>
              <a:t>. </a:t>
            </a:r>
            <a:r>
              <a:rPr lang="pt-PT" u="sng" dirty="0" smtClean="0"/>
              <a:t>Barragens com 3 a 5 m de altura total, </a:t>
            </a:r>
            <a:r>
              <a:rPr lang="pt-PT" i="1" u="sng" dirty="0" smtClean="0"/>
              <a:t>H</a:t>
            </a:r>
            <a:endParaRPr lang="pt-PT" i="1" u="sng" dirty="0"/>
          </a:p>
        </p:txBody>
      </p:sp>
      <p:sp>
        <p:nvSpPr>
          <p:cNvPr id="15" name="Rectangle 14"/>
          <p:cNvSpPr/>
          <p:nvPr/>
        </p:nvSpPr>
        <p:spPr>
          <a:xfrm>
            <a:off x="146927" y="4506368"/>
            <a:ext cx="8794800" cy="338554"/>
          </a:xfrm>
          <a:prstGeom prst="rect">
            <a:avLst/>
          </a:prstGeom>
          <a:solidFill>
            <a:srgbClr val="FFFFCC"/>
          </a:solidFill>
        </p:spPr>
        <p:txBody>
          <a:bodyPr wrap="square">
            <a:spAutoFit/>
          </a:bodyPr>
          <a:lstStyle/>
          <a:p>
            <a:pPr algn="just"/>
            <a:r>
              <a:rPr lang="pt-PT" dirty="0" smtClean="0"/>
              <a:t>FAO (1986) apresenta diversos detalhes para a sua construção.</a:t>
            </a:r>
          </a:p>
        </p:txBody>
      </p:sp>
    </p:spTree>
    <p:extLst>
      <p:ext uri="{BB962C8B-B14F-4D97-AF65-F5344CB8AC3E}">
        <p14:creationId xmlns:p14="http://schemas.microsoft.com/office/powerpoint/2010/main" val="370411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Paulo\Desktop\Paulo\SardGab0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822713" y="1365605"/>
            <a:ext cx="6048000" cy="43966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fao.org/docrep/006/ad082e/images/3_11.jpg"/>
          <p:cNvPicPr>
            <a:picLocks noChangeAspect="1"/>
          </p:cNvPicPr>
          <p:nvPr/>
        </p:nvPicPr>
        <p:blipFill rotWithShape="1">
          <a:blip r:embed="rId3">
            <a:extLst>
              <a:ext uri="{28A0092B-C50C-407E-A947-70E740481C1C}">
                <a14:useLocalDpi xmlns:a14="http://schemas.microsoft.com/office/drawing/2010/main" val="0"/>
              </a:ext>
            </a:extLst>
          </a:blip>
          <a:srcRect l="6056" t="1541" r="11112" b="57553"/>
          <a:stretch/>
        </p:blipFill>
        <p:spPr bwMode="auto">
          <a:xfrm rot="-60000">
            <a:off x="161709" y="1498277"/>
            <a:ext cx="4394683" cy="3077308"/>
          </a:xfrm>
          <a:prstGeom prst="rect">
            <a:avLst/>
          </a:prstGeom>
          <a:noFill/>
          <a:ln>
            <a:noFill/>
          </a:ln>
        </p:spPr>
      </p:pic>
      <p:sp>
        <p:nvSpPr>
          <p:cNvPr id="4" name="Rectangle 3"/>
          <p:cNvSpPr/>
          <p:nvPr/>
        </p:nvSpPr>
        <p:spPr>
          <a:xfrm>
            <a:off x="145908" y="4690986"/>
            <a:ext cx="4536000" cy="492443"/>
          </a:xfrm>
          <a:prstGeom prst="rect">
            <a:avLst/>
          </a:prstGeom>
          <a:solidFill>
            <a:srgbClr val="FFFFCC"/>
          </a:solidFill>
        </p:spPr>
        <p:txBody>
          <a:bodyPr wrap="square">
            <a:spAutoFit/>
          </a:bodyPr>
          <a:lstStyle/>
          <a:p>
            <a:pPr algn="just"/>
            <a:r>
              <a:rPr lang="pt-PT" sz="1400" b="1" dirty="0" smtClean="0"/>
              <a:t>Figura </a:t>
            </a:r>
            <a:r>
              <a:rPr lang="pt-PT" sz="1400" dirty="0" smtClean="0"/>
              <a:t>Barragem de gabiões (enchimento no local) </a:t>
            </a:r>
            <a:r>
              <a:rPr lang="pt-PT" sz="1200" dirty="0" smtClean="0"/>
              <a:t>(Fonte: FAO, 1986)</a:t>
            </a:r>
            <a:endParaRPr lang="en-US" sz="1200" dirty="0"/>
          </a:p>
        </p:txBody>
      </p:sp>
    </p:spTree>
    <p:extLst>
      <p:ext uri="{BB962C8B-B14F-4D97-AF65-F5344CB8AC3E}">
        <p14:creationId xmlns:p14="http://schemas.microsoft.com/office/powerpoint/2010/main" val="129183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292" y="336639"/>
            <a:ext cx="8794750" cy="338554"/>
          </a:xfrm>
          <a:prstGeom prst="rect">
            <a:avLst/>
          </a:prstGeom>
          <a:solidFill>
            <a:srgbClr val="FFFFCC"/>
          </a:solidFill>
        </p:spPr>
        <p:txBody>
          <a:bodyPr wrap="square">
            <a:spAutoFit/>
          </a:bodyPr>
          <a:lstStyle/>
          <a:p>
            <a:pPr algn="just"/>
            <a:r>
              <a:rPr lang="pt-PT" b="1" dirty="0" smtClean="0"/>
              <a:t>Barragens de alvenaria de pedra argamassada </a:t>
            </a:r>
            <a:r>
              <a:rPr lang="pt-PT" dirty="0" smtClean="0"/>
              <a:t>(</a:t>
            </a:r>
            <a:r>
              <a:rPr lang="pt-PT" i="1" dirty="0" err="1" smtClean="0"/>
              <a:t>masonry</a:t>
            </a:r>
            <a:r>
              <a:rPr lang="pt-PT" i="1" dirty="0" smtClean="0"/>
              <a:t> dam</a:t>
            </a:r>
            <a:r>
              <a:rPr lang="pt-PT" dirty="0" smtClean="0"/>
              <a:t>)</a:t>
            </a:r>
          </a:p>
        </p:txBody>
      </p:sp>
      <p:sp>
        <p:nvSpPr>
          <p:cNvPr id="5" name="Rectangle 4"/>
          <p:cNvSpPr/>
          <p:nvPr/>
        </p:nvSpPr>
        <p:spPr>
          <a:xfrm>
            <a:off x="143966" y="3329511"/>
            <a:ext cx="8794800" cy="338554"/>
          </a:xfrm>
          <a:prstGeom prst="rect">
            <a:avLst/>
          </a:prstGeom>
          <a:solidFill>
            <a:srgbClr val="FFFFCC"/>
          </a:solidFill>
        </p:spPr>
        <p:txBody>
          <a:bodyPr wrap="square">
            <a:spAutoFit/>
          </a:bodyPr>
          <a:lstStyle/>
          <a:p>
            <a:pPr algn="just"/>
            <a:r>
              <a:rPr lang="pt-PT" b="1" dirty="0" smtClean="0"/>
              <a:t>A</a:t>
            </a:r>
            <a:r>
              <a:rPr lang="pt-PT" dirty="0" smtClean="0"/>
              <a:t>. </a:t>
            </a:r>
            <a:r>
              <a:rPr lang="pt-PT" u="sng" dirty="0" smtClean="0"/>
              <a:t>Barragens até 2 m de altura</a:t>
            </a:r>
            <a:endParaRPr lang="pt-PT" u="sng" dirty="0"/>
          </a:p>
        </p:txBody>
      </p:sp>
      <p:sp>
        <p:nvSpPr>
          <p:cNvPr id="6" name="Rectangle 5"/>
          <p:cNvSpPr/>
          <p:nvPr/>
        </p:nvSpPr>
        <p:spPr>
          <a:xfrm>
            <a:off x="154758" y="3023714"/>
            <a:ext cx="8794800" cy="338554"/>
          </a:xfrm>
          <a:prstGeom prst="rect">
            <a:avLst/>
          </a:prstGeom>
          <a:solidFill>
            <a:srgbClr val="FFFFCC"/>
          </a:solidFill>
        </p:spPr>
        <p:txBody>
          <a:bodyPr wrap="square">
            <a:spAutoFit/>
          </a:bodyPr>
          <a:lstStyle/>
          <a:p>
            <a:pPr algn="just"/>
            <a:r>
              <a:rPr lang="pt-PT" b="1" i="1" dirty="0" smtClean="0"/>
              <a:t>Dimensionamento</a:t>
            </a:r>
          </a:p>
        </p:txBody>
      </p:sp>
      <p:sp>
        <p:nvSpPr>
          <p:cNvPr id="7" name="Rectangle 6"/>
          <p:cNvSpPr/>
          <p:nvPr/>
        </p:nvSpPr>
        <p:spPr>
          <a:xfrm>
            <a:off x="163135" y="3640606"/>
            <a:ext cx="8794800" cy="584775"/>
          </a:xfrm>
          <a:prstGeom prst="rect">
            <a:avLst/>
          </a:prstGeom>
          <a:solidFill>
            <a:srgbClr val="FFFFCC"/>
          </a:solidFill>
        </p:spPr>
        <p:txBody>
          <a:bodyPr wrap="square">
            <a:spAutoFit/>
          </a:bodyPr>
          <a:lstStyle/>
          <a:p>
            <a:pPr algn="just"/>
            <a:r>
              <a:rPr lang="pt-PT" dirty="0" smtClean="0"/>
              <a:t>A espessura do coroamento deve ser de 0,4 m e a da base calculada de acordo com a inclinação do paramento de jusante.</a:t>
            </a:r>
          </a:p>
        </p:txBody>
      </p:sp>
      <mc:AlternateContent xmlns:mc="http://schemas.openxmlformats.org/markup-compatibility/2006" xmlns:a14="http://schemas.microsoft.com/office/drawing/2010/main">
        <mc:Choice Requires="a14">
          <p:sp>
            <p:nvSpPr>
              <p:cNvPr id="8" name="Rectangle 7"/>
              <p:cNvSpPr/>
              <p:nvPr/>
            </p:nvSpPr>
            <p:spPr>
              <a:xfrm>
                <a:off x="163135" y="4493392"/>
                <a:ext cx="8794800" cy="584775"/>
              </a:xfrm>
              <a:prstGeom prst="rect">
                <a:avLst/>
              </a:prstGeom>
              <a:solidFill>
                <a:srgbClr val="FFFFCC"/>
              </a:solidFill>
            </p:spPr>
            <p:txBody>
              <a:bodyPr wrap="square">
                <a:spAutoFit/>
              </a:bodyPr>
              <a:lstStyle/>
              <a:p>
                <a:pPr algn="just"/>
                <a:r>
                  <a:rPr lang="pt-PT" dirty="0" smtClean="0"/>
                  <a:t>A </a:t>
                </a:r>
                <a:r>
                  <a:rPr lang="pt-PT" dirty="0"/>
                  <a:t>espessura da base é dada por </a:t>
                </a:r>
                <a14:m>
                  <m:oMath xmlns:m="http://schemas.openxmlformats.org/officeDocument/2006/math">
                    <m:r>
                      <a:rPr lang="pt-PT" i="1">
                        <a:latin typeface="Cambria Math"/>
                      </a:rPr>
                      <m:t>𝑑</m:t>
                    </m:r>
                    <m:r>
                      <a:rPr lang="pt-PT" i="1">
                        <a:latin typeface="Cambria Math"/>
                      </a:rPr>
                      <m:t>=0,462</m:t>
                    </m:r>
                    <m:r>
                      <a:rPr lang="pt-PT" i="1">
                        <a:latin typeface="Cambria Math"/>
                      </a:rPr>
                      <m:t>𝐻</m:t>
                    </m:r>
                  </m:oMath>
                </a14:m>
                <a:r>
                  <a:rPr lang="pt-PT" dirty="0"/>
                  <a:t>. </a:t>
                </a:r>
                <a:r>
                  <a:rPr lang="pt-PT" dirty="0" smtClean="0"/>
                  <a:t>A espessura do coroamento deve </a:t>
                </a:r>
                <a:r>
                  <a:rPr lang="pt-PT" dirty="0"/>
                  <a:t>ser calculada de acordo com a inclinação do paramento de </a:t>
                </a:r>
                <a:r>
                  <a:rPr lang="pt-PT" dirty="0" smtClean="0"/>
                  <a:t>jusante e da altura da barragem.</a:t>
                </a:r>
                <a:endParaRPr lang="pt-PT" dirty="0"/>
              </a:p>
            </p:txBody>
          </p:sp>
        </mc:Choice>
        <mc:Fallback xmlns="">
          <p:sp>
            <p:nvSpPr>
              <p:cNvPr id="8" name="Rectangle 7"/>
              <p:cNvSpPr>
                <a:spLocks noRot="1" noChangeAspect="1" noMove="1" noResize="1" noEditPoints="1" noAdjustHandles="1" noChangeArrowheads="1" noChangeShapeType="1" noTextEdit="1"/>
              </p:cNvSpPr>
              <p:nvPr/>
            </p:nvSpPr>
            <p:spPr>
              <a:xfrm>
                <a:off x="163135" y="4493392"/>
                <a:ext cx="8794800" cy="584775"/>
              </a:xfrm>
              <a:prstGeom prst="rect">
                <a:avLst/>
              </a:prstGeom>
              <a:blipFill rotWithShape="1">
                <a:blip r:embed="rId2"/>
                <a:stretch>
                  <a:fillRect l="-416" t="-3125" r="-416" b="-12500"/>
                </a:stretch>
              </a:blipFill>
            </p:spPr>
            <p:txBody>
              <a:bodyPr/>
              <a:lstStyle/>
              <a:p>
                <a:r>
                  <a:rPr lang="pt-PT">
                    <a:noFill/>
                  </a:rPr>
                  <a:t> </a:t>
                </a:r>
              </a:p>
            </p:txBody>
          </p:sp>
        </mc:Fallback>
      </mc:AlternateContent>
      <p:sp>
        <p:nvSpPr>
          <p:cNvPr id="9" name="Rectangle 8"/>
          <p:cNvSpPr/>
          <p:nvPr/>
        </p:nvSpPr>
        <p:spPr>
          <a:xfrm>
            <a:off x="159926" y="643255"/>
            <a:ext cx="8794800" cy="830997"/>
          </a:xfrm>
          <a:prstGeom prst="rect">
            <a:avLst/>
          </a:prstGeom>
          <a:solidFill>
            <a:srgbClr val="FFFFCC"/>
          </a:solidFill>
        </p:spPr>
        <p:txBody>
          <a:bodyPr wrap="square">
            <a:spAutoFit/>
          </a:bodyPr>
          <a:lstStyle/>
          <a:p>
            <a:pPr algn="just"/>
            <a:r>
              <a:rPr lang="pt-PT" dirty="0" smtClean="0"/>
              <a:t>As barragens de alvenaria argamassada são usadas normalmente em correcção torrencial, tendo como objectivo reter os carrejos finos e grosseiros transportados pelo escoamento na ravina ou torrente.</a:t>
            </a:r>
          </a:p>
        </p:txBody>
      </p:sp>
      <p:sp>
        <p:nvSpPr>
          <p:cNvPr id="13" name="Rectangle 12"/>
          <p:cNvSpPr/>
          <p:nvPr/>
        </p:nvSpPr>
        <p:spPr>
          <a:xfrm>
            <a:off x="169902" y="4192055"/>
            <a:ext cx="8794800" cy="338554"/>
          </a:xfrm>
          <a:prstGeom prst="rect">
            <a:avLst/>
          </a:prstGeom>
          <a:solidFill>
            <a:srgbClr val="FFFFCC"/>
          </a:solidFill>
        </p:spPr>
        <p:txBody>
          <a:bodyPr wrap="square">
            <a:spAutoFit/>
          </a:bodyPr>
          <a:lstStyle/>
          <a:p>
            <a:pPr algn="just"/>
            <a:r>
              <a:rPr lang="pt-PT" b="1" dirty="0" smtClean="0"/>
              <a:t>B</a:t>
            </a:r>
            <a:r>
              <a:rPr lang="pt-PT" dirty="0" smtClean="0"/>
              <a:t>. </a:t>
            </a:r>
            <a:r>
              <a:rPr lang="pt-PT" u="sng" dirty="0" smtClean="0"/>
              <a:t>Barragens com 2 a 6 m de altura</a:t>
            </a:r>
            <a:endParaRPr lang="pt-PT" i="1" u="sng" dirty="0"/>
          </a:p>
        </p:txBody>
      </p:sp>
      <p:sp>
        <p:nvSpPr>
          <p:cNvPr id="14" name="Rectangle 13"/>
          <p:cNvSpPr/>
          <p:nvPr/>
        </p:nvSpPr>
        <p:spPr>
          <a:xfrm>
            <a:off x="134292" y="5897428"/>
            <a:ext cx="8794800" cy="338554"/>
          </a:xfrm>
          <a:prstGeom prst="rect">
            <a:avLst/>
          </a:prstGeom>
          <a:solidFill>
            <a:srgbClr val="FFFFCC"/>
          </a:solidFill>
        </p:spPr>
        <p:txBody>
          <a:bodyPr wrap="square">
            <a:spAutoFit/>
          </a:bodyPr>
          <a:lstStyle/>
          <a:p>
            <a:pPr algn="just"/>
            <a:r>
              <a:rPr lang="pt-PT" dirty="0" smtClean="0"/>
              <a:t>FAO (1986) apresenta diversos detalhes para a sua construção.</a:t>
            </a:r>
          </a:p>
        </p:txBody>
      </p:sp>
      <p:sp>
        <p:nvSpPr>
          <p:cNvPr id="15" name="Rectangle 14"/>
          <p:cNvSpPr/>
          <p:nvPr/>
        </p:nvSpPr>
        <p:spPr>
          <a:xfrm>
            <a:off x="166406" y="1457159"/>
            <a:ext cx="8794800" cy="830997"/>
          </a:xfrm>
          <a:prstGeom prst="rect">
            <a:avLst/>
          </a:prstGeom>
          <a:solidFill>
            <a:srgbClr val="FFFFCC"/>
          </a:solidFill>
        </p:spPr>
        <p:txBody>
          <a:bodyPr wrap="square">
            <a:spAutoFit/>
          </a:bodyPr>
          <a:lstStyle/>
          <a:p>
            <a:pPr algn="just"/>
            <a:r>
              <a:rPr lang="pt-PT" dirty="0" smtClean="0"/>
              <a:t>Do ponto de vista técnico e económico são desnecessárias para o controlo da erosão em ravina. Ravinas com cerca de 1000 m de comprimento e bacia de apanhamento com área inferior a 20 </a:t>
            </a:r>
            <a:r>
              <a:rPr lang="pt-PT" dirty="0" err="1" smtClean="0"/>
              <a:t>ha</a:t>
            </a:r>
            <a:r>
              <a:rPr lang="pt-PT" dirty="0" smtClean="0"/>
              <a:t> estabilizam-se facilmente com barragens de alvenaria de pedra.</a:t>
            </a:r>
          </a:p>
        </p:txBody>
      </p:sp>
      <p:sp>
        <p:nvSpPr>
          <p:cNvPr id="16" name="Rectangle 15"/>
          <p:cNvSpPr/>
          <p:nvPr/>
        </p:nvSpPr>
        <p:spPr>
          <a:xfrm>
            <a:off x="143695" y="2216812"/>
            <a:ext cx="8794800" cy="830997"/>
          </a:xfrm>
          <a:prstGeom prst="rect">
            <a:avLst/>
          </a:prstGeom>
          <a:solidFill>
            <a:srgbClr val="FFFFCC"/>
          </a:solidFill>
        </p:spPr>
        <p:txBody>
          <a:bodyPr wrap="square">
            <a:spAutoFit/>
          </a:bodyPr>
          <a:lstStyle/>
          <a:p>
            <a:pPr algn="just"/>
            <a:r>
              <a:rPr lang="pt-PT" dirty="0" smtClean="0"/>
              <a:t>Tal como para as barragens de gabiões</a:t>
            </a:r>
            <a:r>
              <a:rPr lang="pt-PT" dirty="0"/>
              <a:t>, </a:t>
            </a:r>
            <a:r>
              <a:rPr lang="pt-PT" dirty="0" smtClean="0"/>
              <a:t>podem ser usadas para </a:t>
            </a:r>
            <a:r>
              <a:rPr lang="pt-PT" dirty="0"/>
              <a:t>a primeira barragem e </a:t>
            </a:r>
            <a:r>
              <a:rPr lang="pt-PT" dirty="0" err="1"/>
              <a:t>contrabarragem</a:t>
            </a:r>
            <a:r>
              <a:rPr lang="pt-PT" dirty="0"/>
              <a:t> de ravinas de maior </a:t>
            </a:r>
            <a:r>
              <a:rPr lang="pt-PT" dirty="0" smtClean="0"/>
              <a:t>dimensão, ou acima </a:t>
            </a:r>
            <a:r>
              <a:rPr lang="pt-PT" dirty="0"/>
              <a:t>e abaixo de estradas que atravessem a </a:t>
            </a:r>
            <a:r>
              <a:rPr lang="pt-PT" dirty="0" smtClean="0"/>
              <a:t>ravina.</a:t>
            </a:r>
          </a:p>
        </p:txBody>
      </p:sp>
      <mc:AlternateContent xmlns:mc="http://schemas.openxmlformats.org/markup-compatibility/2006" xmlns:a14="http://schemas.microsoft.com/office/drawing/2010/main">
        <mc:Choice Requires="a14">
          <p:sp>
            <p:nvSpPr>
              <p:cNvPr id="17" name="Rectangle 16"/>
              <p:cNvSpPr/>
              <p:nvPr/>
            </p:nvSpPr>
            <p:spPr>
              <a:xfrm>
                <a:off x="140431" y="5326752"/>
                <a:ext cx="8794800" cy="584775"/>
              </a:xfrm>
              <a:prstGeom prst="rect">
                <a:avLst/>
              </a:prstGeom>
              <a:solidFill>
                <a:srgbClr val="FFFFCC"/>
              </a:solidFill>
            </p:spPr>
            <p:txBody>
              <a:bodyPr wrap="square">
                <a:spAutoFit/>
              </a:bodyPr>
              <a:lstStyle/>
              <a:p>
                <a:pPr algn="just"/>
                <a:r>
                  <a:rPr lang="pt-PT" dirty="0" smtClean="0"/>
                  <a:t>A </a:t>
                </a:r>
                <a:r>
                  <a:rPr lang="pt-PT" dirty="0"/>
                  <a:t>espessura do coroamento </a:t>
                </a:r>
                <a:r>
                  <a:rPr lang="pt-PT" dirty="0" smtClean="0"/>
                  <a:t>é </a:t>
                </a:r>
                <a:r>
                  <a:rPr lang="pt-PT" dirty="0"/>
                  <a:t>dada por </a:t>
                </a:r>
                <a14:m>
                  <m:oMath xmlns:m="http://schemas.openxmlformats.org/officeDocument/2006/math">
                    <m:r>
                      <a:rPr lang="pt-PT" b="0" i="1" smtClean="0">
                        <a:latin typeface="Cambria Math"/>
                      </a:rPr>
                      <m:t>𝑘</m:t>
                    </m:r>
                    <m:r>
                      <a:rPr lang="pt-PT" i="1">
                        <a:latin typeface="Cambria Math"/>
                      </a:rPr>
                      <m:t>=</m:t>
                    </m:r>
                    <m:f>
                      <m:fPr>
                        <m:type m:val="lin"/>
                        <m:ctrlPr>
                          <a:rPr lang="pt-PT" i="1" smtClean="0">
                            <a:latin typeface="Cambria Math"/>
                          </a:rPr>
                        </m:ctrlPr>
                      </m:fPr>
                      <m:num>
                        <m:d>
                          <m:dPr>
                            <m:ctrlPr>
                              <a:rPr lang="pt-PT" i="1" smtClean="0">
                                <a:latin typeface="Cambria Math"/>
                              </a:rPr>
                            </m:ctrlPr>
                          </m:dPr>
                          <m:e>
                            <m:r>
                              <a:rPr lang="pt-PT" b="0" i="1" smtClean="0">
                                <a:latin typeface="Cambria Math"/>
                              </a:rPr>
                              <m:t>1+10</m:t>
                            </m:r>
                            <m:r>
                              <a:rPr lang="pt-PT" b="0" i="1" smtClean="0">
                                <a:latin typeface="Cambria Math"/>
                              </a:rPr>
                              <m:t>𝐻</m:t>
                            </m:r>
                          </m:e>
                        </m:d>
                      </m:num>
                      <m:den>
                        <m:r>
                          <a:rPr lang="pt-PT" b="0" i="1" smtClean="0">
                            <a:latin typeface="Cambria Math"/>
                          </a:rPr>
                          <m:t>𝐻</m:t>
                        </m:r>
                      </m:den>
                    </m:f>
                  </m:oMath>
                </a14:m>
                <a:r>
                  <a:rPr lang="pt-PT" dirty="0" smtClean="0"/>
                  <a:t>, e a espessura da base deve </a:t>
                </a:r>
                <a:r>
                  <a:rPr lang="pt-PT" dirty="0"/>
                  <a:t>ser calculada de acordo com a inclinação do paramento de </a:t>
                </a:r>
                <a:r>
                  <a:rPr lang="pt-PT" dirty="0" smtClean="0"/>
                  <a:t>jusante e da altura da barragem.</a:t>
                </a:r>
                <a:endParaRPr lang="pt-PT" dirty="0"/>
              </a:p>
            </p:txBody>
          </p:sp>
        </mc:Choice>
        <mc:Fallback xmlns="">
          <p:sp>
            <p:nvSpPr>
              <p:cNvPr id="17" name="Rectangle 16"/>
              <p:cNvSpPr>
                <a:spLocks noRot="1" noChangeAspect="1" noMove="1" noResize="1" noEditPoints="1" noAdjustHandles="1" noChangeArrowheads="1" noChangeShapeType="1" noTextEdit="1"/>
              </p:cNvSpPr>
              <p:nvPr/>
            </p:nvSpPr>
            <p:spPr>
              <a:xfrm>
                <a:off x="140431" y="5326752"/>
                <a:ext cx="8794800" cy="584775"/>
              </a:xfrm>
              <a:prstGeom prst="rect">
                <a:avLst/>
              </a:prstGeom>
              <a:blipFill rotWithShape="1">
                <a:blip r:embed="rId3"/>
                <a:stretch>
                  <a:fillRect l="-347" t="-58333" r="-416" b="-54167"/>
                </a:stretch>
              </a:blipFill>
            </p:spPr>
            <p:txBody>
              <a:bodyPr/>
              <a:lstStyle/>
              <a:p>
                <a:r>
                  <a:rPr lang="pt-PT">
                    <a:noFill/>
                  </a:rPr>
                  <a:t> </a:t>
                </a:r>
              </a:p>
            </p:txBody>
          </p:sp>
        </mc:Fallback>
      </mc:AlternateContent>
      <p:sp>
        <p:nvSpPr>
          <p:cNvPr id="18" name="Rectangle 17"/>
          <p:cNvSpPr/>
          <p:nvPr/>
        </p:nvSpPr>
        <p:spPr>
          <a:xfrm>
            <a:off x="147198" y="5025415"/>
            <a:ext cx="8794800" cy="338554"/>
          </a:xfrm>
          <a:prstGeom prst="rect">
            <a:avLst/>
          </a:prstGeom>
          <a:solidFill>
            <a:srgbClr val="FFFFCC"/>
          </a:solidFill>
        </p:spPr>
        <p:txBody>
          <a:bodyPr wrap="square">
            <a:spAutoFit/>
          </a:bodyPr>
          <a:lstStyle/>
          <a:p>
            <a:pPr algn="just"/>
            <a:r>
              <a:rPr lang="pt-PT" b="1" dirty="0" smtClean="0"/>
              <a:t>C</a:t>
            </a:r>
            <a:r>
              <a:rPr lang="pt-PT" dirty="0" smtClean="0"/>
              <a:t>. </a:t>
            </a:r>
            <a:r>
              <a:rPr lang="pt-PT" u="sng" dirty="0" smtClean="0"/>
              <a:t>Barragens com 6 a 8 m de altura</a:t>
            </a:r>
            <a:endParaRPr lang="pt-PT" i="1" u="sng" dirty="0"/>
          </a:p>
        </p:txBody>
      </p:sp>
    </p:spTree>
    <p:extLst>
      <p:ext uri="{BB962C8B-B14F-4D97-AF65-F5344CB8AC3E}">
        <p14:creationId xmlns:p14="http://schemas.microsoft.com/office/powerpoint/2010/main" val="109091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3" grpId="0" animBg="1"/>
      <p:bldP spid="14" grpId="0" animBg="1"/>
      <p:bldP spid="15" grpId="0" animBg="1"/>
      <p:bldP spid="16" grpId="0" animBg="1"/>
      <p:bldP spid="17" grpId="0" animBg="1"/>
      <p:bldP spid="1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fao.org/docrep/006/ad082e/images/3_14.jpg"/>
          <p:cNvPicPr>
            <a:picLocks noChangeAspect="1"/>
          </p:cNvPicPr>
          <p:nvPr/>
        </p:nvPicPr>
        <p:blipFill rotWithShape="1">
          <a:blip r:embed="rId2">
            <a:extLst>
              <a:ext uri="{28A0092B-C50C-407E-A947-70E740481C1C}">
                <a14:useLocalDpi xmlns:a14="http://schemas.microsoft.com/office/drawing/2010/main" val="0"/>
              </a:ext>
            </a:extLst>
          </a:blip>
          <a:srcRect l="12211" t="6952" r="10021" b="10596"/>
          <a:stretch/>
        </p:blipFill>
        <p:spPr bwMode="auto">
          <a:xfrm>
            <a:off x="353038" y="1245139"/>
            <a:ext cx="4212986" cy="3180946"/>
          </a:xfrm>
          <a:prstGeom prst="rect">
            <a:avLst/>
          </a:prstGeom>
          <a:noFill/>
          <a:ln>
            <a:noFill/>
          </a:ln>
        </p:spPr>
      </p:pic>
      <p:pic>
        <p:nvPicPr>
          <p:cNvPr id="3" name="Picture 2" descr="http://www.fao.org/docrep/006/ad082e/images/3_15.jpg"/>
          <p:cNvPicPr>
            <a:picLocks noChangeAspect="1"/>
          </p:cNvPicPr>
          <p:nvPr/>
        </p:nvPicPr>
        <p:blipFill rotWithShape="1">
          <a:blip r:embed="rId3">
            <a:extLst>
              <a:ext uri="{28A0092B-C50C-407E-A947-70E740481C1C}">
                <a14:useLocalDpi xmlns:a14="http://schemas.microsoft.com/office/drawing/2010/main" val="0"/>
              </a:ext>
            </a:extLst>
          </a:blip>
          <a:srcRect l="7997" r="13352" b="59777"/>
          <a:stretch/>
        </p:blipFill>
        <p:spPr bwMode="auto">
          <a:xfrm>
            <a:off x="4632510" y="0"/>
            <a:ext cx="3976470" cy="3035034"/>
          </a:xfrm>
          <a:prstGeom prst="rect">
            <a:avLst/>
          </a:prstGeom>
          <a:noFill/>
          <a:ln>
            <a:noFill/>
          </a:ln>
        </p:spPr>
      </p:pic>
      <p:sp>
        <p:nvSpPr>
          <p:cNvPr id="4" name="Rectangle 3"/>
          <p:cNvSpPr/>
          <p:nvPr/>
        </p:nvSpPr>
        <p:spPr>
          <a:xfrm>
            <a:off x="272384" y="4476966"/>
            <a:ext cx="4248000" cy="492443"/>
          </a:xfrm>
          <a:prstGeom prst="rect">
            <a:avLst/>
          </a:prstGeom>
          <a:solidFill>
            <a:srgbClr val="FFFFCC"/>
          </a:solidFill>
        </p:spPr>
        <p:txBody>
          <a:bodyPr wrap="square">
            <a:spAutoFit/>
          </a:bodyPr>
          <a:lstStyle/>
          <a:p>
            <a:pPr algn="just"/>
            <a:r>
              <a:rPr lang="pt-PT" sz="1400" b="1" dirty="0" smtClean="0"/>
              <a:t>Figura </a:t>
            </a:r>
            <a:r>
              <a:rPr lang="pt-PT" sz="1400" dirty="0" smtClean="0"/>
              <a:t>Barragem em alvenaria argamassada </a:t>
            </a:r>
            <a:r>
              <a:rPr lang="pt-PT" sz="1200" dirty="0" smtClean="0"/>
              <a:t>(Fonte: FAO, 1986)</a:t>
            </a:r>
            <a:endParaRPr lang="en-US" sz="1200" dirty="0"/>
          </a:p>
        </p:txBody>
      </p:sp>
      <p:pic>
        <p:nvPicPr>
          <p:cNvPr id="5" name="Picture 4" descr="http://www.fao.org/docrep/006/ad082e/images/3_15.jpg"/>
          <p:cNvPicPr>
            <a:picLocks noChangeAspect="1"/>
          </p:cNvPicPr>
          <p:nvPr/>
        </p:nvPicPr>
        <p:blipFill rotWithShape="1">
          <a:blip r:embed="rId3">
            <a:extLst>
              <a:ext uri="{28A0092B-C50C-407E-A947-70E740481C1C}">
                <a14:useLocalDpi xmlns:a14="http://schemas.microsoft.com/office/drawing/2010/main" val="0"/>
              </a:ext>
            </a:extLst>
          </a:blip>
          <a:srcRect t="54341" r="2415" b="3951"/>
          <a:stretch/>
        </p:blipFill>
        <p:spPr bwMode="auto">
          <a:xfrm>
            <a:off x="4534851" y="3529708"/>
            <a:ext cx="4521600" cy="2884141"/>
          </a:xfrm>
          <a:prstGeom prst="rect">
            <a:avLst/>
          </a:prstGeom>
          <a:noFill/>
          <a:ln>
            <a:noFill/>
          </a:ln>
        </p:spPr>
      </p:pic>
      <p:sp>
        <p:nvSpPr>
          <p:cNvPr id="6" name="Rectangle 5"/>
          <p:cNvSpPr/>
          <p:nvPr/>
        </p:nvSpPr>
        <p:spPr>
          <a:xfrm>
            <a:off x="4702603" y="3060656"/>
            <a:ext cx="4217653" cy="492443"/>
          </a:xfrm>
          <a:prstGeom prst="rect">
            <a:avLst/>
          </a:prstGeom>
          <a:solidFill>
            <a:srgbClr val="FFFFCC"/>
          </a:solidFill>
        </p:spPr>
        <p:txBody>
          <a:bodyPr wrap="square">
            <a:spAutoFit/>
          </a:bodyPr>
          <a:lstStyle/>
          <a:p>
            <a:pPr algn="just"/>
            <a:r>
              <a:rPr lang="pt-PT" sz="1400" b="1" dirty="0" smtClean="0"/>
              <a:t>Figura </a:t>
            </a:r>
            <a:r>
              <a:rPr lang="pt-PT" sz="1400" dirty="0" smtClean="0"/>
              <a:t>Corte, incluindo a </a:t>
            </a:r>
            <a:r>
              <a:rPr lang="pt-PT" sz="1400" dirty="0" err="1" smtClean="0"/>
              <a:t>contrabarragem</a:t>
            </a:r>
            <a:r>
              <a:rPr lang="pt-PT" sz="1400" dirty="0" smtClean="0"/>
              <a:t> </a:t>
            </a:r>
            <a:r>
              <a:rPr lang="pt-PT" sz="1200" dirty="0" smtClean="0"/>
              <a:t>(Fonte: FAO, 1986)</a:t>
            </a:r>
            <a:endParaRPr lang="en-US" sz="1200" dirty="0"/>
          </a:p>
        </p:txBody>
      </p:sp>
      <p:sp>
        <p:nvSpPr>
          <p:cNvPr id="7" name="Rectangle 6"/>
          <p:cNvSpPr/>
          <p:nvPr/>
        </p:nvSpPr>
        <p:spPr>
          <a:xfrm>
            <a:off x="4776292" y="6426196"/>
            <a:ext cx="4212000" cy="307777"/>
          </a:xfrm>
          <a:prstGeom prst="rect">
            <a:avLst/>
          </a:prstGeom>
          <a:solidFill>
            <a:srgbClr val="FFFFCC"/>
          </a:solidFill>
        </p:spPr>
        <p:txBody>
          <a:bodyPr wrap="square">
            <a:spAutoFit/>
          </a:bodyPr>
          <a:lstStyle/>
          <a:p>
            <a:pPr algn="just"/>
            <a:r>
              <a:rPr lang="pt-PT" sz="1400" b="1" dirty="0" smtClean="0"/>
              <a:t>Figura </a:t>
            </a:r>
            <a:r>
              <a:rPr lang="pt-PT" sz="1400" dirty="0" smtClean="0"/>
              <a:t>Vista em planta </a:t>
            </a:r>
            <a:r>
              <a:rPr lang="pt-PT" sz="1200" dirty="0" smtClean="0"/>
              <a:t>(Fonte: FAO, 1986)</a:t>
            </a:r>
            <a:endParaRPr lang="en-US" sz="1200" dirty="0"/>
          </a:p>
        </p:txBody>
      </p:sp>
    </p:spTree>
    <p:extLst>
      <p:ext uri="{BB962C8B-B14F-4D97-AF65-F5344CB8AC3E}">
        <p14:creationId xmlns:p14="http://schemas.microsoft.com/office/powerpoint/2010/main" val="137348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53659" y="1099028"/>
            <a:ext cx="3688080" cy="416509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928872" y="1197146"/>
            <a:ext cx="6085332" cy="4291584"/>
          </a:xfrm>
          <a:prstGeom prst="rect">
            <a:avLst/>
          </a:prstGeom>
        </p:spPr>
      </p:pic>
    </p:spTree>
    <p:extLst>
      <p:ext uri="{BB962C8B-B14F-4D97-AF65-F5344CB8AC3E}">
        <p14:creationId xmlns:p14="http://schemas.microsoft.com/office/powerpoint/2010/main" val="8433998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06415" y="-38594"/>
            <a:ext cx="3483864" cy="370789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396346" y="-528783"/>
            <a:ext cx="2221992" cy="408584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433280" y="3229356"/>
            <a:ext cx="2679192" cy="369112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214014" y="2999994"/>
            <a:ext cx="2868168" cy="4149852"/>
          </a:xfrm>
          <a:prstGeom prst="rect">
            <a:avLst/>
          </a:prstGeom>
        </p:spPr>
      </p:pic>
    </p:spTree>
    <p:extLst>
      <p:ext uri="{BB962C8B-B14F-4D97-AF65-F5344CB8AC3E}">
        <p14:creationId xmlns:p14="http://schemas.microsoft.com/office/powerpoint/2010/main" val="147837212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55153" y="2648532"/>
            <a:ext cx="3704844" cy="443331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35908" y="297314"/>
            <a:ext cx="3136392" cy="266547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572000" y="-77904"/>
            <a:ext cx="2868168" cy="331317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402887" y="2782958"/>
            <a:ext cx="2142744" cy="4433316"/>
          </a:xfrm>
          <a:prstGeom prst="rect">
            <a:avLst/>
          </a:prstGeom>
        </p:spPr>
      </p:pic>
    </p:spTree>
    <p:extLst>
      <p:ext uri="{BB962C8B-B14F-4D97-AF65-F5344CB8AC3E}">
        <p14:creationId xmlns:p14="http://schemas.microsoft.com/office/powerpoint/2010/main" val="3482473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924" y="178624"/>
            <a:ext cx="8829675" cy="1077218"/>
          </a:xfrm>
          <a:prstGeom prst="rect">
            <a:avLst/>
          </a:prstGeom>
          <a:solidFill>
            <a:srgbClr val="FFFFCC"/>
          </a:solidFill>
        </p:spPr>
        <p:txBody>
          <a:bodyPr wrap="square">
            <a:spAutoFit/>
          </a:bodyPr>
          <a:lstStyle/>
          <a:p>
            <a:pPr algn="just"/>
            <a:r>
              <a:rPr lang="pt-PT" dirty="0"/>
              <a:t>As medidas de controlo a aplicar aos sistemas de ravinas dependem de que tipo de sistema se trata, do conhecimento da sua dinâmica de desenvolvimento, das interdependências entre ravinas e da localização dos seus pontos críticos. Estes dependem do tipo de ravina, como já abordado relativamente aos estados de desenvolvimento das ravinas:</a:t>
            </a:r>
          </a:p>
        </p:txBody>
      </p:sp>
      <p:sp>
        <p:nvSpPr>
          <p:cNvPr id="3" name="Rectangle 2"/>
          <p:cNvSpPr/>
          <p:nvPr/>
        </p:nvSpPr>
        <p:spPr>
          <a:xfrm>
            <a:off x="133347" y="1216849"/>
            <a:ext cx="8829675" cy="830997"/>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a:t>O ponto crítico das ravinas </a:t>
            </a:r>
            <a:r>
              <a:rPr lang="pt-PT" b="1" dirty="0"/>
              <a:t>contínuas</a:t>
            </a:r>
            <a:r>
              <a:rPr lang="pt-PT" dirty="0"/>
              <a:t> é a sua </a:t>
            </a:r>
            <a:r>
              <a:rPr lang="pt-PT" b="1" dirty="0"/>
              <a:t>boca</a:t>
            </a:r>
            <a:r>
              <a:rPr lang="pt-PT" dirty="0"/>
              <a:t>, onde o declive mais suave conduziu à deposição de sedimentos. Se não ocorrer um escoamento anormal que aprofunde a ravina, o processo de deposição continuará e a ravina alargar-se-á.</a:t>
            </a:r>
          </a:p>
        </p:txBody>
      </p:sp>
      <p:sp>
        <p:nvSpPr>
          <p:cNvPr id="4" name="Rectangle 3"/>
          <p:cNvSpPr/>
          <p:nvPr/>
        </p:nvSpPr>
        <p:spPr>
          <a:xfrm>
            <a:off x="133349" y="2050704"/>
            <a:ext cx="8829675" cy="830997"/>
          </a:xfrm>
          <a:prstGeom prst="rect">
            <a:avLst/>
          </a:prstGeom>
          <a:solidFill>
            <a:srgbClr val="FFFFCC"/>
          </a:solidFill>
        </p:spPr>
        <p:txBody>
          <a:bodyPr wrap="square">
            <a:spAutoFit/>
          </a:bodyPr>
          <a:lstStyle/>
          <a:p>
            <a:pPr marL="285750" indent="-285750" algn="just">
              <a:buFont typeface="Arial" panose="020B0604020202020204" pitchFamily="34" charset="0"/>
              <a:buChar char="•"/>
            </a:pPr>
            <a:r>
              <a:rPr lang="pt-PT" dirty="0"/>
              <a:t>As ravinas </a:t>
            </a:r>
            <a:r>
              <a:rPr lang="pt-PT" b="1" dirty="0"/>
              <a:t>descontínuas</a:t>
            </a:r>
            <a:r>
              <a:rPr lang="pt-PT" dirty="0"/>
              <a:t> têm como pontos críticos a </a:t>
            </a:r>
            <a:r>
              <a:rPr lang="pt-PT" b="1" dirty="0"/>
              <a:t>cabeceira</a:t>
            </a:r>
            <a:r>
              <a:rPr lang="pt-PT" dirty="0"/>
              <a:t> e o </a:t>
            </a:r>
            <a:r>
              <a:rPr lang="pt-PT" b="1" dirty="0"/>
              <a:t>cone de dejecção </a:t>
            </a:r>
            <a:r>
              <a:rPr lang="pt-PT" dirty="0"/>
              <a:t>por baixo da boca. A cabeceira desenvolve-se para montante e no cone de dejecção a ravina desenvolve-se para jusante.</a:t>
            </a:r>
          </a:p>
        </p:txBody>
      </p:sp>
      <p:sp>
        <p:nvSpPr>
          <p:cNvPr id="5" name="Rectangle 4"/>
          <p:cNvSpPr/>
          <p:nvPr/>
        </p:nvSpPr>
        <p:spPr>
          <a:xfrm>
            <a:off x="142874" y="3574675"/>
            <a:ext cx="8829675" cy="338554"/>
          </a:xfrm>
          <a:prstGeom prst="rect">
            <a:avLst/>
          </a:prstGeom>
          <a:solidFill>
            <a:srgbClr val="FFFFCC"/>
          </a:solidFill>
        </p:spPr>
        <p:txBody>
          <a:bodyPr wrap="square">
            <a:spAutoFit/>
          </a:bodyPr>
          <a:lstStyle/>
          <a:p>
            <a:pPr algn="just"/>
            <a:r>
              <a:rPr lang="pt-PT" b="1" dirty="0" smtClean="0"/>
              <a:t>13.4 Critérios </a:t>
            </a:r>
            <a:r>
              <a:rPr lang="pt-PT" b="1" dirty="0"/>
              <a:t>de avaliação e de selecção das ravinas a controlar</a:t>
            </a:r>
          </a:p>
        </p:txBody>
      </p:sp>
      <p:sp>
        <p:nvSpPr>
          <p:cNvPr id="6" name="Rectangle 5"/>
          <p:cNvSpPr/>
          <p:nvPr/>
        </p:nvSpPr>
        <p:spPr>
          <a:xfrm>
            <a:off x="139698" y="3892042"/>
            <a:ext cx="8823325" cy="338554"/>
          </a:xfrm>
          <a:prstGeom prst="rect">
            <a:avLst/>
          </a:prstGeom>
          <a:solidFill>
            <a:srgbClr val="FFFFCC"/>
          </a:solidFill>
        </p:spPr>
        <p:txBody>
          <a:bodyPr wrap="square">
            <a:spAutoFit/>
          </a:bodyPr>
          <a:lstStyle/>
          <a:p>
            <a:r>
              <a:rPr lang="pt-PT" b="1" i="1" dirty="0"/>
              <a:t>Critérios de avaliação</a:t>
            </a:r>
          </a:p>
        </p:txBody>
      </p:sp>
      <p:sp>
        <p:nvSpPr>
          <p:cNvPr id="7" name="Rectangle 6"/>
          <p:cNvSpPr/>
          <p:nvPr/>
        </p:nvSpPr>
        <p:spPr>
          <a:xfrm>
            <a:off x="161924" y="4188649"/>
            <a:ext cx="8829675" cy="338554"/>
          </a:xfrm>
          <a:prstGeom prst="rect">
            <a:avLst/>
          </a:prstGeom>
          <a:solidFill>
            <a:srgbClr val="FFFFCC"/>
          </a:solidFill>
        </p:spPr>
        <p:txBody>
          <a:bodyPr wrap="square">
            <a:spAutoFit/>
          </a:bodyPr>
          <a:lstStyle/>
          <a:p>
            <a:pPr algn="just"/>
            <a:r>
              <a:rPr lang="pt-PT" dirty="0" smtClean="0"/>
              <a:t>No capítulo 7 apresentaram-se as principais formas de avaliação de riscos de erosão.</a:t>
            </a:r>
          </a:p>
        </p:txBody>
      </p:sp>
      <p:sp>
        <p:nvSpPr>
          <p:cNvPr id="8" name="Rectangle 7"/>
          <p:cNvSpPr/>
          <p:nvPr/>
        </p:nvSpPr>
        <p:spPr>
          <a:xfrm>
            <a:off x="161925" y="4712524"/>
            <a:ext cx="8829675" cy="830997"/>
          </a:xfrm>
          <a:prstGeom prst="rect">
            <a:avLst/>
          </a:prstGeom>
          <a:solidFill>
            <a:srgbClr val="FFFFCC"/>
          </a:solidFill>
        </p:spPr>
        <p:txBody>
          <a:bodyPr wrap="square">
            <a:spAutoFit/>
          </a:bodyPr>
          <a:lstStyle/>
          <a:p>
            <a:pPr algn="just"/>
            <a:r>
              <a:rPr lang="pt-PT" dirty="0" smtClean="0"/>
              <a:t>À </a:t>
            </a:r>
            <a:r>
              <a:rPr lang="pt-PT" b="1" dirty="0" smtClean="0"/>
              <a:t>escala regional</a:t>
            </a:r>
            <a:r>
              <a:rPr lang="pt-PT" dirty="0" smtClean="0"/>
              <a:t>, é particularmente importante desenvolver </a:t>
            </a:r>
            <a:r>
              <a:rPr lang="pt-PT" u="sng" dirty="0" smtClean="0"/>
              <a:t>cartas com o inventário da erosão verificada</a:t>
            </a:r>
            <a:r>
              <a:rPr lang="pt-PT" dirty="0"/>
              <a:t>.</a:t>
            </a:r>
            <a:r>
              <a:rPr lang="pt-PT" dirty="0" smtClean="0"/>
              <a:t> As imagens por satélite são muito úteis para efectuar inventários </a:t>
            </a:r>
            <a:r>
              <a:rPr lang="pt-PT" dirty="0" err="1" smtClean="0"/>
              <a:t>sequênciais</a:t>
            </a:r>
            <a:r>
              <a:rPr lang="pt-PT" dirty="0" smtClean="0"/>
              <a:t> (nomeadamente recorrendo às imagens do </a:t>
            </a:r>
            <a:r>
              <a:rPr lang="pt-PT" i="1" dirty="0" err="1" smtClean="0"/>
              <a:t>google</a:t>
            </a:r>
            <a:r>
              <a:rPr lang="pt-PT" dirty="0"/>
              <a:t> </a:t>
            </a:r>
            <a:r>
              <a:rPr lang="pt-PT" i="1" dirty="0" err="1" smtClean="0"/>
              <a:t>earth</a:t>
            </a:r>
            <a:r>
              <a:rPr lang="pt-PT" dirty="0" smtClean="0"/>
              <a:t>, obtidas em diferentes datas).</a:t>
            </a:r>
          </a:p>
        </p:txBody>
      </p:sp>
      <p:sp>
        <p:nvSpPr>
          <p:cNvPr id="9" name="Rectangle 8"/>
          <p:cNvSpPr/>
          <p:nvPr/>
        </p:nvSpPr>
        <p:spPr>
          <a:xfrm>
            <a:off x="161925" y="5768162"/>
            <a:ext cx="8829675" cy="584775"/>
          </a:xfrm>
          <a:prstGeom prst="rect">
            <a:avLst/>
          </a:prstGeom>
          <a:solidFill>
            <a:srgbClr val="FFFFCC"/>
          </a:solidFill>
        </p:spPr>
        <p:txBody>
          <a:bodyPr wrap="square">
            <a:spAutoFit/>
          </a:bodyPr>
          <a:lstStyle/>
          <a:p>
            <a:pPr algn="just"/>
            <a:r>
              <a:rPr lang="pt-PT" dirty="0" smtClean="0"/>
              <a:t>A </a:t>
            </a:r>
            <a:r>
              <a:rPr lang="pt-PT" dirty="0"/>
              <a:t>nível da </a:t>
            </a:r>
            <a:r>
              <a:rPr lang="pt-PT" b="1" dirty="0"/>
              <a:t>bacia hidrográfica </a:t>
            </a:r>
            <a:r>
              <a:rPr lang="pt-PT" dirty="0"/>
              <a:t>é ainda difícil a utilização de modelos quantitativos de erosão em ravina, </a:t>
            </a:r>
            <a:r>
              <a:rPr lang="pt-PT" dirty="0" smtClean="0"/>
              <a:t>tendo </a:t>
            </a:r>
            <a:r>
              <a:rPr lang="pt-PT" dirty="0"/>
              <a:t>maior </a:t>
            </a:r>
            <a:r>
              <a:rPr lang="pt-PT" dirty="0" smtClean="0"/>
              <a:t>interesse os </a:t>
            </a:r>
            <a:r>
              <a:rPr lang="pt-PT" u="sng" dirty="0"/>
              <a:t>inventários detalhados</a:t>
            </a:r>
            <a:r>
              <a:rPr lang="pt-PT" dirty="0" smtClean="0"/>
              <a:t>.</a:t>
            </a:r>
          </a:p>
        </p:txBody>
      </p:sp>
    </p:spTree>
    <p:extLst>
      <p:ext uri="{BB962C8B-B14F-4D97-AF65-F5344CB8AC3E}">
        <p14:creationId xmlns:p14="http://schemas.microsoft.com/office/powerpoint/2010/main" val="387072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35570" y="-288245"/>
            <a:ext cx="2916000" cy="392449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287101" y="-376695"/>
            <a:ext cx="2484000" cy="410139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416036" y="3041024"/>
            <a:ext cx="2319334" cy="380540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548074" y="2717558"/>
            <a:ext cx="2500189" cy="4102140"/>
          </a:xfrm>
          <a:prstGeom prst="rect">
            <a:avLst/>
          </a:prstGeom>
        </p:spPr>
      </p:pic>
    </p:spTree>
    <p:extLst>
      <p:ext uri="{BB962C8B-B14F-4D97-AF65-F5344CB8AC3E}">
        <p14:creationId xmlns:p14="http://schemas.microsoft.com/office/powerpoint/2010/main" val="364525889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17535" y="10554"/>
            <a:ext cx="2582714" cy="359923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520000">
            <a:off x="4968790" y="-375245"/>
            <a:ext cx="3136392" cy="437083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399339" y="3372677"/>
            <a:ext cx="2174748" cy="313944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379395" y="3148908"/>
            <a:ext cx="2174748" cy="3392424"/>
          </a:xfrm>
          <a:prstGeom prst="rect">
            <a:avLst/>
          </a:prstGeom>
        </p:spPr>
      </p:pic>
    </p:spTree>
    <p:extLst>
      <p:ext uri="{BB962C8B-B14F-4D97-AF65-F5344CB8AC3E}">
        <p14:creationId xmlns:p14="http://schemas.microsoft.com/office/powerpoint/2010/main" val="10199210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4371"/>
          <a:stretch/>
        </p:blipFill>
        <p:spPr>
          <a:xfrm rot="5400000">
            <a:off x="3136432" y="57956"/>
            <a:ext cx="2880000" cy="3846855"/>
          </a:xfrm>
          <a:prstGeom prst="rect">
            <a:avLst/>
          </a:prstGeom>
        </p:spPr>
      </p:pic>
      <p:sp>
        <p:nvSpPr>
          <p:cNvPr id="3" name="Rectangle 2"/>
          <p:cNvSpPr/>
          <p:nvPr/>
        </p:nvSpPr>
        <p:spPr>
          <a:xfrm>
            <a:off x="144811" y="193304"/>
            <a:ext cx="8794750" cy="338554"/>
          </a:xfrm>
          <a:prstGeom prst="rect">
            <a:avLst/>
          </a:prstGeom>
          <a:solidFill>
            <a:srgbClr val="FFFFCC"/>
          </a:solidFill>
        </p:spPr>
        <p:txBody>
          <a:bodyPr wrap="square">
            <a:spAutoFit/>
          </a:bodyPr>
          <a:lstStyle/>
          <a:p>
            <a:r>
              <a:rPr lang="pt-PT" b="1" i="1" dirty="0" smtClean="0"/>
              <a:t>Etapas típicas em correcção torrencial</a:t>
            </a:r>
            <a:endParaRPr lang="en-US" sz="1800" i="1" dirty="0"/>
          </a:p>
        </p:txBody>
      </p:sp>
      <p:grpSp>
        <p:nvGrpSpPr>
          <p:cNvPr id="4" name="Group 3"/>
          <p:cNvGrpSpPr>
            <a:grpSpLocks noChangeAspect="1"/>
          </p:cNvGrpSpPr>
          <p:nvPr/>
        </p:nvGrpSpPr>
        <p:grpSpPr>
          <a:xfrm>
            <a:off x="2711681" y="3778929"/>
            <a:ext cx="3708000" cy="2320121"/>
            <a:chOff x="1384518" y="279698"/>
            <a:chExt cx="6357629" cy="3977979"/>
          </a:xfrm>
        </p:grpSpPr>
        <p:pic>
          <p:nvPicPr>
            <p:cNvPr id="5" name="Picture 4"/>
            <p:cNvPicPr>
              <a:picLocks/>
            </p:cNvPicPr>
            <p:nvPr/>
          </p:nvPicPr>
          <p:blipFill rotWithShape="1">
            <a:blip r:embed="rId2" cstate="print">
              <a:extLst>
                <a:ext uri="{28A0092B-C50C-407E-A947-70E740481C1C}">
                  <a14:useLocalDpi xmlns:a14="http://schemas.microsoft.com/office/drawing/2010/main" val="0"/>
                </a:ext>
              </a:extLst>
            </a:blip>
            <a:srcRect l="45559" r="7948"/>
            <a:stretch/>
          </p:blipFill>
          <p:spPr>
            <a:xfrm rot="5400000">
              <a:off x="2574343" y="-910127"/>
              <a:ext cx="3977979" cy="6357629"/>
            </a:xfrm>
            <a:prstGeom prst="rect">
              <a:avLst/>
            </a:prstGeom>
          </p:spPr>
        </p:pic>
        <p:sp>
          <p:nvSpPr>
            <p:cNvPr id="6" name="Freeform 5"/>
            <p:cNvSpPr>
              <a:spLocks/>
            </p:cNvSpPr>
            <p:nvPr/>
          </p:nvSpPr>
          <p:spPr>
            <a:xfrm>
              <a:off x="3746144" y="1696530"/>
              <a:ext cx="90000" cy="180000"/>
            </a:xfrm>
            <a:custGeom>
              <a:avLst/>
              <a:gdLst>
                <a:gd name="connsiteX0" fmla="*/ 139849 w 247425"/>
                <a:gd name="connsiteY0" fmla="*/ 0 h 720762"/>
                <a:gd name="connsiteX1" fmla="*/ 0 w 247425"/>
                <a:gd name="connsiteY1" fmla="*/ 0 h 720762"/>
                <a:gd name="connsiteX2" fmla="*/ 0 w 247425"/>
                <a:gd name="connsiteY2" fmla="*/ 720762 h 720762"/>
                <a:gd name="connsiteX3" fmla="*/ 247425 w 247425"/>
                <a:gd name="connsiteY3" fmla="*/ 720762 h 720762"/>
                <a:gd name="connsiteX4" fmla="*/ 139849 w 247425"/>
                <a:gd name="connsiteY4" fmla="*/ 0 h 720762"/>
                <a:gd name="connsiteX0" fmla="*/ 139849 w 259896"/>
                <a:gd name="connsiteY0" fmla="*/ 0 h 795577"/>
                <a:gd name="connsiteX1" fmla="*/ 0 w 259896"/>
                <a:gd name="connsiteY1" fmla="*/ 0 h 795577"/>
                <a:gd name="connsiteX2" fmla="*/ 0 w 259896"/>
                <a:gd name="connsiteY2" fmla="*/ 720762 h 795577"/>
                <a:gd name="connsiteX3" fmla="*/ 259896 w 259896"/>
                <a:gd name="connsiteY3" fmla="*/ 795577 h 795577"/>
                <a:gd name="connsiteX4" fmla="*/ 139849 w 259896"/>
                <a:gd name="connsiteY4" fmla="*/ 0 h 795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96" h="795577">
                  <a:moveTo>
                    <a:pt x="139849" y="0"/>
                  </a:moveTo>
                  <a:lnTo>
                    <a:pt x="0" y="0"/>
                  </a:lnTo>
                  <a:lnTo>
                    <a:pt x="0" y="720762"/>
                  </a:lnTo>
                  <a:lnTo>
                    <a:pt x="259896" y="795577"/>
                  </a:lnTo>
                  <a:lnTo>
                    <a:pt x="139849" y="0"/>
                  </a:lnTo>
                  <a:close/>
                </a:path>
              </a:pathLst>
            </a:custGeom>
            <a:pattFill prst="ltUpDiag">
              <a:fgClr>
                <a:schemeClr val="tx1"/>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2817719" y="1470438"/>
              <a:ext cx="90000" cy="180000"/>
            </a:xfrm>
            <a:custGeom>
              <a:avLst/>
              <a:gdLst>
                <a:gd name="connsiteX0" fmla="*/ 139849 w 247425"/>
                <a:gd name="connsiteY0" fmla="*/ 0 h 720762"/>
                <a:gd name="connsiteX1" fmla="*/ 0 w 247425"/>
                <a:gd name="connsiteY1" fmla="*/ 0 h 720762"/>
                <a:gd name="connsiteX2" fmla="*/ 0 w 247425"/>
                <a:gd name="connsiteY2" fmla="*/ 720762 h 720762"/>
                <a:gd name="connsiteX3" fmla="*/ 247425 w 247425"/>
                <a:gd name="connsiteY3" fmla="*/ 720762 h 720762"/>
                <a:gd name="connsiteX4" fmla="*/ 139849 w 247425"/>
                <a:gd name="connsiteY4" fmla="*/ 0 h 720762"/>
                <a:gd name="connsiteX0" fmla="*/ 139849 w 259896"/>
                <a:gd name="connsiteY0" fmla="*/ 0 h 795577"/>
                <a:gd name="connsiteX1" fmla="*/ 0 w 259896"/>
                <a:gd name="connsiteY1" fmla="*/ 0 h 795577"/>
                <a:gd name="connsiteX2" fmla="*/ 0 w 259896"/>
                <a:gd name="connsiteY2" fmla="*/ 720762 h 795577"/>
                <a:gd name="connsiteX3" fmla="*/ 259896 w 259896"/>
                <a:gd name="connsiteY3" fmla="*/ 795577 h 795577"/>
                <a:gd name="connsiteX4" fmla="*/ 139849 w 259896"/>
                <a:gd name="connsiteY4" fmla="*/ 0 h 795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96" h="795577">
                  <a:moveTo>
                    <a:pt x="139849" y="0"/>
                  </a:moveTo>
                  <a:lnTo>
                    <a:pt x="0" y="0"/>
                  </a:lnTo>
                  <a:lnTo>
                    <a:pt x="0" y="720762"/>
                  </a:lnTo>
                  <a:lnTo>
                    <a:pt x="259896" y="795577"/>
                  </a:lnTo>
                  <a:lnTo>
                    <a:pt x="139849" y="0"/>
                  </a:lnTo>
                  <a:close/>
                </a:path>
              </a:pathLst>
            </a:custGeom>
            <a:pattFill prst="ltUpDiag">
              <a:fgClr>
                <a:schemeClr val="tx1"/>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endCxn id="7" idx="1"/>
            </p:cNvCxnSpPr>
            <p:nvPr/>
          </p:nvCxnSpPr>
          <p:spPr>
            <a:xfrm>
              <a:off x="1981200" y="1422813"/>
              <a:ext cx="836519" cy="476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03712" y="1655433"/>
              <a:ext cx="836519" cy="476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2373076" y="2990705"/>
            <a:ext cx="4392000" cy="523220"/>
          </a:xfrm>
          <a:prstGeom prst="rect">
            <a:avLst/>
          </a:prstGeom>
          <a:solidFill>
            <a:srgbClr val="FFFFCC"/>
          </a:solidFill>
        </p:spPr>
        <p:txBody>
          <a:bodyPr wrap="square">
            <a:spAutoFit/>
          </a:bodyPr>
          <a:lstStyle/>
          <a:p>
            <a:pPr algn="just"/>
            <a:r>
              <a:rPr lang="pt-PT" sz="1400" b="1" dirty="0" smtClean="0"/>
              <a:t>Figura 13.8 </a:t>
            </a:r>
            <a:r>
              <a:rPr lang="pt-PT" sz="1400" dirty="0" smtClean="0"/>
              <a:t>Grandes barragens – Perfil de 1ª compensação </a:t>
            </a:r>
            <a:r>
              <a:rPr lang="pt-PT" sz="1200" dirty="0" smtClean="0"/>
              <a:t>(Fonte: Sardinha e Macedo, 1981)</a:t>
            </a:r>
            <a:endParaRPr lang="en-US" sz="1200" dirty="0"/>
          </a:p>
        </p:txBody>
      </p:sp>
      <p:sp>
        <p:nvSpPr>
          <p:cNvPr id="12" name="Rectangle 11"/>
          <p:cNvSpPr/>
          <p:nvPr/>
        </p:nvSpPr>
        <p:spPr>
          <a:xfrm>
            <a:off x="2373076" y="6067280"/>
            <a:ext cx="4392000" cy="523220"/>
          </a:xfrm>
          <a:prstGeom prst="rect">
            <a:avLst/>
          </a:prstGeom>
          <a:solidFill>
            <a:srgbClr val="FFFFCC"/>
          </a:solidFill>
        </p:spPr>
        <p:txBody>
          <a:bodyPr wrap="square">
            <a:spAutoFit/>
          </a:bodyPr>
          <a:lstStyle/>
          <a:p>
            <a:pPr algn="just"/>
            <a:r>
              <a:rPr lang="pt-PT" sz="1400" b="1" dirty="0" smtClean="0"/>
              <a:t>Figura 13.9 </a:t>
            </a:r>
            <a:r>
              <a:rPr lang="pt-PT" sz="1400" dirty="0" smtClean="0"/>
              <a:t>Pequenas barragens – Perfil de 2ª compensação </a:t>
            </a:r>
            <a:r>
              <a:rPr lang="pt-PT" sz="1200" dirty="0" smtClean="0"/>
              <a:t>(Fonte: Sardinha e Macedo, 1981)</a:t>
            </a:r>
            <a:endParaRPr lang="en-US" sz="1200" dirty="0"/>
          </a:p>
        </p:txBody>
      </p:sp>
    </p:spTree>
    <p:extLst>
      <p:ext uri="{BB962C8B-B14F-4D97-AF65-F5344CB8AC3E}">
        <p14:creationId xmlns:p14="http://schemas.microsoft.com/office/powerpoint/2010/main" val="158655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CSA\Figuras\Sardinha0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88" y="109538"/>
            <a:ext cx="9199563" cy="663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02178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93" y="502585"/>
            <a:ext cx="4752975"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5016" y="1165266"/>
            <a:ext cx="4188984" cy="3100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073493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5265" y="70035"/>
            <a:ext cx="4171950"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31" y="3593950"/>
            <a:ext cx="401955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5310" y="3593950"/>
            <a:ext cx="400050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609513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5638800"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060605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595" y="1440964"/>
            <a:ext cx="4095750"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0093" y="1842920"/>
            <a:ext cx="4067175"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183313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08" y="1547476"/>
            <a:ext cx="4029075" cy="359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291" y="2022493"/>
            <a:ext cx="4114800"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4912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409700"/>
            <a:ext cx="55626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95342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65251</TotalTime>
  <Words>13660</Words>
  <Application>Microsoft Office PowerPoint</Application>
  <PresentationFormat>On-screen Show (4:3)</PresentationFormat>
  <Paragraphs>955</Paragraphs>
  <Slides>114</Slides>
  <Notes>2</Notes>
  <HiddenSlides>0</HiddenSlides>
  <MMClips>0</MMClips>
  <ScaleCrop>false</ScaleCrop>
  <HeadingPairs>
    <vt:vector size="4" baseType="variant">
      <vt:variant>
        <vt:lpstr>Theme</vt:lpstr>
      </vt:variant>
      <vt:variant>
        <vt:i4>1</vt:i4>
      </vt:variant>
      <vt:variant>
        <vt:lpstr>Slide Titles</vt:lpstr>
      </vt:variant>
      <vt:variant>
        <vt:i4>114</vt:i4>
      </vt:variant>
    </vt:vector>
  </HeadingPairs>
  <TitlesOfParts>
    <vt:vector size="115"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PENMAN-MONTEITH</dc:title>
  <dc:creator>paumatias</dc:creator>
  <cp:lastModifiedBy>Paulo Guilherme Martins de Melo Matias</cp:lastModifiedBy>
  <cp:revision>1586</cp:revision>
  <cp:lastPrinted>2015-05-27T17:54:27Z</cp:lastPrinted>
  <dcterms:created xsi:type="dcterms:W3CDTF">2006-10-19T17:48:07Z</dcterms:created>
  <dcterms:modified xsi:type="dcterms:W3CDTF">2015-05-29T10:46:49Z</dcterms:modified>
</cp:coreProperties>
</file>