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</p:sldIdLst>
  <p:sldSz cx="9144000" cy="6858000" type="screen4x3"/>
  <p:notesSz cx="7099300" cy="102235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21A-F712-45EA-9005-C56E31F55024}" type="datetimeFigureOut">
              <a:rPr lang="pt-PT" smtClean="0"/>
              <a:pPr/>
              <a:t>18/10/2016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32A3-17B7-46FF-AE04-EDDD744530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21A-F712-45EA-9005-C56E31F55024}" type="datetimeFigureOut">
              <a:rPr lang="pt-PT" smtClean="0"/>
              <a:pPr/>
              <a:t>18/10/2016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32A3-17B7-46FF-AE04-EDDD744530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21A-F712-45EA-9005-C56E31F55024}" type="datetimeFigureOut">
              <a:rPr lang="pt-PT" smtClean="0"/>
              <a:pPr/>
              <a:t>18/10/2016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32A3-17B7-46FF-AE04-EDDD744530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21A-F712-45EA-9005-C56E31F55024}" type="datetimeFigureOut">
              <a:rPr lang="pt-PT" smtClean="0"/>
              <a:pPr/>
              <a:t>18/10/2016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32A3-17B7-46FF-AE04-EDDD744530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21A-F712-45EA-9005-C56E31F55024}" type="datetimeFigureOut">
              <a:rPr lang="pt-PT" smtClean="0"/>
              <a:pPr/>
              <a:t>18/10/2016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32A3-17B7-46FF-AE04-EDDD744530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21A-F712-45EA-9005-C56E31F55024}" type="datetimeFigureOut">
              <a:rPr lang="pt-PT" smtClean="0"/>
              <a:pPr/>
              <a:t>18/10/2016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32A3-17B7-46FF-AE04-EDDD744530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21A-F712-45EA-9005-C56E31F55024}" type="datetimeFigureOut">
              <a:rPr lang="pt-PT" smtClean="0"/>
              <a:pPr/>
              <a:t>18/10/2016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32A3-17B7-46FF-AE04-EDDD744530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21A-F712-45EA-9005-C56E31F55024}" type="datetimeFigureOut">
              <a:rPr lang="pt-PT" smtClean="0"/>
              <a:pPr/>
              <a:t>18/10/2016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32A3-17B7-46FF-AE04-EDDD744530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21A-F712-45EA-9005-C56E31F55024}" type="datetimeFigureOut">
              <a:rPr lang="pt-PT" smtClean="0"/>
              <a:pPr/>
              <a:t>18/10/2016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32A3-17B7-46FF-AE04-EDDD744530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21A-F712-45EA-9005-C56E31F55024}" type="datetimeFigureOut">
              <a:rPr lang="pt-PT" smtClean="0"/>
              <a:pPr/>
              <a:t>18/10/2016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32A3-17B7-46FF-AE04-EDDD744530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21A-F712-45EA-9005-C56E31F55024}" type="datetimeFigureOut">
              <a:rPr lang="pt-PT" smtClean="0"/>
              <a:pPr/>
              <a:t>18/10/2016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32A3-17B7-46FF-AE04-EDDD744530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A21A-F712-45EA-9005-C56E31F55024}" type="datetimeFigureOut">
              <a:rPr lang="pt-PT" smtClean="0"/>
              <a:pPr/>
              <a:t>18/10/2016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D32A3-17B7-46FF-AE04-EDDD7445306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672" y="3861048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/>
              <a:t>NECESSIDADES EM </a:t>
            </a:r>
            <a:r>
              <a:rPr lang="pt-PT" sz="3200" b="1" i="1" dirty="0" smtClean="0"/>
              <a:t>AA</a:t>
            </a:r>
            <a:r>
              <a:rPr lang="pt-PT" sz="3200" b="1" dirty="0" smtClean="0"/>
              <a:t> </a:t>
            </a:r>
            <a:r>
              <a:rPr lang="pt-PT" sz="3200" b="1" u="sng" dirty="0" smtClean="0"/>
              <a:t>ESSENCIAIS</a:t>
            </a:r>
            <a:endParaRPr lang="pt-PT" sz="3200" b="1" u="sng" dirty="0"/>
          </a:p>
        </p:txBody>
      </p:sp>
      <p:sp>
        <p:nvSpPr>
          <p:cNvPr id="3" name="CaixaDeTexto 2"/>
          <p:cNvSpPr txBox="1"/>
          <p:nvPr/>
        </p:nvSpPr>
        <p:spPr>
          <a:xfrm>
            <a:off x="1691680" y="1916832"/>
            <a:ext cx="5904656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4400" smtClean="0"/>
              <a:t>NUTRIÇÃO </a:t>
            </a:r>
            <a:r>
              <a:rPr lang="pt-PT" sz="4400" dirty="0" smtClean="0"/>
              <a:t>PROTEICA</a:t>
            </a:r>
            <a:endParaRPr lang="pt-P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34" name="Group 138"/>
          <p:cNvGraphicFramePr>
            <a:graphicFrameLocks noGrp="1"/>
          </p:cNvGraphicFramePr>
          <p:nvPr/>
        </p:nvGraphicFramePr>
        <p:xfrm>
          <a:off x="971601" y="1340768"/>
          <a:ext cx="7560839" cy="4404000"/>
        </p:xfrm>
        <a:graphic>
          <a:graphicData uri="http://schemas.openxmlformats.org/drawingml/2006/table">
            <a:tbl>
              <a:tblPr/>
              <a:tblGrid>
                <a:gridCol w="1889313"/>
                <a:gridCol w="1769216"/>
                <a:gridCol w="1462694"/>
                <a:gridCol w="100381"/>
                <a:gridCol w="2339235"/>
              </a:tblGrid>
              <a:tr h="4492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Aminoácido </a:t>
                      </a: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Lactentes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Pré-escolar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(2-5 anos)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10-12 anos         Adultos </a:t>
                      </a: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5878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(mg/g de proteína)</a:t>
                      </a: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Histidina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26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19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6238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19                     16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Isoleucina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46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623888" algn="l" defTabSz="812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28                     13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Leucina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96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66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6238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44                     19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Lisina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66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             44                      16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Metionina + Cistina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42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25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             22                      17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Fenilalanina + Tirosina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72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63   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             22                      19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Treonina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43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34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             28                        9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Triptofano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               9                        5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Valina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55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35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98625" algn="l"/>
                        </a:tabLst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             25                       13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18" name="Rectangle 1"/>
          <p:cNvSpPr>
            <a:spLocks noChangeArrowheads="1"/>
          </p:cNvSpPr>
          <p:nvPr/>
        </p:nvSpPr>
        <p:spPr bwMode="auto">
          <a:xfrm>
            <a:off x="611188" y="549275"/>
            <a:ext cx="7920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t-BR" sz="1800" b="1" dirty="0">
                <a:latin typeface="Arial" pitchFamily="34" charset="0"/>
                <a:cs typeface="Tahoma" pitchFamily="34" charset="0"/>
              </a:rPr>
              <a:t>Necessidades de aminoácidos </a:t>
            </a:r>
            <a:r>
              <a:rPr lang="pt-BR" sz="1800" b="1" dirty="0" smtClean="0">
                <a:latin typeface="Arial" pitchFamily="34" charset="0"/>
                <a:cs typeface="Tahoma" pitchFamily="34" charset="0"/>
              </a:rPr>
              <a:t>essenciais </a:t>
            </a:r>
            <a:r>
              <a:rPr lang="pt-BR" sz="1800" dirty="0" smtClean="0">
                <a:latin typeface="Arial" pitchFamily="34" charset="0"/>
                <a:cs typeface="Tahoma" pitchFamily="34" charset="0"/>
              </a:rPr>
              <a:t>por grupos etários</a:t>
            </a:r>
            <a:endParaRPr lang="pt-PT" sz="1800" dirty="0">
              <a:latin typeface="Arial" pitchFamily="34" charset="0"/>
              <a:cs typeface="Tahoma" pitchFamily="34" charset="0"/>
            </a:endParaRPr>
          </a:p>
        </p:txBody>
      </p:sp>
      <p:sp>
        <p:nvSpPr>
          <p:cNvPr id="7219" name="Rectângulo 3"/>
          <p:cNvSpPr>
            <a:spLocks noChangeArrowheads="1"/>
          </p:cNvSpPr>
          <p:nvPr/>
        </p:nvSpPr>
        <p:spPr bwMode="auto">
          <a:xfrm>
            <a:off x="611560" y="5949280"/>
            <a:ext cx="41671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110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Fonte: FAO/WHO/UNU, 1985; NRC, 1989.</a:t>
            </a:r>
            <a:r>
              <a:rPr lang="pt-PT" sz="800" dirty="0">
                <a:solidFill>
                  <a:srgbClr val="000000"/>
                </a:solidFill>
              </a:rPr>
              <a:t> </a:t>
            </a:r>
            <a:endParaRPr lang="pt-PT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50825" y="6165850"/>
            <a:ext cx="3663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400"/>
              <a:t>http://www.fao.org/docrep/u5900t/u5900t07.htm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755650" y="260350"/>
            <a:ext cx="77771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t-PT" sz="1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Necessidades de aminoácidos em crianças e composição da caseína</a:t>
            </a:r>
          </a:p>
          <a:p>
            <a:pPr algn="ctr"/>
            <a:endParaRPr lang="pt-BR" sz="1200" b="1" i="1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pt-BR" sz="1200" b="1" i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(mg/g de proteína)</a:t>
            </a:r>
            <a:endParaRPr lang="pt-PT" sz="120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pt-PT" sz="120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/>
            <a:endParaRPr lang="pt-PT" sz="1800" b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776" name="Group 296"/>
          <p:cNvGraphicFramePr>
            <a:graphicFrameLocks noGrp="1"/>
          </p:cNvGraphicFramePr>
          <p:nvPr/>
        </p:nvGraphicFramePr>
        <p:xfrm>
          <a:off x="2176463" y="1125538"/>
          <a:ext cx="4791075" cy="3566160"/>
        </p:xfrm>
        <a:graphic>
          <a:graphicData uri="http://schemas.openxmlformats.org/drawingml/2006/table">
            <a:tbl>
              <a:tblPr/>
              <a:tblGrid>
                <a:gridCol w="2654300"/>
                <a:gridCol w="1147762"/>
                <a:gridCol w="989013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Essential Amino Acid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Children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(2-5 yrs)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Casein</a:t>
                      </a:r>
                      <a:r>
                        <a:rPr kumimoji="0" lang="pt-PT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Arginine*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Histidine*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Isoleucine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Leucine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Lysine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Methionine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cystine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Phenylalanine and tyrosine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Threonine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Tryptophan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Valine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46" name="Rectangle 290"/>
          <p:cNvSpPr>
            <a:spLocks noChangeArrowheads="1"/>
          </p:cNvSpPr>
          <p:nvPr/>
        </p:nvSpPr>
        <p:spPr bwMode="auto">
          <a:xfrm>
            <a:off x="2051050" y="4797425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pt-PT" sz="1200" baseline="30000" dirty="0">
                <a:latin typeface="Arial" pitchFamily="34" charset="0"/>
                <a:cs typeface="Arial" pitchFamily="34" charset="0"/>
              </a:rPr>
              <a:t> 1 </a:t>
            </a:r>
            <a:r>
              <a:rPr lang="pt-PT" sz="1200" dirty="0">
                <a:latin typeface="Arial" pitchFamily="34" charset="0"/>
                <a:cs typeface="Arial" pitchFamily="34" charset="0"/>
              </a:rPr>
              <a:t>FAO/WHO/UNU</a:t>
            </a:r>
            <a:r>
              <a:rPr lang="pt-PT" sz="1200" dirty="0">
                <a:latin typeface="Arial" pitchFamily="34" charset="0"/>
              </a:rPr>
              <a:t>, 1985.</a:t>
            </a:r>
          </a:p>
          <a:p>
            <a:pPr eaLnBrk="0" hangingPunct="0"/>
            <a:r>
              <a:rPr lang="pt-PT" sz="1200" dirty="0">
                <a:latin typeface="Arial" pitchFamily="34" charset="0"/>
              </a:rPr>
              <a:t> </a:t>
            </a:r>
            <a:r>
              <a:rPr lang="pt-PT" sz="12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2 </a:t>
            </a:r>
            <a:r>
              <a:rPr lang="pt-PT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Steinke</a:t>
            </a:r>
            <a:r>
              <a:rPr lang="pt-PT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Prescher</a:t>
            </a:r>
            <a:r>
              <a:rPr lang="pt-PT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Hopkins, 1980.</a:t>
            </a:r>
            <a:r>
              <a:rPr lang="pt-PT" sz="1200" dirty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ângulo 20"/>
          <p:cNvSpPr/>
          <p:nvPr/>
        </p:nvSpPr>
        <p:spPr>
          <a:xfrm>
            <a:off x="153804" y="2924944"/>
            <a:ext cx="8856984" cy="17281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51520" y="188640"/>
            <a:ext cx="8569325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pt-PT" sz="1400" b="1" dirty="0" smtClean="0">
                <a:solidFill>
                  <a:srgbClr val="0000CC"/>
                </a:solidFill>
                <a:latin typeface="Arial" pitchFamily="34" charset="0"/>
              </a:rPr>
              <a:t> Os teores de aminoácidos devem ser expressos como </a:t>
            </a:r>
            <a:r>
              <a:rPr lang="pt-PT" sz="1400" b="1" i="1" dirty="0" smtClean="0">
                <a:solidFill>
                  <a:srgbClr val="FF0000"/>
                </a:solidFill>
                <a:latin typeface="Arial" pitchFamily="34" charset="0"/>
              </a:rPr>
              <a:t>mg aminoácidos por g N</a:t>
            </a:r>
            <a:r>
              <a:rPr lang="pt-PT" sz="1400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pt-PT" sz="1400" b="1" dirty="0" smtClean="0">
                <a:solidFill>
                  <a:srgbClr val="0000CC"/>
                </a:solidFill>
                <a:latin typeface="Arial" pitchFamily="34" charset="0"/>
              </a:rPr>
              <a:t>ou serem convertidos em </a:t>
            </a:r>
            <a:r>
              <a:rPr lang="pt-PT" sz="1400" b="1" i="1" dirty="0" smtClean="0">
                <a:solidFill>
                  <a:srgbClr val="FF0000"/>
                </a:solidFill>
                <a:latin typeface="Arial" pitchFamily="34" charset="0"/>
              </a:rPr>
              <a:t>mg aminoácidos por g proteína</a:t>
            </a:r>
            <a:r>
              <a:rPr lang="pt-PT" sz="1400" b="1" dirty="0" smtClean="0">
                <a:solidFill>
                  <a:srgbClr val="FF0000"/>
                </a:solidFill>
                <a:latin typeface="Arial" pitchFamily="34" charset="0"/>
              </a:rPr>
              <a:t>, </a:t>
            </a:r>
            <a:r>
              <a:rPr lang="pt-PT" sz="1400" b="1" dirty="0" smtClean="0">
                <a:solidFill>
                  <a:srgbClr val="0000CC"/>
                </a:solidFill>
                <a:latin typeface="Arial" pitchFamily="34" charset="0"/>
              </a:rPr>
              <a:t>usando o </a:t>
            </a:r>
            <a:r>
              <a:rPr lang="pt-PT" sz="1400" b="1" i="1" dirty="0" err="1" smtClean="0">
                <a:solidFill>
                  <a:srgbClr val="0000CC"/>
                </a:solidFill>
                <a:latin typeface="Arial" pitchFamily="34" charset="0"/>
              </a:rPr>
              <a:t>factor</a:t>
            </a:r>
            <a:r>
              <a:rPr lang="pt-PT" sz="1400" b="1" dirty="0" smtClean="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pt-PT" sz="1400" b="1" i="1" dirty="0" smtClean="0">
                <a:solidFill>
                  <a:srgbClr val="FF0000"/>
                </a:solidFill>
                <a:latin typeface="Arial" pitchFamily="34" charset="0"/>
              </a:rPr>
              <a:t>6,25</a:t>
            </a:r>
            <a:r>
              <a:rPr lang="pt-PT" sz="1400" b="1" dirty="0" smtClean="0">
                <a:solidFill>
                  <a:srgbClr val="FF0000"/>
                </a:solidFill>
                <a:latin typeface="Arial" pitchFamily="34" charset="0"/>
              </a:rPr>
              <a:t>. </a:t>
            </a:r>
            <a:endParaRPr lang="pt-PT" sz="1400" b="1" dirty="0">
              <a:solidFill>
                <a:srgbClr val="0000CC"/>
              </a:solidFill>
              <a:latin typeface="Arial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51520" y="5445224"/>
            <a:ext cx="86764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PT" sz="800" dirty="0" smtClean="0"/>
          </a:p>
          <a:p>
            <a:pPr>
              <a:buFontTx/>
              <a:buChar char="•"/>
            </a:pPr>
            <a:r>
              <a:rPr lang="pt-PT" sz="1600" dirty="0" smtClean="0"/>
              <a:t> </a:t>
            </a:r>
            <a:r>
              <a:rPr lang="pt-PT" sz="1400" dirty="0" smtClean="0">
                <a:latin typeface="Arial" pitchFamily="34" charset="0"/>
                <a:cs typeface="Arial" pitchFamily="34" charset="0"/>
              </a:rPr>
              <a:t>Essas pesquisas (programa internacional coordenado  pela FAO/WHO) devem definir as necessidades em aminoácidos indispensáveis (IAA - </a:t>
            </a:r>
            <a:r>
              <a:rPr lang="pt-PT" sz="1400" i="1" dirty="0" err="1" smtClean="0">
                <a:latin typeface="Arial" pitchFamily="34" charset="0"/>
                <a:cs typeface="Arial" pitchFamily="34" charset="0"/>
              </a:rPr>
              <a:t>indispensable</a:t>
            </a:r>
            <a:r>
              <a:rPr lang="pt-PT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1400" i="1" dirty="0" err="1" smtClean="0">
                <a:latin typeface="Arial" pitchFamily="34" charset="0"/>
                <a:cs typeface="Arial" pitchFamily="34" charset="0"/>
              </a:rPr>
              <a:t>amino</a:t>
            </a:r>
            <a:r>
              <a:rPr lang="pt-PT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1400" i="1" dirty="0" err="1" smtClean="0">
                <a:latin typeface="Arial" pitchFamily="34" charset="0"/>
                <a:cs typeface="Arial" pitchFamily="34" charset="0"/>
              </a:rPr>
              <a:t>acids</a:t>
            </a:r>
            <a:r>
              <a:rPr lang="pt-PT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1400" dirty="0" smtClean="0">
                <a:latin typeface="Arial" pitchFamily="34" charset="0"/>
                <a:cs typeface="Arial" pitchFamily="34" charset="0"/>
              </a:rPr>
              <a:t>) das crianças em idade escolar ou adolescentes e dos adultos.</a:t>
            </a:r>
          </a:p>
          <a:p>
            <a:endParaRPr lang="pt-PT" sz="8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79512" y="980728"/>
            <a:ext cx="8568952" cy="984885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PT" sz="1600" b="1" dirty="0" smtClean="0">
                <a:latin typeface="+mn-lt"/>
                <a:cs typeface="Arial" pitchFamily="34" charset="0"/>
              </a:rPr>
              <a:t>Utilização de um </a:t>
            </a:r>
            <a:r>
              <a:rPr lang="pt-PT" sz="1600" b="1" u="sng" dirty="0" smtClean="0">
                <a:latin typeface="+mn-lt"/>
                <a:cs typeface="Arial" pitchFamily="34" charset="0"/>
              </a:rPr>
              <a:t>Padrão</a:t>
            </a:r>
            <a:r>
              <a:rPr lang="pt-PT" sz="1600" b="1" dirty="0" smtClean="0">
                <a:latin typeface="+mn-lt"/>
                <a:cs typeface="Arial" pitchFamily="34" charset="0"/>
              </a:rPr>
              <a:t> de aminoácidos (</a:t>
            </a:r>
            <a:r>
              <a:rPr lang="pt-PT" sz="1600" b="1" i="1" dirty="0" smtClean="0">
                <a:latin typeface="+mn-lt"/>
                <a:cs typeface="Arial" pitchFamily="34" charset="0"/>
              </a:rPr>
              <a:t>aa</a:t>
            </a:r>
            <a:r>
              <a:rPr lang="pt-PT" sz="1600" b="1" dirty="0" smtClean="0">
                <a:latin typeface="+mn-lt"/>
                <a:cs typeface="Arial" pitchFamily="34" charset="0"/>
              </a:rPr>
              <a:t>):</a:t>
            </a:r>
          </a:p>
          <a:p>
            <a:pPr marL="92075">
              <a:spcBef>
                <a:spcPts val="1200"/>
              </a:spcBef>
              <a:buFont typeface="Wingdings" pitchFamily="2" charset="2"/>
              <a:buChar char="Ø"/>
            </a:pPr>
            <a:r>
              <a:rPr lang="pt-PT" sz="1600" dirty="0" smtClean="0">
                <a:latin typeface="+mn-lt"/>
                <a:cs typeface="Arial" pitchFamily="34" charset="0"/>
              </a:rPr>
              <a:t> Não existe actualmente uma base consistente para o uso de diferentes padrões para os diferentes grupos etários (com excepção do grupo relativo aos lactentes).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9512" y="227687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pt-PT" sz="1600" b="1" i="1" dirty="0" smtClean="0">
                <a:solidFill>
                  <a:srgbClr val="000000"/>
                </a:solidFill>
              </a:rPr>
              <a:t> A </a:t>
            </a:r>
            <a:r>
              <a:rPr lang="pt-PT" sz="1600" b="1" i="1" dirty="0">
                <a:solidFill>
                  <a:srgbClr val="000000"/>
                </a:solidFill>
              </a:rPr>
              <a:t>avaliação da qualidade das proteínas por comparação com uma proteína padrão deve </a:t>
            </a:r>
            <a:r>
              <a:rPr lang="pt-PT" sz="1600" b="1" i="1" dirty="0" smtClean="0">
                <a:solidFill>
                  <a:srgbClr val="000000"/>
                </a:solidFill>
              </a:rPr>
              <a:t>seguir </a:t>
            </a:r>
            <a:r>
              <a:rPr lang="pt-PT" sz="1600" b="1" i="1" dirty="0">
                <a:solidFill>
                  <a:srgbClr val="000000"/>
                </a:solidFill>
              </a:rPr>
              <a:t>as seguintes recomendações</a:t>
            </a:r>
            <a:r>
              <a:rPr lang="pt-PT" sz="1600" b="1" i="1" dirty="0" smtClean="0">
                <a:solidFill>
                  <a:srgbClr val="000000"/>
                </a:solidFill>
              </a:rPr>
              <a:t>:</a:t>
            </a:r>
            <a:endParaRPr lang="pt-PT" sz="1600" b="1" i="1" dirty="0">
              <a:solidFill>
                <a:srgbClr val="000000"/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323528" y="2996952"/>
            <a:ext cx="8604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•"/>
            </a:pPr>
            <a:r>
              <a:rPr lang="pt-PT" sz="1600" dirty="0">
                <a:solidFill>
                  <a:srgbClr val="0000CC"/>
                </a:solidFill>
              </a:rPr>
              <a:t> A composição em </a:t>
            </a:r>
            <a:r>
              <a:rPr lang="pt-PT" sz="1600" i="1" dirty="0" smtClean="0">
                <a:solidFill>
                  <a:srgbClr val="0000CC"/>
                </a:solidFill>
              </a:rPr>
              <a:t>aa</a:t>
            </a:r>
            <a:r>
              <a:rPr lang="pt-PT" sz="1600" dirty="0" smtClean="0">
                <a:solidFill>
                  <a:srgbClr val="0000CC"/>
                </a:solidFill>
              </a:rPr>
              <a:t> </a:t>
            </a:r>
            <a:r>
              <a:rPr lang="pt-PT" sz="1600" dirty="0">
                <a:solidFill>
                  <a:srgbClr val="0000CC"/>
                </a:solidFill>
              </a:rPr>
              <a:t>do </a:t>
            </a:r>
            <a:r>
              <a:rPr lang="pt-PT" sz="1600" b="1" u="sng" dirty="0">
                <a:solidFill>
                  <a:srgbClr val="0000CC"/>
                </a:solidFill>
              </a:rPr>
              <a:t>leite humano </a:t>
            </a:r>
            <a:r>
              <a:rPr lang="pt-PT" sz="1600" u="sng" dirty="0">
                <a:solidFill>
                  <a:srgbClr val="0000CC"/>
                </a:solidFill>
              </a:rPr>
              <a:t>deve ser o padrão </a:t>
            </a:r>
            <a:r>
              <a:rPr lang="pt-PT" sz="1600" dirty="0">
                <a:solidFill>
                  <a:srgbClr val="0000CC"/>
                </a:solidFill>
              </a:rPr>
              <a:t>usado para avaliar a qualidade das proteínas em alimentos para </a:t>
            </a:r>
            <a:r>
              <a:rPr lang="pt-PT" sz="1600" u="sng" dirty="0">
                <a:solidFill>
                  <a:srgbClr val="0000CC"/>
                </a:solidFill>
              </a:rPr>
              <a:t>crianças com menos de </a:t>
            </a:r>
            <a:r>
              <a:rPr lang="pt-PT" sz="1600" u="sng" dirty="0" smtClean="0">
                <a:solidFill>
                  <a:srgbClr val="0000CC"/>
                </a:solidFill>
              </a:rPr>
              <a:t>1 </a:t>
            </a:r>
            <a:r>
              <a:rPr lang="pt-PT" sz="1600" u="sng" dirty="0">
                <a:solidFill>
                  <a:srgbClr val="0000CC"/>
                </a:solidFill>
              </a:rPr>
              <a:t>ano de </a:t>
            </a:r>
            <a:r>
              <a:rPr lang="pt-PT" sz="1600" u="sng" dirty="0" smtClean="0">
                <a:solidFill>
                  <a:srgbClr val="0000CC"/>
                </a:solidFill>
              </a:rPr>
              <a:t>idade </a:t>
            </a:r>
            <a:r>
              <a:rPr lang="pt-PT" sz="1600" dirty="0" smtClean="0">
                <a:solidFill>
                  <a:srgbClr val="0000CC"/>
                </a:solidFill>
              </a:rPr>
              <a:t>(lactentes).</a:t>
            </a:r>
            <a:endParaRPr lang="pt-PT" sz="1600" dirty="0">
              <a:solidFill>
                <a:srgbClr val="0000CC"/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395536" y="3645024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Tx/>
              <a:buChar char="•"/>
            </a:pPr>
            <a:r>
              <a:rPr lang="pt-PT" sz="1600" dirty="0">
                <a:solidFill>
                  <a:srgbClr val="0000CC"/>
                </a:solidFill>
              </a:rPr>
              <a:t> </a:t>
            </a:r>
            <a:r>
              <a:rPr lang="pt-PT" sz="1600" dirty="0" smtClean="0">
                <a:solidFill>
                  <a:srgbClr val="0000CC"/>
                </a:solidFill>
              </a:rPr>
              <a:t> O padrão de </a:t>
            </a:r>
            <a:r>
              <a:rPr lang="pt-PT" sz="1600" i="1" dirty="0" smtClean="0">
                <a:solidFill>
                  <a:srgbClr val="0000CC"/>
                </a:solidFill>
              </a:rPr>
              <a:t>aa</a:t>
            </a:r>
            <a:r>
              <a:rPr lang="pt-PT" sz="1600" dirty="0" smtClean="0">
                <a:solidFill>
                  <a:srgbClr val="0000CC"/>
                </a:solidFill>
              </a:rPr>
              <a:t> proposto pela  FAO/WHO/UNU </a:t>
            </a:r>
            <a:r>
              <a:rPr lang="pt-PT" sz="1600" dirty="0">
                <a:solidFill>
                  <a:srgbClr val="0000CC"/>
                </a:solidFill>
              </a:rPr>
              <a:t>(1985</a:t>
            </a:r>
            <a:r>
              <a:rPr lang="pt-PT" sz="1600" dirty="0" smtClean="0">
                <a:solidFill>
                  <a:srgbClr val="0000CC"/>
                </a:solidFill>
              </a:rPr>
              <a:t>) para crianças em idade pré-escolar </a:t>
            </a:r>
            <a:r>
              <a:rPr lang="pt-PT" sz="1600" u="sng" dirty="0" smtClean="0">
                <a:solidFill>
                  <a:srgbClr val="0000CC"/>
                </a:solidFill>
              </a:rPr>
              <a:t>deve ser usado  para avaliar a qualidade dietética da proteína para todos os grupos etários (com excepção dos lactentes)</a:t>
            </a:r>
            <a:r>
              <a:rPr lang="pt-PT" sz="1600" dirty="0" smtClean="0">
                <a:solidFill>
                  <a:srgbClr val="0000CC"/>
                </a:solidFill>
              </a:rPr>
              <a:t>. </a:t>
            </a:r>
            <a:endParaRPr lang="pt-PT" sz="1600" dirty="0">
              <a:solidFill>
                <a:srgbClr val="0000CC"/>
              </a:solidFill>
            </a:endParaRPr>
          </a:p>
        </p:txBody>
      </p:sp>
      <p:sp>
        <p:nvSpPr>
          <p:cNvPr id="18" name="Seta entalhada para a direita 17"/>
          <p:cNvSpPr/>
          <p:nvPr/>
        </p:nvSpPr>
        <p:spPr>
          <a:xfrm rot="5400000">
            <a:off x="4427984" y="2084001"/>
            <a:ext cx="360040" cy="2160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0" y="6553200"/>
            <a:ext cx="3663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400" dirty="0"/>
              <a:t>http://www.fao.org/docrep/u5900t/u5900t07.htm</a:t>
            </a:r>
          </a:p>
        </p:txBody>
      </p:sp>
      <p:sp>
        <p:nvSpPr>
          <p:cNvPr id="20" name="Rectângulo 19"/>
          <p:cNvSpPr/>
          <p:nvPr/>
        </p:nvSpPr>
        <p:spPr>
          <a:xfrm>
            <a:off x="179512" y="4725144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pt-PT" sz="1600" dirty="0">
                <a:solidFill>
                  <a:srgbClr val="000000"/>
                </a:solidFill>
              </a:rPr>
              <a:t> </a:t>
            </a:r>
            <a:r>
              <a:rPr lang="pt-PT" sz="1600" dirty="0" smtClean="0">
                <a:solidFill>
                  <a:srgbClr val="000000"/>
                </a:solidFill>
              </a:rPr>
              <a:t>Estas  recomendações relativas aos </a:t>
            </a:r>
            <a:r>
              <a:rPr lang="pt-PT" sz="1600" b="1" dirty="0" smtClean="0">
                <a:solidFill>
                  <a:srgbClr val="000000"/>
                </a:solidFill>
              </a:rPr>
              <a:t>dois padrões </a:t>
            </a:r>
            <a:r>
              <a:rPr lang="pt-PT" sz="1600" dirty="0" smtClean="0">
                <a:solidFill>
                  <a:srgbClr val="000000"/>
                </a:solidFill>
              </a:rPr>
              <a:t>de aminoácidos  a serem usados um para as crianças com idade inferior a 1 ano e, o outro, para todos os outros grupos etários devem ser encarados como temporários até pesquisas a realizar os confirmem ou indiquem revisão:</a:t>
            </a:r>
            <a:endParaRPr lang="pt-PT" sz="1600" dirty="0">
              <a:solidFill>
                <a:srgbClr val="000000"/>
              </a:solidFill>
            </a:endParaRPr>
          </a:p>
        </p:txBody>
      </p:sp>
      <p:sp>
        <p:nvSpPr>
          <p:cNvPr id="13" name="Botão de acção: avançar ou seguinte 12">
            <a:hlinkClick r:id="" action="ppaction://hlinkshowjump?jump=nextslide" highlightClick="1"/>
          </p:cNvPr>
          <p:cNvSpPr/>
          <p:nvPr/>
        </p:nvSpPr>
        <p:spPr>
          <a:xfrm>
            <a:off x="8460432" y="4797152"/>
            <a:ext cx="360040" cy="360040"/>
          </a:xfrm>
          <a:prstGeom prst="actionButtonForwardNex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5" name="Conexão recta 14"/>
          <p:cNvCxnSpPr/>
          <p:nvPr/>
        </p:nvCxnSpPr>
        <p:spPr>
          <a:xfrm>
            <a:off x="3419872" y="5013176"/>
            <a:ext cx="23762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34" name="Group 138"/>
          <p:cNvGraphicFramePr>
            <a:graphicFrameLocks noGrp="1"/>
          </p:cNvGraphicFramePr>
          <p:nvPr/>
        </p:nvGraphicFramePr>
        <p:xfrm>
          <a:off x="1475656" y="1268760"/>
          <a:ext cx="5616624" cy="4562160"/>
        </p:xfrm>
        <a:graphic>
          <a:graphicData uri="http://schemas.openxmlformats.org/drawingml/2006/table">
            <a:tbl>
              <a:tblPr/>
              <a:tblGrid>
                <a:gridCol w="1403490"/>
                <a:gridCol w="1980885"/>
                <a:gridCol w="2232249"/>
              </a:tblGrid>
              <a:tr h="5486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Aminoácido 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Lactentes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Pré-escolar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(2-5 anos)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(mg/g de proteína)</a:t>
                      </a:r>
                      <a:endParaRPr kumimoji="0" lang="pt-P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Histidina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26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19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Isoleucina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46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28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Leucina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96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66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Lisina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66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58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Metionina + Cistina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42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25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Fenilalanina + Tirosina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72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63   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Treonina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43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34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Triptofano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17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Valina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55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35</a:t>
                      </a:r>
                      <a:endParaRPr kumimoji="0" lang="pt-P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18" name="Rectangle 1"/>
          <p:cNvSpPr>
            <a:spLocks noChangeArrowheads="1"/>
          </p:cNvSpPr>
          <p:nvPr/>
        </p:nvSpPr>
        <p:spPr bwMode="auto">
          <a:xfrm>
            <a:off x="467544" y="188640"/>
            <a:ext cx="7920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t-BR" sz="1800" b="1" dirty="0">
                <a:latin typeface="Arial" pitchFamily="34" charset="0"/>
                <a:cs typeface="Tahoma" pitchFamily="34" charset="0"/>
              </a:rPr>
              <a:t>Necessidades de aminoácidos </a:t>
            </a:r>
            <a:r>
              <a:rPr lang="pt-BR" sz="1800" b="1" dirty="0" smtClean="0">
                <a:latin typeface="Arial" pitchFamily="34" charset="0"/>
                <a:cs typeface="Tahoma" pitchFamily="34" charset="0"/>
              </a:rPr>
              <a:t>essenciais </a:t>
            </a:r>
            <a:endParaRPr lang="pt-PT" sz="1800" dirty="0">
              <a:latin typeface="Arial" pitchFamily="34" charset="0"/>
              <a:cs typeface="Tahoma" pitchFamily="34" charset="0"/>
            </a:endParaRPr>
          </a:p>
        </p:txBody>
      </p:sp>
      <p:sp>
        <p:nvSpPr>
          <p:cNvPr id="7219" name="Rectângulo 3"/>
          <p:cNvSpPr>
            <a:spLocks noChangeArrowheads="1"/>
          </p:cNvSpPr>
          <p:nvPr/>
        </p:nvSpPr>
        <p:spPr bwMode="auto">
          <a:xfrm>
            <a:off x="611560" y="5949280"/>
            <a:ext cx="41671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110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Fonte: FAO/WHO/UNU, 1985; NRC, 1989.</a:t>
            </a:r>
            <a:r>
              <a:rPr lang="pt-PT" sz="800" dirty="0">
                <a:solidFill>
                  <a:srgbClr val="000000"/>
                </a:solidFill>
              </a:rPr>
              <a:t> </a:t>
            </a:r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076056" y="980728"/>
            <a:ext cx="1872208" cy="49685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Botão de acção: retroceder ou anterior 5">
            <a:hlinkClick r:id="" action="ppaction://hlinkshowjump?jump=previousslide" highlightClick="1"/>
          </p:cNvPr>
          <p:cNvSpPr/>
          <p:nvPr/>
        </p:nvSpPr>
        <p:spPr>
          <a:xfrm>
            <a:off x="467544" y="980728"/>
            <a:ext cx="432048" cy="360040"/>
          </a:xfrm>
          <a:prstGeom prst="actionButtonBackPrevious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1331640" y="548680"/>
            <a:ext cx="244827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PADRÃO  PARA LACTENTES </a:t>
            </a:r>
            <a:r>
              <a:rPr lang="pt-PT" sz="1300" b="1" dirty="0" smtClean="0">
                <a:latin typeface="Arial" pitchFamily="34" charset="0"/>
                <a:cs typeface="Arial" pitchFamily="34" charset="0"/>
              </a:rPr>
              <a:t>(Leite Humano)</a:t>
            </a:r>
            <a:endParaRPr lang="pt-PT" sz="13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xão recta unidireccional 8"/>
          <p:cNvCxnSpPr/>
          <p:nvPr/>
        </p:nvCxnSpPr>
        <p:spPr>
          <a:xfrm>
            <a:off x="3275856" y="980728"/>
            <a:ext cx="216024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059832" y="1124744"/>
            <a:ext cx="1584176" cy="48245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CaixaDeTexto 10"/>
          <p:cNvSpPr txBox="1"/>
          <p:nvPr/>
        </p:nvSpPr>
        <p:spPr>
          <a:xfrm>
            <a:off x="6479704" y="548680"/>
            <a:ext cx="2664296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PADRÃO  PARA TODAS AS OUTRAS IDADES </a:t>
            </a:r>
          </a:p>
          <a:p>
            <a:r>
              <a:rPr lang="pt-PT" sz="1300" b="1" dirty="0" smtClean="0">
                <a:latin typeface="Arial" pitchFamily="34" charset="0"/>
                <a:cs typeface="Arial" pitchFamily="34" charset="0"/>
              </a:rPr>
              <a:t> (Padrão FAO/OMS)</a:t>
            </a:r>
            <a:endParaRPr lang="pt-PT" sz="13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exão recta unidireccional 12"/>
          <p:cNvCxnSpPr>
            <a:stCxn id="11" idx="1"/>
          </p:cNvCxnSpPr>
          <p:nvPr/>
        </p:nvCxnSpPr>
        <p:spPr>
          <a:xfrm flipH="1">
            <a:off x="6300192" y="894929"/>
            <a:ext cx="179512" cy="15780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cta 13"/>
          <p:cNvCxnSpPr/>
          <p:nvPr/>
        </p:nvCxnSpPr>
        <p:spPr>
          <a:xfrm>
            <a:off x="4211960" y="2276872"/>
            <a:ext cx="15121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370</Words>
  <Application>Microsoft Office PowerPoint</Application>
  <PresentationFormat>Apresentação no Ecrã (4:3)</PresentationFormat>
  <Paragraphs>145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Tema do Office</vt:lpstr>
      <vt:lpstr>Diapositivo 1</vt:lpstr>
      <vt:lpstr>Diapositivo 2</vt:lpstr>
      <vt:lpstr>Diapositivo 3</vt:lpstr>
      <vt:lpstr>Diapositivo 4</vt:lpstr>
      <vt:lpstr>Diapositivo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IsabelJanuário</dc:creator>
  <cp:lastModifiedBy>Isabel Januário</cp:lastModifiedBy>
  <cp:revision>13</cp:revision>
  <dcterms:created xsi:type="dcterms:W3CDTF">2015-03-23T14:40:36Z</dcterms:created>
  <dcterms:modified xsi:type="dcterms:W3CDTF">2016-10-18T14:14:39Z</dcterms:modified>
</cp:coreProperties>
</file>