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86" r:id="rId2"/>
    <p:sldId id="376" r:id="rId3"/>
    <p:sldId id="381" r:id="rId4"/>
    <p:sldId id="425" r:id="rId5"/>
    <p:sldId id="427" r:id="rId6"/>
    <p:sldId id="428" r:id="rId7"/>
    <p:sldId id="430" r:id="rId8"/>
    <p:sldId id="429" r:id="rId9"/>
    <p:sldId id="436" r:id="rId10"/>
    <p:sldId id="378" r:id="rId11"/>
    <p:sldId id="437" r:id="rId12"/>
    <p:sldId id="413" r:id="rId13"/>
    <p:sldId id="414" r:id="rId14"/>
    <p:sldId id="415" r:id="rId15"/>
    <p:sldId id="423" r:id="rId16"/>
    <p:sldId id="424" r:id="rId17"/>
    <p:sldId id="392" r:id="rId18"/>
    <p:sldId id="433" r:id="rId19"/>
    <p:sldId id="434" r:id="rId20"/>
    <p:sldId id="431" r:id="rId21"/>
    <p:sldId id="417" r:id="rId22"/>
    <p:sldId id="374" r:id="rId23"/>
    <p:sldId id="419" r:id="rId24"/>
    <p:sldId id="420" r:id="rId25"/>
    <p:sldId id="421" r:id="rId26"/>
  </p:sldIdLst>
  <p:sldSz cx="9144000" cy="6858000" type="screen4x3"/>
  <p:notesSz cx="10223500" cy="7099300"/>
  <p:custShowLst>
    <p:custShow name="Apresentação personalizada 1" id="0">
      <p:sldLst/>
    </p:custShow>
  </p:custShowLst>
  <p:defaultTextStyle>
    <a:defPPr>
      <a:defRPr lang="pt-PT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66FF33"/>
    <a:srgbClr val="C5C48A"/>
    <a:srgbClr val="00CCFF"/>
    <a:srgbClr val="0000FF"/>
    <a:srgbClr val="0066FF"/>
    <a:srgbClr val="B0AC14"/>
    <a:srgbClr val="C5B857"/>
    <a:srgbClr val="D7CE8D"/>
    <a:srgbClr val="A2A050"/>
    <a:srgbClr val="A166A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23552" autoAdjust="0"/>
    <p:restoredTop sz="99829" autoAdjust="0"/>
  </p:normalViewPr>
  <p:slideViewPr>
    <p:cSldViewPr snapToGrid="0">
      <p:cViewPr>
        <p:scale>
          <a:sx n="66" d="100"/>
          <a:sy n="66" d="100"/>
        </p:scale>
        <p:origin x="-1243" y="216"/>
      </p:cViewPr>
      <p:guideLst>
        <p:guide orient="horz" pos="2352"/>
        <p:guide pos="2888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4" d="100"/>
          <a:sy n="54" d="100"/>
        </p:scale>
        <p:origin x="-1650" y="-84"/>
      </p:cViewPr>
      <p:guideLst>
        <p:guide orient="horz" pos="2236"/>
        <p:guide pos="322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29125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904" tIns="49452" rIns="98904" bIns="49452" numCol="1" anchor="t" anchorCtr="0" compatLnSpc="1">
            <a:prstTxWarp prst="textNoShape">
              <a:avLst/>
            </a:prstTxWarp>
          </a:bodyPr>
          <a:lstStyle>
            <a:lvl1pPr algn="l" defTabSz="990600">
              <a:defRPr sz="130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792788" y="0"/>
            <a:ext cx="4429125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904" tIns="49452" rIns="98904" bIns="49452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743700"/>
            <a:ext cx="4429125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904" tIns="49452" rIns="98904" bIns="49452" numCol="1" anchor="b" anchorCtr="0" compatLnSpc="1">
            <a:prstTxWarp prst="textNoShape">
              <a:avLst/>
            </a:prstTxWarp>
          </a:bodyPr>
          <a:lstStyle>
            <a:lvl1pPr algn="l" defTabSz="990600">
              <a:defRPr sz="130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792788" y="6743700"/>
            <a:ext cx="4429125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904" tIns="49452" rIns="98904" bIns="49452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8AA933A3-7B95-4D38-9F56-85D8B32E3C4A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29125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904" tIns="49452" rIns="98904" bIns="49452" numCol="1" anchor="t" anchorCtr="0" compatLnSpc="1">
            <a:prstTxWarp prst="textNoShape">
              <a:avLst/>
            </a:prstTxWarp>
          </a:bodyPr>
          <a:lstStyle>
            <a:lvl1pPr algn="l" defTabSz="990600">
              <a:defRPr sz="130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792788" y="0"/>
            <a:ext cx="4429125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904" tIns="49452" rIns="98904" bIns="49452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340100" y="533400"/>
            <a:ext cx="3548063" cy="26606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022350" y="3371850"/>
            <a:ext cx="8178800" cy="319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904" tIns="49452" rIns="98904" bIns="494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noProof="0" smtClean="0"/>
              <a:t>Clique para editar os estilos de texto do modelo global</a:t>
            </a:r>
          </a:p>
          <a:p>
            <a:pPr lvl="1"/>
            <a:r>
              <a:rPr lang="pt-PT" noProof="0" smtClean="0"/>
              <a:t>Segundo nível</a:t>
            </a:r>
          </a:p>
          <a:p>
            <a:pPr lvl="2"/>
            <a:r>
              <a:rPr lang="pt-PT" noProof="0" smtClean="0"/>
              <a:t>Terceiro nível</a:t>
            </a:r>
          </a:p>
          <a:p>
            <a:pPr lvl="3"/>
            <a:r>
              <a:rPr lang="pt-PT" noProof="0" smtClean="0"/>
              <a:t>Quarto nível</a:t>
            </a:r>
          </a:p>
          <a:p>
            <a:pPr lvl="4"/>
            <a:r>
              <a:rPr lang="pt-PT" noProof="0" smtClean="0"/>
              <a:t>Quinto nível</a:t>
            </a:r>
          </a:p>
        </p:txBody>
      </p:sp>
      <p:sp>
        <p:nvSpPr>
          <p:cNvPr id="716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743700"/>
            <a:ext cx="4429125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904" tIns="49452" rIns="98904" bIns="49452" numCol="1" anchor="b" anchorCtr="0" compatLnSpc="1">
            <a:prstTxWarp prst="textNoShape">
              <a:avLst/>
            </a:prstTxWarp>
          </a:bodyPr>
          <a:lstStyle>
            <a:lvl1pPr algn="l" defTabSz="990600">
              <a:defRPr sz="130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16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792788" y="6743700"/>
            <a:ext cx="4429125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904" tIns="49452" rIns="98904" bIns="49452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539BB7D-B3DE-4168-9C6A-DE3666E44AE3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CE6997-9CAD-4C1F-B9FF-E92858613D4B}" type="slidenum">
              <a:rPr lang="pt-PT" smtClean="0"/>
              <a:pPr/>
              <a:t>1</a:t>
            </a:fld>
            <a:endParaRPr lang="pt-PT" smtClean="0"/>
          </a:p>
        </p:txBody>
      </p:sp>
      <p:sp>
        <p:nvSpPr>
          <p:cNvPr id="25603" name="Rectangle 7"/>
          <p:cNvSpPr txBox="1">
            <a:spLocks noGrp="1" noChangeArrowheads="1"/>
          </p:cNvSpPr>
          <p:nvPr/>
        </p:nvSpPr>
        <p:spPr bwMode="auto">
          <a:xfrm>
            <a:off x="5794375" y="6745288"/>
            <a:ext cx="4429125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8904" tIns="49452" rIns="98904" bIns="49452" anchor="b"/>
          <a:lstStyle/>
          <a:p>
            <a:pPr algn="r" defTabSz="990600"/>
            <a:fld id="{292500C6-F823-440D-BA64-1AF7052C5C18}" type="slidenum">
              <a:rPr lang="pt-PT" sz="1300">
                <a:latin typeface="Verdana" pitchFamily="34" charset="0"/>
              </a:rPr>
              <a:pPr algn="r" defTabSz="990600"/>
              <a:t>1</a:t>
            </a:fld>
            <a:endParaRPr lang="pt-PT" sz="1300">
              <a:latin typeface="Verdana" pitchFamily="34" charset="0"/>
            </a:endParaRPr>
          </a:p>
        </p:txBody>
      </p:sp>
      <p:sp>
        <p:nvSpPr>
          <p:cNvPr id="2560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362075" y="3371850"/>
            <a:ext cx="7499350" cy="3194050"/>
          </a:xfrm>
          <a:noFill/>
          <a:ln/>
        </p:spPr>
        <p:txBody>
          <a:bodyPr/>
          <a:lstStyle/>
          <a:p>
            <a:pPr eaLnBrk="1" hangingPunct="1"/>
            <a:endParaRPr lang="pt-P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B37538-0E88-400E-AA3C-3CA227DAAF13}" type="datetime1">
              <a:rPr lang="pt-PT"/>
              <a:pPr>
                <a:defRPr/>
              </a:pPr>
              <a:t>11-10-2017</a:t>
            </a:fld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F3C61-27F8-4C6A-883D-22F450EA67D9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50A20-96D4-4D56-B95F-26D37B7D7B89}" type="datetime1">
              <a:rPr lang="pt-PT"/>
              <a:pPr>
                <a:defRPr/>
              </a:pPr>
              <a:t>11-10-2017</a:t>
            </a:fld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181F60-A72D-4666-9829-87F4E84BE07A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CBB254-0A8E-4B43-B0DC-48F4DAC0B4FC}" type="datetime1">
              <a:rPr lang="pt-PT"/>
              <a:pPr>
                <a:defRPr/>
              </a:pPr>
              <a:t>11-10-2017</a:t>
            </a:fld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4EB8A2-FE61-4D92-B11D-610873179F70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FF5B9C-E594-4E15-8110-02DF7562D622}" type="datetime1">
              <a:rPr lang="pt-PT"/>
              <a:pPr>
                <a:defRPr/>
              </a:pPr>
              <a:t>11-10-2017</a:t>
            </a:fld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5D2027-FC5D-4374-B748-CE28E3611754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74F21F-3B1F-4E6B-925C-8DBEA1144952}" type="datetime1">
              <a:rPr lang="pt-PT"/>
              <a:pPr>
                <a:defRPr/>
              </a:pPr>
              <a:t>11-10-2017</a:t>
            </a:fld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889DE0-9CF3-4597-BD9A-D7CA98BEB057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C45177-095F-444B-BA67-63B00D46034C}" type="datetime1">
              <a:rPr lang="pt-PT"/>
              <a:pPr>
                <a:defRPr/>
              </a:pPr>
              <a:t>11-10-2017</a:t>
            </a:fld>
            <a:endParaRPr lang="pt-P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64C55-DB87-438B-8A55-C42CE4E8F0DC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1AAE42-801A-482D-95D5-34082FB881F0}" type="datetime1">
              <a:rPr lang="pt-PT"/>
              <a:pPr>
                <a:defRPr/>
              </a:pPr>
              <a:t>11-10-2017</a:t>
            </a:fld>
            <a:endParaRPr lang="pt-P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BA81FF-A071-40AD-BDD9-E733CAF0AFD0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054AEB-1470-443B-BA9B-056611B50417}" type="datetime1">
              <a:rPr lang="pt-PT"/>
              <a:pPr>
                <a:defRPr/>
              </a:pPr>
              <a:t>11-10-2017</a:t>
            </a:fld>
            <a:endParaRPr lang="pt-P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BF92E6-D325-4111-BB22-15FA2CDFD95F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99FE11-2281-458C-A33B-EC6D8924C755}" type="datetime1">
              <a:rPr lang="pt-PT"/>
              <a:pPr>
                <a:defRPr/>
              </a:pPr>
              <a:t>11-10-2017</a:t>
            </a:fld>
            <a:endParaRPr lang="pt-P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11A15-F9C5-4631-A5D5-BEE002DA943B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D34597-2F8D-4997-B276-48A4B96FCF35}" type="datetime1">
              <a:rPr lang="pt-PT"/>
              <a:pPr>
                <a:defRPr/>
              </a:pPr>
              <a:t>11-10-2017</a:t>
            </a:fld>
            <a:endParaRPr lang="pt-P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816512-BBF0-477A-B60D-8D5073A89AA1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PT" noProof="0" smtClean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1A733D-964F-407F-9AB1-BC2323A44593}" type="datetime1">
              <a:rPr lang="pt-PT"/>
              <a:pPr>
                <a:defRPr/>
              </a:pPr>
              <a:t>11-10-2017</a:t>
            </a:fld>
            <a:endParaRPr lang="pt-P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35E662-831E-452E-AEF5-B1BAEFB557C0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Clique para editar o estilo do título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Clique para 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fld id="{29E64817-5E58-49F2-89BD-98D46113D1A0}" type="datetime1">
              <a:rPr lang="pt-PT"/>
              <a:pPr>
                <a:defRPr/>
              </a:pPr>
              <a:t>11-10-2017</a:t>
            </a:fld>
            <a:endParaRPr lang="pt-P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6069E13-8266-4096-9E01-7E5723903546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69E11E4-0655-4F2F-A9DA-E2CF242D8E85}" type="slidenum">
              <a:rPr lang="pt-PT" smtClean="0"/>
              <a:pPr/>
              <a:t>1</a:t>
            </a:fld>
            <a:endParaRPr lang="pt-PT" smtClean="0"/>
          </a:p>
        </p:txBody>
      </p:sp>
      <p:sp>
        <p:nvSpPr>
          <p:cNvPr id="2051" name="Marcador de Posição do Número do Diapositivo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E499F5EA-5C32-425A-9799-4A93130FF801}" type="slidenum">
              <a:rPr lang="pt-PT" sz="1400"/>
              <a:pPr algn="r"/>
              <a:t>1</a:t>
            </a:fld>
            <a:endParaRPr lang="pt-PT" sz="1400"/>
          </a:p>
        </p:txBody>
      </p:sp>
      <p:sp>
        <p:nvSpPr>
          <p:cNvPr id="2052" name="Rectangle 1026"/>
          <p:cNvSpPr>
            <a:spLocks noChangeArrowheads="1"/>
          </p:cNvSpPr>
          <p:nvPr/>
        </p:nvSpPr>
        <p:spPr bwMode="auto">
          <a:xfrm>
            <a:off x="1933575" y="1347788"/>
            <a:ext cx="5381625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30000"/>
              </a:lnSpc>
              <a:spcBef>
                <a:spcPct val="50000"/>
              </a:spcBef>
            </a:pPr>
            <a:r>
              <a:rPr lang="pt-PT" sz="2200" b="1" i="1" dirty="0">
                <a:latin typeface="Verdana" pitchFamily="34" charset="0"/>
                <a:cs typeface="Times New Roman" pitchFamily="18" charset="0"/>
              </a:rPr>
              <a:t>NUTRIÇÃO</a:t>
            </a:r>
            <a:r>
              <a:rPr lang="pt-PT" sz="2400" b="1" i="1" dirty="0">
                <a:latin typeface="Verdana" pitchFamily="34" charset="0"/>
                <a:cs typeface="Times New Roman" pitchFamily="18" charset="0"/>
              </a:rPr>
              <a:t> HUMANA</a:t>
            </a:r>
          </a:p>
        </p:txBody>
      </p:sp>
      <p:sp>
        <p:nvSpPr>
          <p:cNvPr id="2053" name="Rectangle 2061"/>
          <p:cNvSpPr>
            <a:spLocks noChangeArrowheads="1"/>
          </p:cNvSpPr>
          <p:nvPr/>
        </p:nvSpPr>
        <p:spPr bwMode="auto">
          <a:xfrm>
            <a:off x="3306763" y="1989138"/>
            <a:ext cx="26597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b="1" i="1" dirty="0">
                <a:solidFill>
                  <a:schemeClr val="tx2"/>
                </a:solidFill>
              </a:rPr>
              <a:t>Ano Lectivo </a:t>
            </a:r>
            <a:r>
              <a:rPr lang="en-US" b="1" i="1" dirty="0" smtClean="0">
                <a:solidFill>
                  <a:schemeClr val="tx2"/>
                </a:solidFill>
              </a:rPr>
              <a:t>2017/2018</a:t>
            </a:r>
            <a:endParaRPr lang="en-US" b="1" i="1" dirty="0">
              <a:solidFill>
                <a:schemeClr val="tx2"/>
              </a:solidFill>
            </a:endParaRPr>
          </a:p>
        </p:txBody>
      </p:sp>
      <p:sp>
        <p:nvSpPr>
          <p:cNvPr id="2054" name="Rectangle 2062"/>
          <p:cNvSpPr>
            <a:spLocks noChangeArrowheads="1"/>
          </p:cNvSpPr>
          <p:nvPr/>
        </p:nvSpPr>
        <p:spPr bwMode="auto">
          <a:xfrm>
            <a:off x="4067175" y="5562600"/>
            <a:ext cx="4848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PT" sz="2000" dirty="0">
                <a:solidFill>
                  <a:schemeClr val="tx2"/>
                </a:solidFill>
              </a:rPr>
              <a:t>Docente:</a:t>
            </a:r>
            <a:r>
              <a:rPr lang="pt-PT" sz="2000" b="1" dirty="0">
                <a:solidFill>
                  <a:schemeClr val="tx2"/>
                </a:solidFill>
              </a:rPr>
              <a:t> Maria Isabel Nunes Januário</a:t>
            </a:r>
          </a:p>
        </p:txBody>
      </p:sp>
      <p:sp>
        <p:nvSpPr>
          <p:cNvPr id="2056" name="Rectangle 6"/>
          <p:cNvSpPr>
            <a:spLocks noChangeArrowheads="1"/>
          </p:cNvSpPr>
          <p:nvPr/>
        </p:nvSpPr>
        <p:spPr bwMode="auto">
          <a:xfrm>
            <a:off x="52388" y="863600"/>
            <a:ext cx="914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/>
            <a:r>
              <a:rPr lang="pt-PT" b="1" i="1">
                <a:latin typeface="Verdana" pitchFamily="34" charset="0"/>
                <a:cs typeface="Times New Roman" pitchFamily="18" charset="0"/>
              </a:rPr>
              <a:t>Licenciatura em Engenharia Alimentar</a:t>
            </a:r>
            <a:r>
              <a:rPr lang="en-US" b="1">
                <a:latin typeface="Times New Roman" pitchFamily="18" charset="0"/>
              </a:rPr>
              <a:t> </a:t>
            </a:r>
          </a:p>
        </p:txBody>
      </p:sp>
      <p:sp>
        <p:nvSpPr>
          <p:cNvPr id="169994" name="Rectangle 10"/>
          <p:cNvSpPr>
            <a:spLocks noChangeArrowheads="1"/>
          </p:cNvSpPr>
          <p:nvPr/>
        </p:nvSpPr>
        <p:spPr bwMode="auto">
          <a:xfrm>
            <a:off x="0" y="6453188"/>
            <a:ext cx="9144000" cy="366712"/>
          </a:xfrm>
          <a:prstGeom prst="rect">
            <a:avLst/>
          </a:prstGeom>
          <a:solidFill>
            <a:srgbClr val="808000">
              <a:alpha val="32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pt-PT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 - Alimentação e Nutrição: Aspectos Gerais</a:t>
            </a:r>
          </a:p>
        </p:txBody>
      </p:sp>
      <p:sp>
        <p:nvSpPr>
          <p:cNvPr id="169996" name="Rectangle 12"/>
          <p:cNvSpPr>
            <a:spLocks noChangeArrowheads="1"/>
          </p:cNvSpPr>
          <p:nvPr/>
        </p:nvSpPr>
        <p:spPr bwMode="auto">
          <a:xfrm>
            <a:off x="852488" y="2859088"/>
            <a:ext cx="7542212" cy="119062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pt-PT" sz="30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Times New Roman" pitchFamily="18" charset="0"/>
              </a:rPr>
              <a:t>Digestão, Absorção e Metabolismo</a:t>
            </a:r>
            <a:endParaRPr lang="pt-PT" sz="2400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pt-PT" sz="2800" b="1" dirty="0">
                <a:solidFill>
                  <a:srgbClr val="DA002A"/>
                </a:solidFill>
                <a:latin typeface="Verdana" pitchFamily="34" charset="0"/>
                <a:cs typeface="Times New Roman" pitchFamily="18" charset="0"/>
              </a:rPr>
              <a:t>Abordagem geral</a:t>
            </a:r>
            <a:endParaRPr lang="pt-PT" sz="1200" b="1" dirty="0">
              <a:solidFill>
                <a:srgbClr val="DA002A"/>
              </a:solidFill>
              <a:latin typeface="Verdana" pitchFamily="34" charset="0"/>
              <a:cs typeface="Times New Roman" pitchFamily="18" charset="0"/>
            </a:endParaRPr>
          </a:p>
        </p:txBody>
      </p:sp>
      <p:pic>
        <p:nvPicPr>
          <p:cNvPr id="11" name="Picture 10" descr="C:\Users\Isabel\Documents\ISA\ISA-ULisaboa_Logotipos\LogoISA (1)nov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8147" y="46300"/>
            <a:ext cx="194945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0BAE590-7802-406A-8120-78F1F362C70F}" type="slidenum">
              <a:rPr lang="pt-PT" smtClean="0"/>
              <a:pPr/>
              <a:t>10</a:t>
            </a:fld>
            <a:endParaRPr lang="pt-PT" dirty="0" smtClean="0"/>
          </a:p>
        </p:txBody>
      </p:sp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7902575" y="0"/>
            <a:ext cx="1241425" cy="33655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 sz="1600" b="1" i="1" dirty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Absorção</a:t>
            </a:r>
          </a:p>
        </p:txBody>
      </p:sp>
      <p:sp>
        <p:nvSpPr>
          <p:cNvPr id="9220" name="Rectangle 3"/>
          <p:cNvSpPr>
            <a:spLocks noChangeArrowheads="1"/>
          </p:cNvSpPr>
          <p:nvPr/>
        </p:nvSpPr>
        <p:spPr bwMode="auto">
          <a:xfrm>
            <a:off x="4479925" y="3048000"/>
            <a:ext cx="1841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t-PT" sz="4400">
              <a:solidFill>
                <a:schemeClr val="tx2"/>
              </a:solidFill>
            </a:endParaRPr>
          </a:p>
        </p:txBody>
      </p:sp>
      <p:pic>
        <p:nvPicPr>
          <p:cNvPr id="9221" name="Picture 4" descr="Absorca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" y="309563"/>
            <a:ext cx="4249737" cy="654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Text Box 8"/>
          <p:cNvSpPr txBox="1">
            <a:spLocks noChangeArrowheads="1"/>
          </p:cNvSpPr>
          <p:nvPr/>
        </p:nvSpPr>
        <p:spPr bwMode="auto">
          <a:xfrm>
            <a:off x="5251450" y="3457575"/>
            <a:ext cx="3670300" cy="27686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25000"/>
              </a:lnSpc>
            </a:pPr>
            <a:r>
              <a:rPr lang="pt-PT" sz="1400"/>
              <a:t>Ao contrário do estômago e do intestino delgado, que são praticamente estéreis, </a:t>
            </a:r>
            <a:r>
              <a:rPr lang="pt-PT" sz="1400" b="1"/>
              <a:t>o cólon contêm uma densa população bacteriana</a:t>
            </a:r>
            <a:r>
              <a:rPr lang="pt-PT" sz="1400"/>
              <a:t> </a:t>
            </a:r>
            <a:r>
              <a:rPr lang="pt-PT" sz="1400" b="1"/>
              <a:t>(~10</a:t>
            </a:r>
            <a:r>
              <a:rPr lang="pt-PT" sz="1400" b="1" baseline="30000"/>
              <a:t>12 </a:t>
            </a:r>
            <a:r>
              <a:rPr lang="pt-PT" sz="1400" b="1"/>
              <a:t>bactérias/mL quimo)</a:t>
            </a:r>
          </a:p>
          <a:p>
            <a:pPr algn="just">
              <a:lnSpc>
                <a:spcPct val="125000"/>
              </a:lnSpc>
            </a:pPr>
            <a:r>
              <a:rPr lang="pt-PT" sz="1400" b="1"/>
              <a:t>                </a:t>
            </a:r>
            <a:r>
              <a:rPr lang="pt-PT" sz="1400">
                <a:solidFill>
                  <a:schemeClr val="accent2"/>
                </a:solidFill>
              </a:rPr>
              <a:t>30 a 75% da massa fecal seca.</a:t>
            </a:r>
          </a:p>
          <a:p>
            <a:pPr algn="just">
              <a:lnSpc>
                <a:spcPct val="125000"/>
              </a:lnSpc>
            </a:pPr>
            <a:endParaRPr lang="pt-PT" sz="1400"/>
          </a:p>
          <a:p>
            <a:pPr algn="just">
              <a:lnSpc>
                <a:spcPct val="125000"/>
              </a:lnSpc>
            </a:pPr>
            <a:r>
              <a:rPr lang="pt-PT" sz="1400"/>
              <a:t>Predomínio de </a:t>
            </a:r>
            <a:r>
              <a:rPr lang="pt-PT" sz="1400" b="1"/>
              <a:t>Bacteróides</a:t>
            </a:r>
            <a:r>
              <a:rPr lang="pt-PT" sz="1400"/>
              <a:t> e </a:t>
            </a:r>
            <a:r>
              <a:rPr lang="pt-PT" sz="1400" b="1"/>
              <a:t>Bífidus</a:t>
            </a:r>
            <a:r>
              <a:rPr lang="pt-PT" sz="1400"/>
              <a:t> anaeróbios; as aeróbias (ex. </a:t>
            </a:r>
            <a:r>
              <a:rPr lang="pt-PT" sz="1400" i="1"/>
              <a:t>Escherichia coli</a:t>
            </a:r>
            <a:r>
              <a:rPr lang="pt-PT" sz="1400"/>
              <a:t> ou </a:t>
            </a:r>
            <a:r>
              <a:rPr lang="pt-PT" sz="1400" i="1"/>
              <a:t>enterococci</a:t>
            </a:r>
            <a:r>
              <a:rPr lang="pt-PT" sz="1400"/>
              <a:t> ) representam menos de 1%.</a:t>
            </a:r>
            <a:endParaRPr lang="pt-PT" sz="800"/>
          </a:p>
        </p:txBody>
      </p:sp>
      <p:sp>
        <p:nvSpPr>
          <p:cNvPr id="9223" name="Text Box 9"/>
          <p:cNvSpPr txBox="1">
            <a:spLocks noChangeArrowheads="1"/>
          </p:cNvSpPr>
          <p:nvPr/>
        </p:nvSpPr>
        <p:spPr bwMode="auto">
          <a:xfrm>
            <a:off x="5199063" y="468313"/>
            <a:ext cx="3613150" cy="52705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t-PT" sz="1400"/>
              <a:t>O </a:t>
            </a:r>
            <a:r>
              <a:rPr lang="pt-PT" sz="1400" b="1"/>
              <a:t>cólon</a:t>
            </a:r>
            <a:r>
              <a:rPr lang="pt-PT" sz="1400"/>
              <a:t> reabsorve 1 a 1,5 litros de água por dia.</a:t>
            </a:r>
          </a:p>
        </p:txBody>
      </p:sp>
      <p:sp>
        <p:nvSpPr>
          <p:cNvPr id="9224" name="Text Box 10"/>
          <p:cNvSpPr txBox="1">
            <a:spLocks noChangeArrowheads="1"/>
          </p:cNvSpPr>
          <p:nvPr/>
        </p:nvSpPr>
        <p:spPr bwMode="auto">
          <a:xfrm>
            <a:off x="6029325" y="1530350"/>
            <a:ext cx="2625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PT"/>
          </a:p>
        </p:txBody>
      </p:sp>
      <p:sp>
        <p:nvSpPr>
          <p:cNvPr id="9225" name="Text Box 11"/>
          <p:cNvSpPr txBox="1">
            <a:spLocks noChangeArrowheads="1"/>
          </p:cNvSpPr>
          <p:nvPr/>
        </p:nvSpPr>
        <p:spPr bwMode="auto">
          <a:xfrm>
            <a:off x="5167313" y="1158875"/>
            <a:ext cx="3648075" cy="2122488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t-PT" sz="1400"/>
              <a:t>A estrutura dos poros e das junções apertadas evita o refluxo de Na</a:t>
            </a:r>
            <a:r>
              <a:rPr lang="pt-PT" sz="1400" baseline="30000"/>
              <a:t>+</a:t>
            </a:r>
            <a:r>
              <a:rPr lang="pt-PT" sz="1400"/>
              <a:t> e de água do lúmen intestinal (o Na</a:t>
            </a:r>
            <a:r>
              <a:rPr lang="pt-PT" sz="1400" baseline="30000"/>
              <a:t>+</a:t>
            </a:r>
            <a:r>
              <a:rPr lang="pt-PT" sz="1400"/>
              <a:t> é assim absorvido mesmo em sol. altamente hipotónicas).</a:t>
            </a:r>
          </a:p>
          <a:p>
            <a:pPr algn="just">
              <a:spcBef>
                <a:spcPct val="50000"/>
              </a:spcBef>
            </a:pPr>
            <a:r>
              <a:rPr lang="pt-PT" sz="1400"/>
              <a:t>Existe um bombeamento Na</a:t>
            </a:r>
            <a:r>
              <a:rPr lang="pt-PT" sz="1400" baseline="30000"/>
              <a:t>+</a:t>
            </a:r>
            <a:r>
              <a:rPr lang="pt-PT" sz="1400"/>
              <a:t>/K</a:t>
            </a:r>
            <a:r>
              <a:rPr lang="pt-PT" sz="1400" baseline="30000"/>
              <a:t>+</a:t>
            </a:r>
            <a:r>
              <a:rPr lang="pt-PT" sz="1400"/>
              <a:t> que impede o excesso de concentração de Na</a:t>
            </a:r>
            <a:r>
              <a:rPr lang="pt-PT" sz="1400" baseline="30000"/>
              <a:t>+ </a:t>
            </a:r>
            <a:r>
              <a:rPr lang="pt-PT" sz="1400"/>
              <a:t>e de electrólitos nas células da mucosa do cólon.</a:t>
            </a:r>
          </a:p>
        </p:txBody>
      </p:sp>
      <p:sp>
        <p:nvSpPr>
          <p:cNvPr id="9226" name="Line 12"/>
          <p:cNvSpPr>
            <a:spLocks noChangeShapeType="1"/>
          </p:cNvSpPr>
          <p:nvPr/>
        </p:nvSpPr>
        <p:spPr bwMode="auto">
          <a:xfrm>
            <a:off x="5378450" y="4722813"/>
            <a:ext cx="638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411A15-F9C5-4631-A5D5-BEE002DA943B}" type="slidenum">
              <a:rPr lang="pt-PT" smtClean="0"/>
              <a:pPr>
                <a:defRPr/>
              </a:pPr>
              <a:t>11</a:t>
            </a:fld>
            <a:endParaRPr lang="pt-PT"/>
          </a:p>
        </p:txBody>
      </p:sp>
      <p:pic>
        <p:nvPicPr>
          <p:cNvPr id="1026" name="Picture 2" descr="H:\Ano lectivo 2017-18\1ºSemestre.2017-18\NUTRICAO.HUMANA_17-18\PESQUISA.Materia.Aulas\Nutricao-Dieta-DDR\intestinal-bacterial-flora-medical-illustration-good-bad-413276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399" y="190499"/>
            <a:ext cx="8308881" cy="6181726"/>
          </a:xfrm>
          <a:prstGeom prst="rect">
            <a:avLst/>
          </a:prstGeom>
          <a:noFill/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808104" y="0"/>
            <a:ext cx="2335896" cy="338554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 sz="1600" b="1" i="1" dirty="0" smtClean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Bactérias do Cólon</a:t>
            </a:r>
            <a:endParaRPr lang="pt-PT" sz="1600" b="1" i="1" dirty="0">
              <a:solidFill>
                <a:srgbClr val="FF0000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5" name="Rectângulo 4"/>
          <p:cNvSpPr/>
          <p:nvPr/>
        </p:nvSpPr>
        <p:spPr>
          <a:xfrm>
            <a:off x="0" y="6482060"/>
            <a:ext cx="70866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PT" sz="900" dirty="0" smtClean="0"/>
              <a:t>https://thumbs.dreamstime.com/z/intestinal-bacterial-flora-medical-illustration-good-bad-41327669.jpg</a:t>
            </a:r>
            <a:endParaRPr lang="pt-PT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Marcador de Posição do Número do Diapositivo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678A5FC-031C-4AE0-95D6-D136808BDD95}" type="slidenum">
              <a:rPr lang="pt-PT" smtClean="0"/>
              <a:pPr/>
              <a:t>12</a:t>
            </a:fld>
            <a:endParaRPr lang="pt-PT" smtClean="0"/>
          </a:p>
        </p:txBody>
      </p:sp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1582738" y="188913"/>
            <a:ext cx="5978525" cy="4572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PT" sz="2400" b="1">
                <a:solidFill>
                  <a:srgbClr val="A50021"/>
                </a:solidFill>
              </a:rPr>
              <a:t>METABOLISMO</a:t>
            </a:r>
            <a:r>
              <a:rPr lang="pt-PT" b="1"/>
              <a:t> – Definições Básicas/Úteis</a:t>
            </a:r>
          </a:p>
        </p:txBody>
      </p:sp>
      <p:sp>
        <p:nvSpPr>
          <p:cNvPr id="10244" name="Text Box 3"/>
          <p:cNvSpPr txBox="1">
            <a:spLocks noChangeArrowheads="1"/>
          </p:cNvSpPr>
          <p:nvPr/>
        </p:nvSpPr>
        <p:spPr bwMode="auto">
          <a:xfrm>
            <a:off x="755650" y="908050"/>
            <a:ext cx="7632700" cy="12192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t-PT" b="1" dirty="0"/>
              <a:t>Metabolismo</a:t>
            </a:r>
            <a:r>
              <a:rPr lang="pt-PT" dirty="0"/>
              <a:t> – Conjunto integrado de </a:t>
            </a:r>
            <a:r>
              <a:rPr lang="pt-PT" dirty="0" err="1"/>
              <a:t>reacções</a:t>
            </a:r>
            <a:r>
              <a:rPr lang="pt-PT" dirty="0"/>
              <a:t> químicas que têm lugar no organismo e que nos permitem extrair energia do meio e utilizá-la para sintetizar “tijolos de construção” necessários à produção de proteínas, de glúcidos </a:t>
            </a:r>
            <a:r>
              <a:rPr lang="pt-PT" dirty="0" smtClean="0"/>
              <a:t>e </a:t>
            </a:r>
            <a:r>
              <a:rPr lang="pt-PT" dirty="0"/>
              <a:t>de lípidos essenciais.</a:t>
            </a:r>
          </a:p>
        </p:txBody>
      </p:sp>
      <p:sp>
        <p:nvSpPr>
          <p:cNvPr id="10245" name="Line 4"/>
          <p:cNvSpPr>
            <a:spLocks noChangeShapeType="1"/>
          </p:cNvSpPr>
          <p:nvPr/>
        </p:nvSpPr>
        <p:spPr bwMode="auto">
          <a:xfrm flipH="1">
            <a:off x="468313" y="1484313"/>
            <a:ext cx="287337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10246" name="Line 5"/>
          <p:cNvSpPr>
            <a:spLocks noChangeShapeType="1"/>
          </p:cNvSpPr>
          <p:nvPr/>
        </p:nvSpPr>
        <p:spPr bwMode="auto">
          <a:xfrm>
            <a:off x="468313" y="1484313"/>
            <a:ext cx="0" cy="46815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10247" name="Line 6"/>
          <p:cNvSpPr>
            <a:spLocks noChangeShapeType="1"/>
          </p:cNvSpPr>
          <p:nvPr/>
        </p:nvSpPr>
        <p:spPr bwMode="auto">
          <a:xfrm>
            <a:off x="468313" y="2565400"/>
            <a:ext cx="10795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10248" name="Text Box 7"/>
          <p:cNvSpPr txBox="1">
            <a:spLocks noChangeArrowheads="1"/>
          </p:cNvSpPr>
          <p:nvPr/>
        </p:nvSpPr>
        <p:spPr bwMode="auto">
          <a:xfrm>
            <a:off x="1547813" y="2276475"/>
            <a:ext cx="6337300" cy="8350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t-PT" sz="1600">
                <a:solidFill>
                  <a:schemeClr val="accent2"/>
                </a:solidFill>
              </a:rPr>
              <a:t>Cada reacção ocorre de modo sequencial, e não de forma isolada, produzindo o substrato para a reacção enzimática seguinte, ocorrendo assim um processo contínuo (</a:t>
            </a:r>
            <a:r>
              <a:rPr lang="pt-PT" sz="1600" b="1">
                <a:solidFill>
                  <a:schemeClr val="accent2"/>
                </a:solidFill>
              </a:rPr>
              <a:t>via metabólica</a:t>
            </a:r>
            <a:r>
              <a:rPr lang="pt-PT" sz="1600">
                <a:solidFill>
                  <a:schemeClr val="accent2"/>
                </a:solidFill>
              </a:rPr>
              <a:t>).</a:t>
            </a:r>
          </a:p>
        </p:txBody>
      </p:sp>
      <p:sp>
        <p:nvSpPr>
          <p:cNvPr id="10249" name="Line 8"/>
          <p:cNvSpPr>
            <a:spLocks noChangeShapeType="1"/>
          </p:cNvSpPr>
          <p:nvPr/>
        </p:nvSpPr>
        <p:spPr bwMode="auto">
          <a:xfrm>
            <a:off x="469900" y="3524250"/>
            <a:ext cx="10795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10250" name="Text Box 9"/>
          <p:cNvSpPr txBox="1">
            <a:spLocks noChangeArrowheads="1"/>
          </p:cNvSpPr>
          <p:nvPr/>
        </p:nvSpPr>
        <p:spPr bwMode="auto">
          <a:xfrm>
            <a:off x="1547813" y="3213100"/>
            <a:ext cx="6337300" cy="8350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t-PT" sz="1600">
                <a:solidFill>
                  <a:schemeClr val="accent2"/>
                </a:solidFill>
              </a:rPr>
              <a:t>Pode comparar-se o metabolismo com um mapa no qual estas sequencias de reacções metabólicas (vias) são “estradas” apresentando “escalas” intermédias ao longo do trajecto. </a:t>
            </a:r>
          </a:p>
        </p:txBody>
      </p:sp>
      <p:sp>
        <p:nvSpPr>
          <p:cNvPr id="10251" name="Line 10"/>
          <p:cNvSpPr>
            <a:spLocks noChangeShapeType="1"/>
          </p:cNvSpPr>
          <p:nvPr/>
        </p:nvSpPr>
        <p:spPr bwMode="auto">
          <a:xfrm>
            <a:off x="469900" y="4538663"/>
            <a:ext cx="10795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10252" name="Text Box 11"/>
          <p:cNvSpPr txBox="1">
            <a:spLocks noChangeArrowheads="1"/>
          </p:cNvSpPr>
          <p:nvPr/>
        </p:nvSpPr>
        <p:spPr bwMode="auto">
          <a:xfrm>
            <a:off x="1549400" y="4249738"/>
            <a:ext cx="6337300" cy="8350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t-PT" sz="1600">
                <a:solidFill>
                  <a:schemeClr val="accent2"/>
                </a:solidFill>
              </a:rPr>
              <a:t>Estas vias necessitam de “semáforos” e limitadores de velocidade (mecanismos de regulação) para controlar o volume e velocidade do “tráfego”.</a:t>
            </a:r>
          </a:p>
        </p:txBody>
      </p:sp>
      <p:sp>
        <p:nvSpPr>
          <p:cNvPr id="10253" name="Line 12"/>
          <p:cNvSpPr>
            <a:spLocks noChangeShapeType="1"/>
          </p:cNvSpPr>
          <p:nvPr/>
        </p:nvSpPr>
        <p:spPr bwMode="auto">
          <a:xfrm>
            <a:off x="469900" y="5410200"/>
            <a:ext cx="10795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10254" name="Text Box 13"/>
          <p:cNvSpPr txBox="1">
            <a:spLocks noChangeArrowheads="1"/>
          </p:cNvSpPr>
          <p:nvPr/>
        </p:nvSpPr>
        <p:spPr bwMode="auto">
          <a:xfrm>
            <a:off x="1549400" y="5121275"/>
            <a:ext cx="6337300" cy="5905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t-PT" sz="1600">
                <a:solidFill>
                  <a:schemeClr val="accent2"/>
                </a:solidFill>
              </a:rPr>
              <a:t>Algumas destas vias têm um só sentido, o que implica por vezes “grandes voltas” para formar alguns produtos intermédios.</a:t>
            </a:r>
          </a:p>
        </p:txBody>
      </p:sp>
      <p:sp>
        <p:nvSpPr>
          <p:cNvPr id="10255" name="Line 14"/>
          <p:cNvSpPr>
            <a:spLocks noChangeShapeType="1"/>
          </p:cNvSpPr>
          <p:nvPr/>
        </p:nvSpPr>
        <p:spPr bwMode="auto">
          <a:xfrm>
            <a:off x="484188" y="6181725"/>
            <a:ext cx="10795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10256" name="Text Box 15"/>
          <p:cNvSpPr txBox="1">
            <a:spLocks noChangeArrowheads="1"/>
          </p:cNvSpPr>
          <p:nvPr/>
        </p:nvSpPr>
        <p:spPr bwMode="auto">
          <a:xfrm>
            <a:off x="1563688" y="5892800"/>
            <a:ext cx="6337300" cy="8350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t-PT" sz="1600">
                <a:solidFill>
                  <a:schemeClr val="accent2"/>
                </a:solidFill>
              </a:rPr>
              <a:t>O mais importante é saber de onde se parte e onde se vai chegar, não sendo necessário conhecer todas as etapas intermédias – (tal como numa viagem!)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6310526-9CAB-49F9-B980-DF611B7FCCA4}" type="slidenum">
              <a:rPr lang="pt-PT" smtClean="0"/>
              <a:pPr/>
              <a:t>13</a:t>
            </a:fld>
            <a:endParaRPr lang="pt-PT" smtClean="0"/>
          </a:p>
        </p:txBody>
      </p:sp>
      <p:sp>
        <p:nvSpPr>
          <p:cNvPr id="11267" name="Marcador de Posição do Número do Diapositivo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21AE8018-F0E2-41C7-AF4C-287F85DDF109}" type="slidenum">
              <a:rPr lang="pt-PT" sz="1400"/>
              <a:pPr algn="r"/>
              <a:t>13</a:t>
            </a:fld>
            <a:endParaRPr lang="pt-PT" sz="1400"/>
          </a:p>
        </p:txBody>
      </p:sp>
      <p:sp>
        <p:nvSpPr>
          <p:cNvPr id="11268" name="Text Box 2"/>
          <p:cNvSpPr txBox="1">
            <a:spLocks noChangeArrowheads="1"/>
          </p:cNvSpPr>
          <p:nvPr/>
        </p:nvSpPr>
        <p:spPr bwMode="auto">
          <a:xfrm>
            <a:off x="431800" y="692150"/>
            <a:ext cx="8280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t-PT" sz="2000"/>
              <a:t>As </a:t>
            </a:r>
            <a:r>
              <a:rPr lang="pt-PT" sz="2000" b="1"/>
              <a:t>vias metabólicas</a:t>
            </a:r>
            <a:r>
              <a:rPr lang="pt-PT" sz="2000"/>
              <a:t> podem classificar-se </a:t>
            </a:r>
            <a:r>
              <a:rPr lang="pt-PT" sz="2000" b="1"/>
              <a:t>como catabólicas</a:t>
            </a:r>
            <a:r>
              <a:rPr lang="pt-PT" sz="2000"/>
              <a:t> ou </a:t>
            </a:r>
            <a:r>
              <a:rPr lang="pt-PT" sz="2000" b="1"/>
              <a:t>anabólicas.</a:t>
            </a:r>
          </a:p>
        </p:txBody>
      </p:sp>
      <p:sp>
        <p:nvSpPr>
          <p:cNvPr id="11269" name="Text Box 3"/>
          <p:cNvSpPr txBox="1">
            <a:spLocks noChangeArrowheads="1"/>
          </p:cNvSpPr>
          <p:nvPr/>
        </p:nvSpPr>
        <p:spPr bwMode="auto">
          <a:xfrm>
            <a:off x="611188" y="1628775"/>
            <a:ext cx="7921625" cy="1474788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t-PT" b="1"/>
              <a:t>CATABOLISMO – </a:t>
            </a:r>
            <a:r>
              <a:rPr lang="pt-PT"/>
              <a:t>Degradação (quebra) de moléculas complexas ricas em energia, como as proteínas, os glúcidos e os lípidos, dando origem a outras mais simples (ex.: CO</a:t>
            </a:r>
            <a:r>
              <a:rPr lang="pt-PT" baseline="-25000"/>
              <a:t>2,</a:t>
            </a:r>
            <a:r>
              <a:rPr lang="pt-PT"/>
              <a:t>, H</a:t>
            </a:r>
            <a:r>
              <a:rPr lang="pt-PT" baseline="-25000"/>
              <a:t>2</a:t>
            </a:r>
            <a:r>
              <a:rPr lang="pt-PT"/>
              <a:t>O e NH</a:t>
            </a:r>
            <a:r>
              <a:rPr lang="pt-PT" baseline="-25000"/>
              <a:t>3</a:t>
            </a:r>
            <a:r>
              <a:rPr lang="pt-PT"/>
              <a:t>). A energia libertada é “capturada” como ATP (Trifosfato de Adenosina) e armazenada para ser utilizada em reacções de síntese (anabólicas).</a:t>
            </a:r>
          </a:p>
        </p:txBody>
      </p:sp>
      <p:sp>
        <p:nvSpPr>
          <p:cNvPr id="11270" name="Text Box 4"/>
          <p:cNvSpPr txBox="1">
            <a:spLocks noChangeArrowheads="1"/>
          </p:cNvSpPr>
          <p:nvPr/>
        </p:nvSpPr>
        <p:spPr bwMode="auto">
          <a:xfrm>
            <a:off x="576263" y="3860800"/>
            <a:ext cx="7991475" cy="1200150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t-PT" b="1" dirty="0"/>
              <a:t>ANABOLISMO – </a:t>
            </a:r>
            <a:r>
              <a:rPr lang="pt-PT" dirty="0"/>
              <a:t>Síntese de moléculas complexas a partir de outras mais simples, por exemplo, proteínas a partir dos aminoácidos e glucogénio a partir da glucose. Estas </a:t>
            </a:r>
            <a:r>
              <a:rPr lang="pt-PT" dirty="0" err="1"/>
              <a:t>reacções</a:t>
            </a:r>
            <a:r>
              <a:rPr lang="pt-PT" dirty="0"/>
              <a:t> de síntese requerem energia que é obtida da hidrólise de ATP  (ATP             ADP + P+ energia)</a:t>
            </a:r>
          </a:p>
        </p:txBody>
      </p:sp>
      <p:sp>
        <p:nvSpPr>
          <p:cNvPr id="11272" name="Line 8"/>
          <p:cNvSpPr>
            <a:spLocks noChangeShapeType="1"/>
          </p:cNvSpPr>
          <p:nvPr/>
        </p:nvSpPr>
        <p:spPr bwMode="auto">
          <a:xfrm flipV="1">
            <a:off x="3302000" y="4868863"/>
            <a:ext cx="658813" cy="11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PT"/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7234237" y="0"/>
            <a:ext cx="1909763" cy="366713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PT" b="1">
                <a:solidFill>
                  <a:srgbClr val="A50021"/>
                </a:solidFill>
              </a:rPr>
              <a:t>METABOLISMO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484BE0C-19CB-4C54-8494-87506253B9F6}" type="slidenum">
              <a:rPr lang="pt-PT" smtClean="0"/>
              <a:pPr/>
              <a:t>14</a:t>
            </a:fld>
            <a:endParaRPr lang="pt-PT" smtClean="0"/>
          </a:p>
        </p:txBody>
      </p:sp>
      <p:sp>
        <p:nvSpPr>
          <p:cNvPr id="12291" name="Marcador de Posição do Número do Diapositivo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C24F5187-A507-4EEE-8AA6-5DED56502BC6}" type="slidenum">
              <a:rPr lang="pt-PT" sz="1400"/>
              <a:pPr algn="r"/>
              <a:t>14</a:t>
            </a:fld>
            <a:endParaRPr lang="pt-PT" sz="1400"/>
          </a:p>
        </p:txBody>
      </p:sp>
      <p:graphicFrame>
        <p:nvGraphicFramePr>
          <p:cNvPr id="219169" name="Group 33"/>
          <p:cNvGraphicFramePr>
            <a:graphicFrameLocks noGrp="1"/>
          </p:cNvGraphicFramePr>
          <p:nvPr/>
        </p:nvGraphicFramePr>
        <p:xfrm>
          <a:off x="449263" y="1243013"/>
          <a:ext cx="8243887" cy="5082540"/>
        </p:xfrm>
        <a:graphic>
          <a:graphicData uri="http://schemas.openxmlformats.org/drawingml/2006/table">
            <a:tbl>
              <a:tblPr/>
              <a:tblGrid>
                <a:gridCol w="3671887"/>
                <a:gridCol w="4572000"/>
              </a:tblGrid>
              <a:tr h="633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charset="0"/>
                        </a:rPr>
                        <a:t>Vias catabólicas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Designações terminam em “</a:t>
                      </a:r>
                      <a:r>
                        <a:rPr kumimoji="0" lang="pt-PT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lise</a:t>
                      </a:r>
                      <a:r>
                        <a:rPr kumimoji="0" lang="pt-P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” (romper)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</a:rPr>
                        <a:t>Vias anabólicas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Designações terminam em “</a:t>
                      </a:r>
                      <a:r>
                        <a:rPr kumimoji="0" lang="pt-PT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génese</a:t>
                      </a:r>
                      <a:r>
                        <a:rPr kumimoji="0" 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” (criar)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6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9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charset="0"/>
                        </a:rPr>
                        <a:t>Glucogenólise</a:t>
                      </a:r>
                      <a:r>
                        <a:rPr kumimoji="0" lang="pt-P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: degradação do glucogénio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charset="0"/>
                        </a:rPr>
                        <a:t>Glucólise</a:t>
                      </a:r>
                      <a:r>
                        <a:rPr kumimoji="0" lang="pt-P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: degradação da glucose</a:t>
                      </a:r>
                      <a:r>
                        <a:rPr kumimoji="0" lang="pt-PT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9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charset="0"/>
                        </a:rPr>
                        <a:t>Proteólise</a:t>
                      </a:r>
                      <a:r>
                        <a:rPr kumimoji="0" lang="pt-PT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: </a:t>
                      </a:r>
                      <a:r>
                        <a:rPr kumimoji="0" lang="pt-P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degradação das proteínas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9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charset="0"/>
                        </a:rPr>
                        <a:t>Lipólise</a:t>
                      </a:r>
                      <a:r>
                        <a:rPr kumimoji="0" lang="pt-P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: degradação dos lípidos/ ácidos gordos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9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</a:rPr>
                        <a:t>Glucogénese</a:t>
                      </a:r>
                      <a:r>
                        <a:rPr kumimoji="0" lang="pt-P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: síntese de glucogénio</a:t>
                      </a:r>
                      <a:r>
                        <a:rPr kumimoji="0" lang="pt-PT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9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</a:rPr>
                        <a:t>Gluconeogénese</a:t>
                      </a:r>
                      <a:r>
                        <a:rPr kumimoji="0" lang="pt-P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: síntese de glucose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</a:rPr>
                        <a:t>Síntese de proteínas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9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</a:rPr>
                        <a:t>Lipogénese</a:t>
                      </a:r>
                      <a:r>
                        <a:rPr kumimoji="0" lang="pt-P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: síntese de ácidos gordos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9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303" name="Rectangle 13"/>
          <p:cNvSpPr>
            <a:spLocks noChangeArrowheads="1"/>
          </p:cNvSpPr>
          <p:nvPr/>
        </p:nvSpPr>
        <p:spPr bwMode="auto">
          <a:xfrm>
            <a:off x="395288" y="620713"/>
            <a:ext cx="6149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20000"/>
              </a:spcBef>
            </a:pPr>
            <a:r>
              <a:rPr lang="pt-PT" sz="2000"/>
              <a:t>Exemplos</a:t>
            </a:r>
            <a:r>
              <a:rPr lang="pt-PT" sz="2400"/>
              <a:t> das Vias Catabólicas e Anabólicas:</a:t>
            </a:r>
          </a:p>
        </p:txBody>
      </p:sp>
      <p:sp>
        <p:nvSpPr>
          <p:cNvPr id="12304" name="Text Box 14"/>
          <p:cNvSpPr txBox="1">
            <a:spLocks noChangeArrowheads="1"/>
          </p:cNvSpPr>
          <p:nvPr/>
        </p:nvSpPr>
        <p:spPr bwMode="auto">
          <a:xfrm>
            <a:off x="7234237" y="0"/>
            <a:ext cx="1909763" cy="366713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PT" b="1" dirty="0">
                <a:solidFill>
                  <a:srgbClr val="A50021"/>
                </a:solidFill>
              </a:rPr>
              <a:t>METABOLISMO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10B4537-6BF6-4599-8CC7-600A90107602}" type="slidenum">
              <a:rPr lang="pt-PT" smtClean="0"/>
              <a:pPr/>
              <a:t>15</a:t>
            </a:fld>
            <a:endParaRPr lang="pt-PT" smtClean="0"/>
          </a:p>
        </p:txBody>
      </p:sp>
      <p:sp>
        <p:nvSpPr>
          <p:cNvPr id="14339" name="Marcador de Posição do Número do Diapositivo 1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B25132DD-E205-4D42-9087-EE8D19511979}" type="slidenum">
              <a:rPr lang="pt-PT" sz="1400"/>
              <a:pPr algn="r"/>
              <a:t>15</a:t>
            </a:fld>
            <a:endParaRPr lang="pt-PT" sz="1400"/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5975" y="827088"/>
            <a:ext cx="3973513" cy="460375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14341" name="CaixaDeTexto 4"/>
          <p:cNvSpPr txBox="1">
            <a:spLocks noChangeArrowheads="1"/>
          </p:cNvSpPr>
          <p:nvPr/>
        </p:nvSpPr>
        <p:spPr bwMode="auto">
          <a:xfrm>
            <a:off x="4122738" y="5308600"/>
            <a:ext cx="483076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Arial" charset="0"/>
              <a:buChar char="•"/>
            </a:pPr>
            <a:endParaRPr lang="pt-PT" sz="1400" dirty="0"/>
          </a:p>
          <a:p>
            <a:pPr algn="just">
              <a:buFont typeface="Arial" charset="0"/>
              <a:buChar char="•"/>
            </a:pPr>
            <a:r>
              <a:rPr lang="pt-PT" sz="1400" dirty="0"/>
              <a:t>  A </a:t>
            </a:r>
            <a:r>
              <a:rPr lang="pt-PT" sz="1400" b="1" dirty="0"/>
              <a:t>glucose</a:t>
            </a:r>
            <a:r>
              <a:rPr lang="pt-PT" sz="1400" dirty="0"/>
              <a:t> é a principal fonte de energia para a célula.</a:t>
            </a:r>
          </a:p>
          <a:p>
            <a:pPr algn="just">
              <a:buFont typeface="Arial" charset="0"/>
              <a:buChar char="•"/>
            </a:pPr>
            <a:endParaRPr lang="pt-PT" sz="1400" dirty="0"/>
          </a:p>
          <a:p>
            <a:pPr algn="just">
              <a:buFont typeface="Arial" charset="0"/>
              <a:buChar char="•"/>
            </a:pPr>
            <a:r>
              <a:rPr lang="pt-PT" sz="1400" dirty="0"/>
              <a:t> A sua entrada no metabolismo ocorre pela via glicolítica, onde </a:t>
            </a:r>
            <a:r>
              <a:rPr lang="pt-PT" sz="1400" dirty="0" smtClean="0"/>
              <a:t>é </a:t>
            </a:r>
            <a:r>
              <a:rPr lang="pt-PT" sz="1400" dirty="0"/>
              <a:t>oxidada a piruvato, gerando duas moléculas de ATP e duas de NADH.</a:t>
            </a:r>
          </a:p>
        </p:txBody>
      </p:sp>
      <p:pic>
        <p:nvPicPr>
          <p:cNvPr id="1434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6915" y="703447"/>
            <a:ext cx="3142456" cy="5916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6215063" y="519113"/>
            <a:ext cx="13192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PT" sz="1600" b="1" dirty="0">
                <a:solidFill>
                  <a:srgbClr val="0000FF"/>
                </a:solidFill>
              </a:rPr>
              <a:t>GLICÓLISE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2363258" y="5645149"/>
            <a:ext cx="313266" cy="160866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2178050" y="5611283"/>
            <a:ext cx="71966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900" b="1" dirty="0" smtClean="0">
                <a:latin typeface="Times New Roman" pitchFamily="18" charset="0"/>
                <a:cs typeface="Times New Roman" pitchFamily="18" charset="0"/>
              </a:rPr>
              <a:t>ETC</a:t>
            </a:r>
            <a:endParaRPr lang="pt-PT" sz="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419136" y="218301"/>
            <a:ext cx="60959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PT" b="1" dirty="0"/>
              <a:t>Produção de energia celular a partir dos nutrientes</a:t>
            </a: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7234237" y="0"/>
            <a:ext cx="1909763" cy="366713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PT" b="1" dirty="0">
                <a:solidFill>
                  <a:srgbClr val="A50021"/>
                </a:solidFill>
              </a:rPr>
              <a:t>METABOLISMO</a:t>
            </a:r>
          </a:p>
        </p:txBody>
      </p:sp>
      <p:sp>
        <p:nvSpPr>
          <p:cNvPr id="12" name="Seta para a direita 11"/>
          <p:cNvSpPr/>
          <p:nvPr/>
        </p:nvSpPr>
        <p:spPr bwMode="auto">
          <a:xfrm>
            <a:off x="3307080" y="1470660"/>
            <a:ext cx="1303020" cy="175260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/>
      <p:bldP spid="1434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78D7FDC-45BF-4667-8C28-2E19E9584362}" type="slidenum">
              <a:rPr lang="pt-PT" smtClean="0"/>
              <a:pPr/>
              <a:t>16</a:t>
            </a:fld>
            <a:endParaRPr lang="pt-PT" smtClean="0"/>
          </a:p>
        </p:txBody>
      </p:sp>
      <p:sp>
        <p:nvSpPr>
          <p:cNvPr id="15363" name="Marcador de Posição do Número do Diapositivo 1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93DBF7A2-AFF1-447B-B0A4-D80C307811DA}" type="slidenum">
              <a:rPr lang="pt-PT" sz="1400"/>
              <a:pPr algn="r"/>
              <a:t>16</a:t>
            </a:fld>
            <a:endParaRPr lang="pt-PT" sz="1400"/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2510" y="310300"/>
            <a:ext cx="6011490" cy="6411913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</p:spPr>
      </p:pic>
      <p:sp>
        <p:nvSpPr>
          <p:cNvPr id="15365" name="Rectângulo 3"/>
          <p:cNvSpPr>
            <a:spLocks noChangeArrowheads="1"/>
          </p:cNvSpPr>
          <p:nvPr/>
        </p:nvSpPr>
        <p:spPr bwMode="auto">
          <a:xfrm>
            <a:off x="3757613" y="6415088"/>
            <a:ext cx="45720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pt-PT" sz="700" dirty="0" smtClean="0"/>
              <a:t>Fonte: adaptado de http</a:t>
            </a:r>
            <a:r>
              <a:rPr lang="pt-PT" sz="700" dirty="0"/>
              <a:t>://www2.iq.usp.br/docente/giordano/Aulas/Krebs.pdf</a:t>
            </a:r>
          </a:p>
        </p:txBody>
      </p:sp>
      <p:sp>
        <p:nvSpPr>
          <p:cNvPr id="8" name="Oval 7"/>
          <p:cNvSpPr/>
          <p:nvPr/>
        </p:nvSpPr>
        <p:spPr bwMode="auto">
          <a:xfrm>
            <a:off x="5065183" y="590550"/>
            <a:ext cx="482600" cy="177800"/>
          </a:xfrm>
          <a:prstGeom prst="ellipse">
            <a:avLst/>
          </a:prstGeom>
          <a:noFill/>
          <a:ln w="12700" cap="flat" cmpd="sng" algn="ctr">
            <a:solidFill>
              <a:srgbClr val="00C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7234237" y="0"/>
            <a:ext cx="1909763" cy="366713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PT" b="1" dirty="0">
                <a:solidFill>
                  <a:srgbClr val="A50021"/>
                </a:solidFill>
              </a:rPr>
              <a:t>METABOLISMO</a:t>
            </a:r>
          </a:p>
        </p:txBody>
      </p:sp>
      <p:pic>
        <p:nvPicPr>
          <p:cNvPr id="15" name="Picture 2" descr="http://dicionariosaude.com/wp-content/uploads/2014/01/glicogeni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953" y="533111"/>
            <a:ext cx="2894036" cy="1629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CaixaDeTexto 15"/>
          <p:cNvSpPr txBox="1"/>
          <p:nvPr/>
        </p:nvSpPr>
        <p:spPr>
          <a:xfrm>
            <a:off x="613197" y="336934"/>
            <a:ext cx="2044278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PT" sz="1000" b="1" dirty="0" smtClean="0">
                <a:solidFill>
                  <a:schemeClr val="bg1"/>
                </a:solidFill>
              </a:rPr>
              <a:t>Glucogénio (ou Glicogénio)</a:t>
            </a:r>
            <a:endParaRPr lang="pt-PT" sz="1000" b="1" dirty="0">
              <a:solidFill>
                <a:schemeClr val="bg1"/>
              </a:solidFill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3865033" y="1114425"/>
            <a:ext cx="482600" cy="177800"/>
          </a:xfrm>
          <a:prstGeom prst="ellipse">
            <a:avLst/>
          </a:prstGeom>
          <a:noFill/>
          <a:ln w="12700" cap="flat" cmpd="sng" algn="ctr">
            <a:solidFill>
              <a:srgbClr val="00C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7732183" y="4076700"/>
            <a:ext cx="482600" cy="177800"/>
          </a:xfrm>
          <a:prstGeom prst="ellipse">
            <a:avLst/>
          </a:prstGeom>
          <a:noFill/>
          <a:ln w="12700" cap="flat" cmpd="sng" algn="ctr">
            <a:solidFill>
              <a:srgbClr val="00C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3874558" y="4371975"/>
            <a:ext cx="482600" cy="177800"/>
          </a:xfrm>
          <a:prstGeom prst="ellipse">
            <a:avLst/>
          </a:prstGeom>
          <a:noFill/>
          <a:ln w="12700" cap="flat" cmpd="sng" algn="ctr">
            <a:solidFill>
              <a:srgbClr val="00C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4A48387-D58B-405E-821B-6A403BB8CC18}" type="slidenum">
              <a:rPr lang="pt-PT" smtClean="0"/>
              <a:pPr/>
              <a:t>17</a:t>
            </a:fld>
            <a:endParaRPr lang="pt-PT" smtClean="0"/>
          </a:p>
        </p:txBody>
      </p:sp>
      <p:sp>
        <p:nvSpPr>
          <p:cNvPr id="16387" name="Marcador de Posição do Número do Diapositivo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D9D39113-A521-4F80-BF94-39F9FFDF789D}" type="slidenum">
              <a:rPr lang="pt-PT" sz="1400"/>
              <a:pPr algn="r"/>
              <a:t>17</a:t>
            </a:fld>
            <a:endParaRPr lang="pt-PT" sz="1400"/>
          </a:p>
        </p:txBody>
      </p:sp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4479925" y="3048000"/>
            <a:ext cx="1841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t-PT" sz="4400">
              <a:solidFill>
                <a:schemeClr val="tx2"/>
              </a:solidFill>
            </a:endParaRPr>
          </a:p>
        </p:txBody>
      </p:sp>
      <p:grpSp>
        <p:nvGrpSpPr>
          <p:cNvPr id="16390" name="Group 13"/>
          <p:cNvGrpSpPr>
            <a:grpSpLocks/>
          </p:cNvGrpSpPr>
          <p:nvPr/>
        </p:nvGrpSpPr>
        <p:grpSpPr bwMode="auto">
          <a:xfrm>
            <a:off x="2189163" y="0"/>
            <a:ext cx="5065712" cy="6662738"/>
            <a:chOff x="1379" y="0"/>
            <a:chExt cx="3191" cy="4197"/>
          </a:xfrm>
        </p:grpSpPr>
        <p:grpSp>
          <p:nvGrpSpPr>
            <p:cNvPr id="16391" name="Group 7"/>
            <p:cNvGrpSpPr>
              <a:grpSpLocks/>
            </p:cNvGrpSpPr>
            <p:nvPr/>
          </p:nvGrpSpPr>
          <p:grpSpPr bwMode="auto">
            <a:xfrm>
              <a:off x="1379" y="0"/>
              <a:ext cx="3191" cy="4197"/>
              <a:chOff x="2991" y="313"/>
              <a:chExt cx="2505" cy="3632"/>
            </a:xfrm>
          </p:grpSpPr>
          <p:pic>
            <p:nvPicPr>
              <p:cNvPr id="16393" name="Picture 8" descr="Energia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991" y="313"/>
                <a:ext cx="2410" cy="36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6394" name="Oval 9"/>
              <p:cNvSpPr>
                <a:spLocks noChangeArrowheads="1"/>
              </p:cNvSpPr>
              <p:nvPr/>
            </p:nvSpPr>
            <p:spPr bwMode="auto">
              <a:xfrm>
                <a:off x="4830" y="3600"/>
                <a:ext cx="498" cy="108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16395" name="Line 10"/>
              <p:cNvSpPr>
                <a:spLocks noChangeShapeType="1"/>
              </p:cNvSpPr>
              <p:nvPr/>
            </p:nvSpPr>
            <p:spPr bwMode="auto">
              <a:xfrm flipH="1">
                <a:off x="5328" y="3516"/>
                <a:ext cx="168" cy="114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pt-PT"/>
              </a:p>
            </p:txBody>
          </p:sp>
        </p:grpSp>
        <p:sp>
          <p:nvSpPr>
            <p:cNvPr id="16392" name="Text Box 10"/>
            <p:cNvSpPr txBox="1">
              <a:spLocks noChangeArrowheads="1"/>
            </p:cNvSpPr>
            <p:nvPr/>
          </p:nvSpPr>
          <p:spPr bwMode="auto">
            <a:xfrm>
              <a:off x="1487" y="3804"/>
              <a:ext cx="416" cy="144"/>
            </a:xfrm>
            <a:prstGeom prst="rect">
              <a:avLst/>
            </a:prstGeom>
            <a:solidFill>
              <a:srgbClr val="E5DEFE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PT" sz="900" dirty="0"/>
                <a:t>Glúcidos</a:t>
              </a:r>
            </a:p>
          </p:txBody>
        </p:sp>
      </p:grp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7234237" y="0"/>
            <a:ext cx="1909763" cy="366713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PT" b="1" dirty="0">
                <a:solidFill>
                  <a:srgbClr val="A50021"/>
                </a:solidFill>
              </a:rPr>
              <a:t>METABOLISMO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6AC7515-56B9-403F-9512-3FD3225F9E8B}" type="slidenum">
              <a:rPr lang="pt-PT" smtClean="0"/>
              <a:pPr/>
              <a:t>18</a:t>
            </a:fld>
            <a:endParaRPr lang="pt-PT" smtClean="0"/>
          </a:p>
        </p:txBody>
      </p:sp>
      <p:sp>
        <p:nvSpPr>
          <p:cNvPr id="17411" name="Marcador de Posição do Número do Diapositivo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B830960E-0F76-49BA-ABB0-80A063830275}" type="slidenum">
              <a:rPr lang="pt-PT" sz="1400"/>
              <a:pPr algn="r"/>
              <a:t>18</a:t>
            </a:fld>
            <a:endParaRPr lang="pt-PT" sz="1400"/>
          </a:p>
        </p:txBody>
      </p:sp>
      <p:sp>
        <p:nvSpPr>
          <p:cNvPr id="27" name="Text Box 14"/>
          <p:cNvSpPr txBox="1">
            <a:spLocks noChangeArrowheads="1"/>
          </p:cNvSpPr>
          <p:nvPr/>
        </p:nvSpPr>
        <p:spPr bwMode="auto">
          <a:xfrm>
            <a:off x="7234237" y="0"/>
            <a:ext cx="1909763" cy="366713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PT" b="1" dirty="0">
                <a:solidFill>
                  <a:srgbClr val="A50021"/>
                </a:solidFill>
              </a:rPr>
              <a:t>METABOLISMO</a:t>
            </a:r>
          </a:p>
        </p:txBody>
      </p:sp>
      <p:grpSp>
        <p:nvGrpSpPr>
          <p:cNvPr id="29" name="Grupo 28"/>
          <p:cNvGrpSpPr/>
          <p:nvPr/>
        </p:nvGrpSpPr>
        <p:grpSpPr>
          <a:xfrm>
            <a:off x="0" y="1759351"/>
            <a:ext cx="9144000" cy="10475091"/>
            <a:chOff x="0" y="879675"/>
            <a:chExt cx="9144000" cy="10475091"/>
          </a:xfrm>
        </p:grpSpPr>
        <p:grpSp>
          <p:nvGrpSpPr>
            <p:cNvPr id="2" name="Grupo 27"/>
            <p:cNvGrpSpPr/>
            <p:nvPr/>
          </p:nvGrpSpPr>
          <p:grpSpPr>
            <a:xfrm>
              <a:off x="185192" y="879675"/>
              <a:ext cx="8745705" cy="10475091"/>
              <a:chOff x="2317306" y="203200"/>
              <a:chExt cx="4364518" cy="6478588"/>
            </a:xfrm>
          </p:grpSpPr>
          <p:sp>
            <p:nvSpPr>
              <p:cNvPr id="17412" name="Rectangle 3"/>
              <p:cNvSpPr>
                <a:spLocks noChangeArrowheads="1"/>
              </p:cNvSpPr>
              <p:nvPr/>
            </p:nvSpPr>
            <p:spPr bwMode="auto">
              <a:xfrm>
                <a:off x="4479925" y="3048000"/>
                <a:ext cx="184150" cy="76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pt-PT" sz="4400">
                  <a:solidFill>
                    <a:schemeClr val="tx2"/>
                  </a:solidFill>
                </a:endParaRPr>
              </a:p>
            </p:txBody>
          </p:sp>
          <p:grpSp>
            <p:nvGrpSpPr>
              <p:cNvPr id="3" name="Group 6"/>
              <p:cNvGrpSpPr>
                <a:grpSpLocks/>
              </p:cNvGrpSpPr>
              <p:nvPr/>
            </p:nvGrpSpPr>
            <p:grpSpPr bwMode="auto">
              <a:xfrm>
                <a:off x="2317306" y="203200"/>
                <a:ext cx="4364518" cy="6478588"/>
                <a:chOff x="1442" y="0"/>
                <a:chExt cx="2627" cy="4035"/>
              </a:xfrm>
            </p:grpSpPr>
            <p:pic>
              <p:nvPicPr>
                <p:cNvPr id="17428" name="Picture 7" descr="Resrvas-MetabolismoEnergetico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1442" y="0"/>
                  <a:ext cx="2627" cy="40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7429" name="Oval 8"/>
                <p:cNvSpPr>
                  <a:spLocks noChangeArrowheads="1"/>
                </p:cNvSpPr>
                <p:nvPr/>
              </p:nvSpPr>
              <p:spPr bwMode="auto">
                <a:xfrm>
                  <a:off x="2556" y="366"/>
                  <a:ext cx="308" cy="90"/>
                </a:xfrm>
                <a:prstGeom prst="ellips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PT"/>
                </a:p>
              </p:txBody>
            </p:sp>
            <p:sp>
              <p:nvSpPr>
                <p:cNvPr id="17430" name="Oval 9"/>
                <p:cNvSpPr>
                  <a:spLocks noChangeArrowheads="1"/>
                </p:cNvSpPr>
                <p:nvPr/>
              </p:nvSpPr>
              <p:spPr bwMode="auto">
                <a:xfrm>
                  <a:off x="2980" y="280"/>
                  <a:ext cx="222" cy="96"/>
                </a:xfrm>
                <a:prstGeom prst="ellips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PT"/>
                </a:p>
              </p:txBody>
            </p:sp>
            <p:sp>
              <p:nvSpPr>
                <p:cNvPr id="17431" name="Oval 10"/>
                <p:cNvSpPr>
                  <a:spLocks noChangeArrowheads="1"/>
                </p:cNvSpPr>
                <p:nvPr/>
              </p:nvSpPr>
              <p:spPr bwMode="auto">
                <a:xfrm>
                  <a:off x="3680" y="350"/>
                  <a:ext cx="360" cy="126"/>
                </a:xfrm>
                <a:prstGeom prst="ellips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PT"/>
                </a:p>
              </p:txBody>
            </p:sp>
            <p:sp>
              <p:nvSpPr>
                <p:cNvPr id="17432" name="Oval 11"/>
                <p:cNvSpPr>
                  <a:spLocks noChangeArrowheads="1"/>
                </p:cNvSpPr>
                <p:nvPr/>
              </p:nvSpPr>
              <p:spPr bwMode="auto">
                <a:xfrm>
                  <a:off x="3294" y="462"/>
                  <a:ext cx="342" cy="114"/>
                </a:xfrm>
                <a:prstGeom prst="ellips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PT"/>
                </a:p>
              </p:txBody>
            </p:sp>
            <p:sp>
              <p:nvSpPr>
                <p:cNvPr id="17434" name="Oval 13"/>
                <p:cNvSpPr>
                  <a:spLocks noChangeArrowheads="1"/>
                </p:cNvSpPr>
                <p:nvPr/>
              </p:nvSpPr>
              <p:spPr bwMode="auto">
                <a:xfrm>
                  <a:off x="2212" y="280"/>
                  <a:ext cx="196" cy="90"/>
                </a:xfrm>
                <a:prstGeom prst="ellips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PT"/>
                </a:p>
              </p:txBody>
            </p:sp>
          </p:grpSp>
          <p:sp>
            <p:nvSpPr>
              <p:cNvPr id="17415" name="Oval 14"/>
              <p:cNvSpPr>
                <a:spLocks noChangeArrowheads="1"/>
              </p:cNvSpPr>
              <p:nvPr/>
            </p:nvSpPr>
            <p:spPr bwMode="auto">
              <a:xfrm>
                <a:off x="4235450" y="2038350"/>
                <a:ext cx="527050" cy="381000"/>
              </a:xfrm>
              <a:prstGeom prst="ellipse">
                <a:avLst/>
              </a:prstGeom>
              <a:noFill/>
              <a:ln w="158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17416" name="Line 15"/>
              <p:cNvSpPr>
                <a:spLocks noChangeShapeType="1"/>
              </p:cNvSpPr>
              <p:nvPr/>
            </p:nvSpPr>
            <p:spPr bwMode="auto">
              <a:xfrm flipH="1">
                <a:off x="4584700" y="1809750"/>
                <a:ext cx="165100" cy="20320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7417" name="Oval 16"/>
              <p:cNvSpPr>
                <a:spLocks noChangeArrowheads="1"/>
              </p:cNvSpPr>
              <p:nvPr/>
            </p:nvSpPr>
            <p:spPr bwMode="auto">
              <a:xfrm>
                <a:off x="5829300" y="2082800"/>
                <a:ext cx="584200" cy="387350"/>
              </a:xfrm>
              <a:prstGeom prst="ellipse">
                <a:avLst/>
              </a:prstGeom>
              <a:noFill/>
              <a:ln w="2540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17418" name="Rectangle 17"/>
              <p:cNvSpPr>
                <a:spLocks noChangeArrowheads="1"/>
              </p:cNvSpPr>
              <p:nvPr/>
            </p:nvSpPr>
            <p:spPr bwMode="auto">
              <a:xfrm>
                <a:off x="2451100" y="2133600"/>
                <a:ext cx="425450" cy="184150"/>
              </a:xfrm>
              <a:prstGeom prst="rect">
                <a:avLst/>
              </a:prstGeom>
              <a:noFill/>
              <a:ln w="25400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17419" name="Rectangle 18"/>
              <p:cNvSpPr>
                <a:spLocks noChangeArrowheads="1"/>
              </p:cNvSpPr>
              <p:nvPr/>
            </p:nvSpPr>
            <p:spPr bwMode="auto">
              <a:xfrm>
                <a:off x="2622550" y="1504950"/>
                <a:ext cx="520700" cy="184150"/>
              </a:xfrm>
              <a:prstGeom prst="rect">
                <a:avLst/>
              </a:prstGeom>
              <a:noFill/>
              <a:ln w="25400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17420" name="Line 19"/>
              <p:cNvSpPr>
                <a:spLocks noChangeShapeType="1"/>
              </p:cNvSpPr>
              <p:nvPr/>
            </p:nvSpPr>
            <p:spPr bwMode="auto">
              <a:xfrm>
                <a:off x="4318000" y="1670050"/>
                <a:ext cx="355600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7421" name="Line 20"/>
              <p:cNvSpPr>
                <a:spLocks noChangeShapeType="1"/>
              </p:cNvSpPr>
              <p:nvPr/>
            </p:nvSpPr>
            <p:spPr bwMode="auto">
              <a:xfrm>
                <a:off x="4400550" y="1758950"/>
                <a:ext cx="184150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7422" name="Rectangle 21"/>
              <p:cNvSpPr>
                <a:spLocks noChangeArrowheads="1"/>
              </p:cNvSpPr>
              <p:nvPr/>
            </p:nvSpPr>
            <p:spPr bwMode="auto">
              <a:xfrm>
                <a:off x="4870450" y="1377950"/>
                <a:ext cx="857250" cy="412750"/>
              </a:xfrm>
              <a:prstGeom prst="rect">
                <a:avLst/>
              </a:prstGeom>
              <a:noFill/>
              <a:ln w="25400">
                <a:solidFill>
                  <a:srgbClr val="00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17423" name="Line 26"/>
              <p:cNvSpPr>
                <a:spLocks noChangeShapeType="1"/>
              </p:cNvSpPr>
              <p:nvPr/>
            </p:nvSpPr>
            <p:spPr bwMode="auto">
              <a:xfrm>
                <a:off x="2590800" y="1333500"/>
                <a:ext cx="3835400" cy="635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7424" name="Line 27"/>
              <p:cNvSpPr>
                <a:spLocks noChangeShapeType="1"/>
              </p:cNvSpPr>
              <p:nvPr/>
            </p:nvSpPr>
            <p:spPr bwMode="auto">
              <a:xfrm>
                <a:off x="2438400" y="1447800"/>
                <a:ext cx="1085850" cy="635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7425" name="Line 28"/>
              <p:cNvSpPr>
                <a:spLocks noChangeShapeType="1"/>
              </p:cNvSpPr>
              <p:nvPr/>
            </p:nvSpPr>
            <p:spPr bwMode="auto">
              <a:xfrm>
                <a:off x="2559050" y="4889500"/>
                <a:ext cx="3200400" cy="635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7426" name="Text Box 26"/>
              <p:cNvSpPr txBox="1">
                <a:spLocks noChangeArrowheads="1"/>
              </p:cNvSpPr>
              <p:nvPr/>
            </p:nvSpPr>
            <p:spPr bwMode="auto">
              <a:xfrm>
                <a:off x="4775200" y="2155825"/>
                <a:ext cx="487363" cy="304800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pt-PT" sz="700"/>
                  <a:t>Ácidos</a:t>
                </a:r>
              </a:p>
              <a:p>
                <a:r>
                  <a:rPr lang="pt-PT" sz="700"/>
                  <a:t>gordos</a:t>
                </a:r>
              </a:p>
            </p:txBody>
          </p:sp>
          <p:sp>
            <p:nvSpPr>
              <p:cNvPr id="17427" name="Rectangle 24"/>
              <p:cNvSpPr>
                <a:spLocks noChangeArrowheads="1"/>
              </p:cNvSpPr>
              <p:nvPr/>
            </p:nvSpPr>
            <p:spPr bwMode="auto">
              <a:xfrm>
                <a:off x="4786313" y="2162175"/>
                <a:ext cx="428625" cy="298450"/>
              </a:xfrm>
              <a:prstGeom prst="rect">
                <a:avLst/>
              </a:prstGeom>
              <a:noFill/>
              <a:ln w="25400">
                <a:solidFill>
                  <a:srgbClr val="00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PT"/>
              </a:p>
            </p:txBody>
          </p:sp>
        </p:grpSp>
        <p:sp>
          <p:nvSpPr>
            <p:cNvPr id="28" name="Rectângulo 27"/>
            <p:cNvSpPr/>
            <p:nvPr/>
          </p:nvSpPr>
          <p:spPr bwMode="auto">
            <a:xfrm>
              <a:off x="0" y="2448045"/>
              <a:ext cx="9144000" cy="881990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411A15-F9C5-4631-A5D5-BEE002DA943B}" type="slidenum">
              <a:rPr lang="pt-PT" smtClean="0"/>
              <a:pPr>
                <a:defRPr/>
              </a:pPr>
              <a:t>19</a:t>
            </a:fld>
            <a:endParaRPr lang="pt-PT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003515" y="4038459"/>
            <a:ext cx="276563" cy="1028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t-PT" sz="4400">
              <a:solidFill>
                <a:schemeClr val="tx2"/>
              </a:solidFill>
            </a:endParaRPr>
          </a:p>
        </p:txBody>
      </p:sp>
      <p:pic>
        <p:nvPicPr>
          <p:cNvPr id="19" name="Picture 7" descr="Resrvas-MetabolismoEnergetic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320" y="-716062"/>
            <a:ext cx="8086529" cy="1078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15"/>
          <p:cNvSpPr>
            <a:spLocks noChangeShapeType="1"/>
          </p:cNvSpPr>
          <p:nvPr/>
        </p:nvSpPr>
        <p:spPr bwMode="auto">
          <a:xfrm flipH="1">
            <a:off x="5753100" y="1938593"/>
            <a:ext cx="284494" cy="50933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PT"/>
          </a:p>
        </p:txBody>
      </p:sp>
      <p:sp>
        <p:nvSpPr>
          <p:cNvPr id="8" name="Oval 16"/>
          <p:cNvSpPr>
            <a:spLocks noChangeArrowheads="1"/>
          </p:cNvSpPr>
          <p:nvPr/>
        </p:nvSpPr>
        <p:spPr bwMode="auto">
          <a:xfrm>
            <a:off x="7201866" y="2497756"/>
            <a:ext cx="877372" cy="522987"/>
          </a:xfrm>
          <a:prstGeom prst="ellips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9" name="Rectangle 17"/>
          <p:cNvSpPr>
            <a:spLocks noChangeArrowheads="1"/>
          </p:cNvSpPr>
          <p:nvPr/>
        </p:nvSpPr>
        <p:spPr bwMode="auto">
          <a:xfrm>
            <a:off x="2043051" y="2560196"/>
            <a:ext cx="1071623" cy="259203"/>
          </a:xfrm>
          <a:prstGeom prst="rect">
            <a:avLst/>
          </a:prstGeom>
          <a:noFill/>
          <a:ln w="25400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11" name="Line 19"/>
          <p:cNvSpPr>
            <a:spLocks noChangeShapeType="1"/>
          </p:cNvSpPr>
          <p:nvPr/>
        </p:nvSpPr>
        <p:spPr bwMode="auto">
          <a:xfrm flipV="1">
            <a:off x="4383429" y="1590675"/>
            <a:ext cx="436221" cy="1233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12" name="Line 20"/>
          <p:cNvSpPr>
            <a:spLocks noChangeShapeType="1"/>
          </p:cNvSpPr>
          <p:nvPr/>
        </p:nvSpPr>
        <p:spPr bwMode="auto">
          <a:xfrm flipV="1">
            <a:off x="4474128" y="1704975"/>
            <a:ext cx="393147" cy="841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14" name="Line 26"/>
          <p:cNvSpPr>
            <a:spLocks noChangeShapeType="1"/>
          </p:cNvSpPr>
          <p:nvPr/>
        </p:nvSpPr>
        <p:spPr bwMode="auto">
          <a:xfrm>
            <a:off x="1086297" y="1181758"/>
            <a:ext cx="6572525" cy="103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15" name="Line 27"/>
          <p:cNvSpPr>
            <a:spLocks noChangeShapeType="1"/>
          </p:cNvSpPr>
          <p:nvPr/>
        </p:nvSpPr>
        <p:spPr bwMode="auto">
          <a:xfrm flipV="1">
            <a:off x="1103138" y="1381607"/>
            <a:ext cx="1743270" cy="282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17" name="Text Box 26"/>
          <p:cNvSpPr txBox="1">
            <a:spLocks noChangeArrowheads="1"/>
          </p:cNvSpPr>
          <p:nvPr/>
        </p:nvSpPr>
        <p:spPr bwMode="auto">
          <a:xfrm>
            <a:off x="5113598" y="2515330"/>
            <a:ext cx="902826" cy="400110"/>
          </a:xfrm>
          <a:prstGeom prst="rect">
            <a:avLst/>
          </a:prstGeom>
          <a:solidFill>
            <a:srgbClr val="C5C48A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PT" sz="1000" b="1" dirty="0"/>
              <a:t>Ácidos</a:t>
            </a:r>
          </a:p>
          <a:p>
            <a:r>
              <a:rPr lang="pt-PT" sz="1000" b="1" dirty="0" smtClean="0"/>
              <a:t>Gordos</a:t>
            </a:r>
          </a:p>
        </p:txBody>
      </p:sp>
      <p:sp>
        <p:nvSpPr>
          <p:cNvPr id="18" name="Rectangle 24"/>
          <p:cNvSpPr>
            <a:spLocks noChangeArrowheads="1"/>
          </p:cNvSpPr>
          <p:nvPr/>
        </p:nvSpPr>
        <p:spPr bwMode="auto">
          <a:xfrm>
            <a:off x="5132650" y="2545828"/>
            <a:ext cx="891250" cy="393540"/>
          </a:xfrm>
          <a:prstGeom prst="rect">
            <a:avLst/>
          </a:prstGeom>
          <a:noFill/>
          <a:ln w="25400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26" name="Rectângulo 25"/>
          <p:cNvSpPr/>
          <p:nvPr/>
        </p:nvSpPr>
        <p:spPr bwMode="auto">
          <a:xfrm>
            <a:off x="555947" y="-920308"/>
            <a:ext cx="8102278" cy="173620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Rectângulo 27"/>
          <p:cNvSpPr/>
          <p:nvPr/>
        </p:nvSpPr>
        <p:spPr bwMode="auto">
          <a:xfrm>
            <a:off x="445625" y="6837140"/>
            <a:ext cx="8437945" cy="326406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7234237" y="0"/>
            <a:ext cx="1909763" cy="366713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PT" b="1" dirty="0">
                <a:solidFill>
                  <a:srgbClr val="A50021"/>
                </a:solidFill>
              </a:rPr>
              <a:t>METABOLISMO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5120471" y="1145412"/>
            <a:ext cx="1041723" cy="2308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pt-PT" sz="900" b="1" dirty="0" smtClean="0"/>
              <a:t>Ácidos</a:t>
            </a:r>
            <a:r>
              <a:rPr lang="pt-PT" sz="800" b="1" dirty="0" smtClean="0"/>
              <a:t> </a:t>
            </a:r>
            <a:r>
              <a:rPr lang="pt-PT" sz="900" b="1" dirty="0" smtClean="0"/>
              <a:t>gordos</a:t>
            </a:r>
            <a:endParaRPr lang="pt-PT" sz="900" b="1" dirty="0"/>
          </a:p>
        </p:txBody>
      </p:sp>
      <p:sp>
        <p:nvSpPr>
          <p:cNvPr id="13" name="Rectangle 21"/>
          <p:cNvSpPr>
            <a:spLocks noChangeArrowheads="1"/>
          </p:cNvSpPr>
          <p:nvPr/>
        </p:nvSpPr>
        <p:spPr bwMode="auto">
          <a:xfrm>
            <a:off x="5168096" y="1199185"/>
            <a:ext cx="1756579" cy="658190"/>
          </a:xfrm>
          <a:prstGeom prst="rect">
            <a:avLst/>
          </a:prstGeom>
          <a:noFill/>
          <a:ln w="25400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6" name="Oval 14"/>
          <p:cNvSpPr>
            <a:spLocks noChangeArrowheads="1"/>
          </p:cNvSpPr>
          <p:nvPr/>
        </p:nvSpPr>
        <p:spPr bwMode="auto">
          <a:xfrm>
            <a:off x="5248275" y="2477167"/>
            <a:ext cx="660692" cy="447008"/>
          </a:xfrm>
          <a:prstGeom prst="ellips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E4F46B6-AB26-4F13-A658-D7E28F7F1EF8}" type="slidenum">
              <a:rPr lang="pt-PT" smtClean="0"/>
              <a:pPr/>
              <a:t>2</a:t>
            </a:fld>
            <a:endParaRPr lang="pt-PT" smtClean="0"/>
          </a:p>
        </p:txBody>
      </p:sp>
      <p:sp>
        <p:nvSpPr>
          <p:cNvPr id="3075" name="Marcador de Posição do Número do Diapositivo 3"/>
          <p:cNvSpPr txBox="1">
            <a:spLocks noGrp="1"/>
          </p:cNvSpPr>
          <p:nvPr/>
        </p:nvSpPr>
        <p:spPr bwMode="auto">
          <a:xfrm>
            <a:off x="8229600" y="6245225"/>
            <a:ext cx="457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9E8D501C-6793-4D6B-BC10-3880DD306D62}" type="slidenum">
              <a:rPr lang="pt-PT" sz="1400"/>
              <a:pPr algn="r"/>
              <a:t>2</a:t>
            </a:fld>
            <a:endParaRPr lang="pt-PT" sz="1400"/>
          </a:p>
        </p:txBody>
      </p:sp>
      <p:sp>
        <p:nvSpPr>
          <p:cNvPr id="3076" name="Rectangle 2"/>
          <p:cNvSpPr>
            <a:spLocks noChangeArrowheads="1"/>
          </p:cNvSpPr>
          <p:nvPr/>
        </p:nvSpPr>
        <p:spPr bwMode="auto">
          <a:xfrm>
            <a:off x="6580188" y="0"/>
            <a:ext cx="2563812" cy="33655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1600" b="1" i="1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Digestão/Absorção</a:t>
            </a:r>
          </a:p>
        </p:txBody>
      </p:sp>
      <p:sp>
        <p:nvSpPr>
          <p:cNvPr id="3077" name="Rectangle 3"/>
          <p:cNvSpPr>
            <a:spLocks noChangeArrowheads="1"/>
          </p:cNvSpPr>
          <p:nvPr/>
        </p:nvSpPr>
        <p:spPr bwMode="auto">
          <a:xfrm>
            <a:off x="4479925" y="3048000"/>
            <a:ext cx="1841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t-PT" sz="4400">
              <a:solidFill>
                <a:schemeClr val="tx2"/>
              </a:solidFill>
            </a:endParaRPr>
          </a:p>
        </p:txBody>
      </p:sp>
      <p:pic>
        <p:nvPicPr>
          <p:cNvPr id="3078" name="Picture 4" descr="Principi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" y="0"/>
            <a:ext cx="45466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142" name="Group 70"/>
          <p:cNvGraphicFramePr>
            <a:graphicFrameLocks noGrp="1"/>
          </p:cNvGraphicFramePr>
          <p:nvPr/>
        </p:nvGraphicFramePr>
        <p:xfrm>
          <a:off x="4724400" y="762000"/>
          <a:ext cx="4208463" cy="5416871"/>
        </p:xfrm>
        <a:graphic>
          <a:graphicData uri="http://schemas.openxmlformats.org/drawingml/2006/table">
            <a:tbl>
              <a:tblPr/>
              <a:tblGrid>
                <a:gridCol w="1065213"/>
                <a:gridCol w="1822450"/>
                <a:gridCol w="1320800"/>
              </a:tblGrid>
              <a:tr h="458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Local de </a:t>
                      </a:r>
                      <a:r>
                        <a:rPr kumimoji="0" lang="pt-P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actuação</a:t>
                      </a:r>
                      <a:endParaRPr kumimoji="0" lang="pt-P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Enzima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Constituinte dos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Alimentos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Boca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Amilase salivar (ptialina)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Amido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Estomago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Pepsina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Proteínas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* Renina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Proteínas do leite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19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* Lipase gástrica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Gordura emulsionada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Intestino delgado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Amilase pancreática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Amido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22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Proteases pancreáticas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(tripsina, quimiotripsina, carboxipeptidases)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Proteínas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Lipase pancreática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Gorduras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Peptidases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Proteínas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Lactase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Lactose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Maltase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Maltose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Sacarase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Sacarose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sp>
        <p:nvSpPr>
          <p:cNvPr id="3139" name="CaixaDeTexto 4"/>
          <p:cNvSpPr txBox="1">
            <a:spLocks noChangeArrowheads="1"/>
          </p:cNvSpPr>
          <p:nvPr/>
        </p:nvSpPr>
        <p:spPr bwMode="auto">
          <a:xfrm>
            <a:off x="4800600" y="444500"/>
            <a:ext cx="40465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1400" b="1" dirty="0" err="1"/>
              <a:t>Actuação</a:t>
            </a:r>
            <a:r>
              <a:rPr lang="pt-PT" sz="1400" b="1" dirty="0"/>
              <a:t> de Enzimas sobre os Alimentos</a:t>
            </a:r>
          </a:p>
        </p:txBody>
      </p:sp>
      <p:sp>
        <p:nvSpPr>
          <p:cNvPr id="3140" name="CaixaDeTexto 6"/>
          <p:cNvSpPr txBox="1">
            <a:spLocks noChangeArrowheads="1"/>
          </p:cNvSpPr>
          <p:nvPr/>
        </p:nvSpPr>
        <p:spPr bwMode="auto">
          <a:xfrm>
            <a:off x="4757738" y="6248400"/>
            <a:ext cx="113506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pt-PT" sz="1000">
                <a:solidFill>
                  <a:srgbClr val="FF0000"/>
                </a:solidFill>
              </a:rPr>
              <a:t>* Nas crianças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9" grpId="0"/>
      <p:bldP spid="314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411A15-F9C5-4631-A5D5-BEE002DA943B}" type="slidenum">
              <a:rPr lang="pt-PT" smtClean="0"/>
              <a:pPr>
                <a:defRPr/>
              </a:pPr>
              <a:t>20</a:t>
            </a:fld>
            <a:endParaRPr lang="pt-PT"/>
          </a:p>
        </p:txBody>
      </p:sp>
      <p:grpSp>
        <p:nvGrpSpPr>
          <p:cNvPr id="3" name="Grupo 2"/>
          <p:cNvGrpSpPr/>
          <p:nvPr/>
        </p:nvGrpSpPr>
        <p:grpSpPr>
          <a:xfrm>
            <a:off x="514350" y="-6389225"/>
            <a:ext cx="8432882" cy="11418425"/>
            <a:chOff x="2346485" y="373593"/>
            <a:chExt cx="4364518" cy="6478588"/>
          </a:xfrm>
        </p:grpSpPr>
        <p:sp>
          <p:nvSpPr>
            <p:cNvPr id="4" name="Rectangle 3"/>
            <p:cNvSpPr>
              <a:spLocks noChangeArrowheads="1"/>
            </p:cNvSpPr>
            <p:nvPr/>
          </p:nvSpPr>
          <p:spPr bwMode="auto">
            <a:xfrm>
              <a:off x="4479925" y="3048000"/>
              <a:ext cx="184150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pt-PT" sz="4400">
                <a:solidFill>
                  <a:schemeClr val="tx2"/>
                </a:solidFill>
              </a:endParaRPr>
            </a:p>
          </p:txBody>
        </p:sp>
        <p:pic>
          <p:nvPicPr>
            <p:cNvPr id="19" name="Picture 7" descr="Resrvas-MetabolismoEnergetico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346485" y="373593"/>
              <a:ext cx="4364518" cy="6478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Line 28"/>
            <p:cNvSpPr>
              <a:spLocks noChangeShapeType="1"/>
            </p:cNvSpPr>
            <p:nvPr/>
          </p:nvSpPr>
          <p:spPr bwMode="auto">
            <a:xfrm>
              <a:off x="2538875" y="5061664"/>
              <a:ext cx="3223904" cy="1087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7" name="Text Box 26"/>
            <p:cNvSpPr txBox="1">
              <a:spLocks noChangeArrowheads="1"/>
            </p:cNvSpPr>
            <p:nvPr/>
          </p:nvSpPr>
          <p:spPr bwMode="auto">
            <a:xfrm>
              <a:off x="4775200" y="2155825"/>
              <a:ext cx="487363" cy="304800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PT" sz="700"/>
                <a:t>Ácidos</a:t>
              </a:r>
            </a:p>
            <a:p>
              <a:r>
                <a:rPr lang="pt-PT" sz="700"/>
                <a:t>gordos</a:t>
              </a:r>
            </a:p>
          </p:txBody>
        </p:sp>
        <p:sp>
          <p:nvSpPr>
            <p:cNvPr id="18" name="Rectangle 24"/>
            <p:cNvSpPr>
              <a:spLocks noChangeArrowheads="1"/>
            </p:cNvSpPr>
            <p:nvPr/>
          </p:nvSpPr>
          <p:spPr bwMode="auto">
            <a:xfrm>
              <a:off x="4786313" y="2162175"/>
              <a:ext cx="428625" cy="298450"/>
            </a:xfrm>
            <a:prstGeom prst="rect">
              <a:avLst/>
            </a:prstGeom>
            <a:noFill/>
            <a:ln w="25400">
              <a:solidFill>
                <a:srgbClr val="00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PT"/>
            </a:p>
          </p:txBody>
        </p:sp>
      </p:grpSp>
      <p:sp>
        <p:nvSpPr>
          <p:cNvPr id="26" name="Rectângulo 25"/>
          <p:cNvSpPr/>
          <p:nvPr/>
        </p:nvSpPr>
        <p:spPr bwMode="auto">
          <a:xfrm>
            <a:off x="447676" y="-6493397"/>
            <a:ext cx="8545854" cy="805549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Text Box 14"/>
          <p:cNvSpPr txBox="1">
            <a:spLocks noChangeArrowheads="1"/>
          </p:cNvSpPr>
          <p:nvPr/>
        </p:nvSpPr>
        <p:spPr bwMode="auto">
          <a:xfrm>
            <a:off x="7234237" y="0"/>
            <a:ext cx="1909763" cy="366713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PT" b="1" dirty="0">
                <a:solidFill>
                  <a:srgbClr val="A50021"/>
                </a:solidFill>
              </a:rPr>
              <a:t>METABOLISMO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1DFE7FA-F98B-433C-A60F-0193E39FBE27}" type="slidenum">
              <a:rPr lang="pt-PT" smtClean="0"/>
              <a:pPr/>
              <a:t>21</a:t>
            </a:fld>
            <a:endParaRPr lang="pt-PT" smtClean="0"/>
          </a:p>
        </p:txBody>
      </p:sp>
      <p:sp>
        <p:nvSpPr>
          <p:cNvPr id="18435" name="Marcador de Posição do Número do Diapositivo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C2AE8C59-D56D-4059-B6D9-32D901B0186B}" type="slidenum">
              <a:rPr lang="pt-PT" sz="1400"/>
              <a:pPr algn="r"/>
              <a:t>21</a:t>
            </a:fld>
            <a:endParaRPr lang="pt-PT" sz="1400"/>
          </a:p>
        </p:txBody>
      </p:sp>
      <p:sp>
        <p:nvSpPr>
          <p:cNvPr id="18437" name="Text Box 3"/>
          <p:cNvSpPr txBox="1">
            <a:spLocks noChangeArrowheads="1"/>
          </p:cNvSpPr>
          <p:nvPr/>
        </p:nvSpPr>
        <p:spPr bwMode="auto">
          <a:xfrm>
            <a:off x="395288" y="476250"/>
            <a:ext cx="66262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PT" sz="2200" b="1">
                <a:solidFill>
                  <a:srgbClr val="FF0000"/>
                </a:solidFill>
              </a:rPr>
              <a:t>Regulação</a:t>
            </a:r>
            <a:r>
              <a:rPr lang="pt-PT" sz="2000"/>
              <a:t> de vias metabólicas:</a:t>
            </a: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360363" y="1052513"/>
            <a:ext cx="8423275" cy="558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pt-PT" dirty="0"/>
              <a:t>  Em cada via </a:t>
            </a:r>
            <a:r>
              <a:rPr lang="pt-PT" b="1" dirty="0"/>
              <a:t>existe</a:t>
            </a:r>
            <a:r>
              <a:rPr lang="pt-PT" dirty="0"/>
              <a:t>, geralmente, </a:t>
            </a:r>
            <a:r>
              <a:rPr lang="pt-PT" b="1" dirty="0"/>
              <a:t>uma</a:t>
            </a:r>
            <a:r>
              <a:rPr lang="pt-PT" dirty="0"/>
              <a:t> </a:t>
            </a:r>
            <a:r>
              <a:rPr lang="pt-PT" b="1" dirty="0"/>
              <a:t>reacção </a:t>
            </a:r>
            <a:r>
              <a:rPr lang="pt-PT" b="1" dirty="0" smtClean="0"/>
              <a:t>irreversível</a:t>
            </a:r>
            <a:r>
              <a:rPr lang="pt-PT" dirty="0" smtClean="0"/>
              <a:t> </a:t>
            </a:r>
            <a:r>
              <a:rPr lang="pt-PT" dirty="0"/>
              <a:t>e que limita a velocidade de funcionamento dessa via. </a:t>
            </a:r>
          </a:p>
          <a:p>
            <a:pPr algn="just"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pt-PT" dirty="0"/>
              <a:t> </a:t>
            </a:r>
            <a:r>
              <a:rPr lang="pt-PT" dirty="0" smtClean="0"/>
              <a:t>A produção/</a:t>
            </a:r>
            <a:r>
              <a:rPr lang="pt-PT" dirty="0" err="1" smtClean="0"/>
              <a:t>actuação</a:t>
            </a:r>
            <a:r>
              <a:rPr lang="pt-PT" dirty="0" smtClean="0"/>
              <a:t> das </a:t>
            </a:r>
            <a:r>
              <a:rPr lang="pt-PT" b="1" dirty="0"/>
              <a:t>enzimas</a:t>
            </a:r>
            <a:r>
              <a:rPr lang="pt-PT" dirty="0"/>
              <a:t> que catalisam estas </a:t>
            </a:r>
            <a:r>
              <a:rPr lang="pt-PT" dirty="0" err="1"/>
              <a:t>reacções</a:t>
            </a:r>
            <a:r>
              <a:rPr lang="pt-PT" dirty="0"/>
              <a:t> </a:t>
            </a:r>
            <a:r>
              <a:rPr lang="pt-PT" b="1" dirty="0"/>
              <a:t>estão</a:t>
            </a:r>
            <a:r>
              <a:rPr lang="pt-PT" dirty="0"/>
              <a:t> </a:t>
            </a:r>
            <a:r>
              <a:rPr lang="pt-PT" b="1" dirty="0"/>
              <a:t>sujeitas a uma forte regulação</a:t>
            </a:r>
            <a:r>
              <a:rPr lang="pt-PT" dirty="0"/>
              <a:t> para assegurar que:</a:t>
            </a:r>
          </a:p>
          <a:p>
            <a:pPr algn="just"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pt-PT" dirty="0"/>
              <a:t>     - a velocidade da via está adaptada às necessidades da célula</a:t>
            </a:r>
          </a:p>
          <a:p>
            <a:pPr algn="just"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pt-PT" dirty="0"/>
              <a:t>     - as vias de síntese e degradação de qualquer molécula não estão </a:t>
            </a:r>
            <a:r>
              <a:rPr lang="pt-PT" dirty="0" err="1"/>
              <a:t>activas</a:t>
            </a:r>
            <a:r>
              <a:rPr lang="pt-PT" dirty="0"/>
              <a:t> ao mesmo tempo, pois isso daria origem a um “ciclo inútil”.</a:t>
            </a:r>
          </a:p>
          <a:p>
            <a:pPr algn="just"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pt-PT" dirty="0"/>
              <a:t> A maioria das vias metabólica, têm lugar ao mesmo tempo em diferentes compartimentos das células, nas diferentes células e tecidos do organismo. </a:t>
            </a:r>
            <a:r>
              <a:rPr lang="pt-PT" b="1" dirty="0"/>
              <a:t>A regulação assegura</a:t>
            </a:r>
            <a:r>
              <a:rPr lang="pt-PT" dirty="0"/>
              <a:t> </a:t>
            </a:r>
            <a:r>
              <a:rPr lang="pt-PT" b="1" dirty="0"/>
              <a:t>que</a:t>
            </a:r>
            <a:r>
              <a:rPr lang="pt-PT" dirty="0"/>
              <a:t> </a:t>
            </a:r>
            <a:r>
              <a:rPr lang="pt-PT" b="1" dirty="0"/>
              <a:t>a</a:t>
            </a:r>
            <a:r>
              <a:rPr lang="pt-PT" dirty="0"/>
              <a:t> </a:t>
            </a:r>
            <a:r>
              <a:rPr lang="pt-PT" b="1" dirty="0"/>
              <a:t>produção de energia e de produtos intermédios seja suficiente</a:t>
            </a:r>
            <a:r>
              <a:rPr lang="pt-PT" dirty="0"/>
              <a:t> não só para cada célula em particular, mas também se ajuste às necessidades das restantes células do organismo.</a:t>
            </a:r>
          </a:p>
          <a:p>
            <a:pPr algn="just"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pt-PT" dirty="0"/>
              <a:t> Os mecanismos de regulação devem </a:t>
            </a:r>
            <a:r>
              <a:rPr lang="pt-PT" b="1" dirty="0"/>
              <a:t>coordenar as vias metabólicas de todas as células do organismo</a:t>
            </a:r>
            <a:r>
              <a:rPr lang="pt-PT" dirty="0"/>
              <a:t>. </a:t>
            </a:r>
          </a:p>
          <a:p>
            <a:pPr algn="just"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pt-PT" dirty="0"/>
              <a:t>O controlo das vias metabólicas deve ser suficientemente flexível de forma a </a:t>
            </a:r>
            <a:r>
              <a:rPr lang="pt-PT" b="1" dirty="0"/>
              <a:t>permitir a adaptação a diferentes situações</a:t>
            </a:r>
            <a:r>
              <a:rPr lang="pt-PT" dirty="0"/>
              <a:t> (ex.: situação </a:t>
            </a:r>
            <a:r>
              <a:rPr lang="pt-PT" dirty="0" err="1"/>
              <a:t>pósprandial</a:t>
            </a:r>
            <a:r>
              <a:rPr lang="pt-PT" dirty="0"/>
              <a:t>, jejum, períodos de exercício físico, etc.).</a:t>
            </a: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7234237" y="0"/>
            <a:ext cx="1909763" cy="366713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PT" b="1" dirty="0">
                <a:solidFill>
                  <a:srgbClr val="A50021"/>
                </a:solidFill>
              </a:rPr>
              <a:t>METABOLISMO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CE5C4EF-BE95-491D-8D11-FB9B5CB194DE}" type="slidenum">
              <a:rPr lang="pt-PT" smtClean="0"/>
              <a:pPr/>
              <a:t>22</a:t>
            </a:fld>
            <a:endParaRPr lang="pt-PT" smtClean="0"/>
          </a:p>
        </p:txBody>
      </p:sp>
      <p:sp>
        <p:nvSpPr>
          <p:cNvPr id="20483" name="Marcador de Posição do Número do Diapositivo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66EB22D7-9D26-4B03-A532-EBD4BE49D772}" type="slidenum">
              <a:rPr lang="pt-PT" sz="1400"/>
              <a:pPr algn="r"/>
              <a:t>22</a:t>
            </a:fld>
            <a:endParaRPr lang="pt-PT" sz="1400"/>
          </a:p>
        </p:txBody>
      </p:sp>
      <p:sp>
        <p:nvSpPr>
          <p:cNvPr id="20484" name="Rectangle 3"/>
          <p:cNvSpPr>
            <a:spLocks noChangeArrowheads="1"/>
          </p:cNvSpPr>
          <p:nvPr/>
        </p:nvSpPr>
        <p:spPr bwMode="auto">
          <a:xfrm>
            <a:off x="4479925" y="3048000"/>
            <a:ext cx="1841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t-PT" sz="4400">
              <a:solidFill>
                <a:schemeClr val="tx2"/>
              </a:solidFill>
            </a:endParaRPr>
          </a:p>
        </p:txBody>
      </p:sp>
      <p:sp>
        <p:nvSpPr>
          <p:cNvPr id="20487" name="Text Box 13"/>
          <p:cNvSpPr txBox="1">
            <a:spLocks noChangeArrowheads="1"/>
          </p:cNvSpPr>
          <p:nvPr/>
        </p:nvSpPr>
        <p:spPr bwMode="auto">
          <a:xfrm>
            <a:off x="807495" y="891050"/>
            <a:ext cx="7924800" cy="1554272"/>
          </a:xfrm>
          <a:prstGeom prst="rect">
            <a:avLst/>
          </a:prstGeom>
          <a:solidFill>
            <a:srgbClr val="FFFFEF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PT" b="1" dirty="0"/>
              <a:t>REGULAÇÃO</a:t>
            </a:r>
            <a:r>
              <a:rPr lang="pt-PT" dirty="0"/>
              <a:t>:</a:t>
            </a:r>
          </a:p>
          <a:p>
            <a:pPr>
              <a:spcBef>
                <a:spcPct val="30000"/>
              </a:spcBef>
            </a:pPr>
            <a:r>
              <a:rPr lang="pt-PT" b="1" dirty="0">
                <a:solidFill>
                  <a:schemeClr val="accent2"/>
                </a:solidFill>
              </a:rPr>
              <a:t>Sistemas Nervoso</a:t>
            </a:r>
            <a:r>
              <a:rPr lang="pt-PT" dirty="0"/>
              <a:t> e, especialmente, </a:t>
            </a:r>
            <a:r>
              <a:rPr lang="pt-PT" b="1" dirty="0">
                <a:solidFill>
                  <a:schemeClr val="accent2"/>
                </a:solidFill>
              </a:rPr>
              <a:t>Sistema </a:t>
            </a:r>
            <a:r>
              <a:rPr lang="pt-PT" b="1" dirty="0" smtClean="0">
                <a:solidFill>
                  <a:schemeClr val="accent2"/>
                </a:solidFill>
              </a:rPr>
              <a:t>Endócrino</a:t>
            </a:r>
            <a:endParaRPr lang="pt-PT" dirty="0">
              <a:solidFill>
                <a:schemeClr val="accent2"/>
              </a:solidFill>
            </a:endParaRPr>
          </a:p>
          <a:p>
            <a:pPr algn="l">
              <a:spcBef>
                <a:spcPts val="600"/>
              </a:spcBef>
              <a:spcAft>
                <a:spcPct val="30000"/>
              </a:spcAft>
            </a:pPr>
            <a:r>
              <a:rPr lang="pt-PT" b="1" dirty="0">
                <a:solidFill>
                  <a:schemeClr val="accent2"/>
                </a:solidFill>
              </a:rPr>
              <a:t> Nutrientes</a:t>
            </a:r>
            <a:r>
              <a:rPr lang="pt-PT" dirty="0"/>
              <a:t> ( </a:t>
            </a:r>
            <a:r>
              <a:rPr lang="pt-PT" u="sng" dirty="0">
                <a:solidFill>
                  <a:schemeClr val="accent2"/>
                </a:solidFill>
              </a:rPr>
              <a:t>Enzimas</a:t>
            </a:r>
            <a:r>
              <a:rPr lang="pt-PT" dirty="0"/>
              <a:t>, </a:t>
            </a:r>
            <a:r>
              <a:rPr lang="pt-PT" dirty="0">
                <a:solidFill>
                  <a:schemeClr val="accent2"/>
                </a:solidFill>
              </a:rPr>
              <a:t>Vitaminas </a:t>
            </a:r>
            <a:r>
              <a:rPr lang="pt-PT" dirty="0"/>
              <a:t>e </a:t>
            </a:r>
            <a:r>
              <a:rPr lang="pt-PT" dirty="0">
                <a:solidFill>
                  <a:schemeClr val="accent2"/>
                </a:solidFill>
              </a:rPr>
              <a:t>Minerais</a:t>
            </a:r>
            <a:r>
              <a:rPr lang="pt-PT" dirty="0"/>
              <a:t>) e </a:t>
            </a:r>
            <a:r>
              <a:rPr lang="pt-PT" b="1" dirty="0">
                <a:solidFill>
                  <a:srgbClr val="0000FF"/>
                </a:solidFill>
              </a:rPr>
              <a:t>Hormonas</a:t>
            </a:r>
            <a:r>
              <a:rPr lang="pt-PT" dirty="0">
                <a:solidFill>
                  <a:srgbClr val="0000FF"/>
                </a:solidFill>
              </a:rPr>
              <a:t> </a:t>
            </a:r>
            <a:r>
              <a:rPr lang="pt-PT" dirty="0"/>
              <a:t>(fundamentais na regulação a nível celular)</a:t>
            </a:r>
          </a:p>
          <a:p>
            <a:pPr algn="l">
              <a:lnSpc>
                <a:spcPct val="40000"/>
              </a:lnSpc>
            </a:pPr>
            <a:endParaRPr lang="pt-PT" dirty="0"/>
          </a:p>
        </p:txBody>
      </p:sp>
      <p:sp>
        <p:nvSpPr>
          <p:cNvPr id="20488" name="Text Box 18"/>
          <p:cNvSpPr txBox="1">
            <a:spLocks noChangeArrowheads="1"/>
          </p:cNvSpPr>
          <p:nvPr/>
        </p:nvSpPr>
        <p:spPr bwMode="auto">
          <a:xfrm>
            <a:off x="3074907" y="3867672"/>
            <a:ext cx="1671637" cy="1754326"/>
          </a:xfrm>
          <a:prstGeom prst="rect">
            <a:avLst/>
          </a:prstGeom>
          <a:solidFill>
            <a:srgbClr val="FFFF00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algn="l">
              <a:buFont typeface="Arial" pitchFamily="34" charset="0"/>
              <a:buChar char="•"/>
            </a:pPr>
            <a:r>
              <a:rPr lang="pt-PT" sz="1400" b="1" dirty="0">
                <a:solidFill>
                  <a:srgbClr val="0000FF"/>
                </a:solidFill>
              </a:rPr>
              <a:t> </a:t>
            </a:r>
            <a:r>
              <a:rPr lang="pt-PT" sz="1400" b="1" dirty="0" smtClean="0">
                <a:solidFill>
                  <a:srgbClr val="0000FF"/>
                </a:solidFill>
              </a:rPr>
              <a:t>Insulina</a:t>
            </a:r>
            <a:endParaRPr lang="pt-PT" sz="1400" b="1" dirty="0">
              <a:solidFill>
                <a:srgbClr val="0000FF"/>
              </a:solidFill>
            </a:endParaRPr>
          </a:p>
          <a:p>
            <a:pPr marL="174625" algn="l">
              <a:spcBef>
                <a:spcPct val="50000"/>
              </a:spcBef>
              <a:buFont typeface="Arial" pitchFamily="34" charset="0"/>
              <a:buChar char="•"/>
            </a:pPr>
            <a:r>
              <a:rPr lang="pt-PT" sz="1400" b="1" dirty="0" smtClean="0">
                <a:solidFill>
                  <a:srgbClr val="0000FF"/>
                </a:solidFill>
              </a:rPr>
              <a:t> </a:t>
            </a:r>
            <a:r>
              <a:rPr lang="pt-PT" sz="1400" b="1" dirty="0">
                <a:solidFill>
                  <a:srgbClr val="0000FF"/>
                </a:solidFill>
              </a:rPr>
              <a:t>Hormona do crescimento</a:t>
            </a:r>
          </a:p>
          <a:p>
            <a:pPr marL="174625" algn="l">
              <a:spcBef>
                <a:spcPct val="50000"/>
              </a:spcBef>
              <a:buFont typeface="Arial" pitchFamily="34" charset="0"/>
              <a:buChar char="•"/>
            </a:pPr>
            <a:r>
              <a:rPr lang="pt-PT" sz="1400" b="1" dirty="0" smtClean="0">
                <a:solidFill>
                  <a:srgbClr val="0000FF"/>
                </a:solidFill>
              </a:rPr>
              <a:t> </a:t>
            </a:r>
            <a:r>
              <a:rPr lang="pt-PT" sz="1400" b="1" dirty="0">
                <a:solidFill>
                  <a:srgbClr val="0000FF"/>
                </a:solidFill>
              </a:rPr>
              <a:t>Testosterona e Estrogénio</a:t>
            </a:r>
          </a:p>
          <a:p>
            <a:pPr marL="174625" algn="l">
              <a:lnSpc>
                <a:spcPct val="50000"/>
              </a:lnSpc>
            </a:pPr>
            <a:r>
              <a:rPr lang="pt-PT" sz="1400" b="1" dirty="0">
                <a:solidFill>
                  <a:srgbClr val="0000FF"/>
                </a:solidFill>
              </a:rPr>
              <a:t>         </a:t>
            </a:r>
          </a:p>
          <a:p>
            <a:pPr marL="174625" algn="l">
              <a:lnSpc>
                <a:spcPct val="50000"/>
              </a:lnSpc>
            </a:pPr>
            <a:r>
              <a:rPr lang="pt-PT" sz="1400" b="1" dirty="0">
                <a:solidFill>
                  <a:srgbClr val="0000FF"/>
                </a:solidFill>
              </a:rPr>
              <a:t>…</a:t>
            </a:r>
          </a:p>
          <a:p>
            <a:pPr marL="174625" algn="l">
              <a:lnSpc>
                <a:spcPct val="50000"/>
              </a:lnSpc>
            </a:pPr>
            <a:endParaRPr lang="pt-PT" sz="2000" b="1" dirty="0">
              <a:solidFill>
                <a:srgbClr val="0000FF"/>
              </a:solidFill>
            </a:endParaRPr>
          </a:p>
        </p:txBody>
      </p:sp>
      <p:sp>
        <p:nvSpPr>
          <p:cNvPr id="20489" name="Text Box 21"/>
          <p:cNvSpPr txBox="1">
            <a:spLocks noChangeArrowheads="1"/>
          </p:cNvSpPr>
          <p:nvPr/>
        </p:nvSpPr>
        <p:spPr bwMode="auto">
          <a:xfrm>
            <a:off x="5994038" y="3893675"/>
            <a:ext cx="1474788" cy="1815882"/>
          </a:xfrm>
          <a:prstGeom prst="rect">
            <a:avLst/>
          </a:prstGeom>
          <a:solidFill>
            <a:srgbClr val="FFFF00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3038" indent="1588" algn="l">
              <a:spcBef>
                <a:spcPts val="840"/>
              </a:spcBef>
              <a:buFont typeface="Arial" pitchFamily="34" charset="0"/>
              <a:buChar char="•"/>
            </a:pPr>
            <a:r>
              <a:rPr lang="pt-PT" sz="1400" b="1" dirty="0" smtClean="0">
                <a:solidFill>
                  <a:srgbClr val="0000FF"/>
                </a:solidFill>
              </a:rPr>
              <a:t> Glucagon</a:t>
            </a:r>
            <a:endParaRPr lang="pt-PT" sz="1400" b="1" dirty="0">
              <a:solidFill>
                <a:srgbClr val="0000FF"/>
              </a:solidFill>
            </a:endParaRPr>
          </a:p>
          <a:p>
            <a:pPr marL="173038" indent="1588" algn="l">
              <a:spcBef>
                <a:spcPct val="50000"/>
              </a:spcBef>
              <a:buFont typeface="Arial" pitchFamily="34" charset="0"/>
              <a:buChar char="•"/>
            </a:pPr>
            <a:r>
              <a:rPr lang="pt-PT" sz="1400" b="1" dirty="0" smtClean="0">
                <a:solidFill>
                  <a:srgbClr val="0000FF"/>
                </a:solidFill>
              </a:rPr>
              <a:t> Adrenalina</a:t>
            </a:r>
          </a:p>
          <a:p>
            <a:pPr marL="173038" indent="1588" algn="l">
              <a:spcBef>
                <a:spcPct val="50000"/>
              </a:spcBef>
              <a:buFont typeface="Arial" pitchFamily="34" charset="0"/>
              <a:buChar char="•"/>
            </a:pPr>
            <a:r>
              <a:rPr lang="pt-PT" sz="1400" b="1" dirty="0" smtClean="0">
                <a:solidFill>
                  <a:srgbClr val="0000FF"/>
                </a:solidFill>
              </a:rPr>
              <a:t> Cortisol</a:t>
            </a:r>
          </a:p>
          <a:p>
            <a:pPr marL="173038" indent="1588" algn="l">
              <a:spcBef>
                <a:spcPct val="50000"/>
              </a:spcBef>
              <a:buFont typeface="Arial" pitchFamily="34" charset="0"/>
              <a:buChar char="•"/>
            </a:pPr>
            <a:r>
              <a:rPr lang="pt-PT" sz="1400" b="1" dirty="0" smtClean="0">
                <a:solidFill>
                  <a:srgbClr val="0000FF"/>
                </a:solidFill>
              </a:rPr>
              <a:t> </a:t>
            </a:r>
            <a:r>
              <a:rPr lang="pt-PT" sz="1400" b="1" dirty="0" smtClean="0">
                <a:solidFill>
                  <a:srgbClr val="0000FF"/>
                </a:solidFill>
              </a:rPr>
              <a:t>Hormonas</a:t>
            </a:r>
            <a:endParaRPr lang="pt-PT" sz="1400" b="1" dirty="0" smtClean="0">
              <a:solidFill>
                <a:srgbClr val="0000FF"/>
              </a:solidFill>
            </a:endParaRPr>
          </a:p>
          <a:p>
            <a:pPr marL="173038" indent="1588" algn="l"/>
            <a:r>
              <a:rPr lang="pt-PT" sz="1400" b="1" dirty="0" smtClean="0">
                <a:solidFill>
                  <a:srgbClr val="0000FF"/>
                </a:solidFill>
              </a:rPr>
              <a:t>da </a:t>
            </a:r>
            <a:r>
              <a:rPr lang="pt-PT" sz="1400" b="1" dirty="0" err="1" smtClean="0">
                <a:solidFill>
                  <a:srgbClr val="0000FF"/>
                </a:solidFill>
              </a:rPr>
              <a:t>tiróide</a:t>
            </a:r>
            <a:endParaRPr lang="pt-PT" sz="1400" b="1" dirty="0" smtClean="0">
              <a:solidFill>
                <a:srgbClr val="0000FF"/>
              </a:solidFill>
            </a:endParaRPr>
          </a:p>
          <a:p>
            <a:pPr indent="174625" algn="l">
              <a:lnSpc>
                <a:spcPct val="50000"/>
              </a:lnSpc>
            </a:pPr>
            <a:r>
              <a:rPr lang="pt-PT" sz="1400" b="1" dirty="0" smtClean="0">
                <a:solidFill>
                  <a:srgbClr val="0000FF"/>
                </a:solidFill>
              </a:rPr>
              <a:t>      </a:t>
            </a:r>
            <a:endParaRPr lang="pt-PT" sz="1400" b="1" dirty="0">
              <a:solidFill>
                <a:srgbClr val="0000FF"/>
              </a:solidFill>
            </a:endParaRPr>
          </a:p>
          <a:p>
            <a:pPr indent="174625" algn="l">
              <a:lnSpc>
                <a:spcPct val="50000"/>
              </a:lnSpc>
            </a:pPr>
            <a:r>
              <a:rPr lang="pt-PT" sz="1400" b="1" dirty="0" smtClean="0">
                <a:solidFill>
                  <a:srgbClr val="0000FF"/>
                </a:solidFill>
              </a:rPr>
              <a:t>…</a:t>
            </a:r>
            <a:endParaRPr lang="pt-PT" sz="1400" b="1" dirty="0">
              <a:solidFill>
                <a:srgbClr val="0000FF"/>
              </a:solidFill>
            </a:endParaRPr>
          </a:p>
          <a:p>
            <a:pPr indent="174625" algn="l">
              <a:lnSpc>
                <a:spcPct val="50000"/>
              </a:lnSpc>
            </a:pPr>
            <a:endParaRPr lang="pt-PT" sz="1400" b="1" dirty="0">
              <a:solidFill>
                <a:srgbClr val="0000FF"/>
              </a:solidFill>
            </a:endParaRPr>
          </a:p>
        </p:txBody>
      </p:sp>
      <p:sp>
        <p:nvSpPr>
          <p:cNvPr id="20490" name="Rectangle 25"/>
          <p:cNvSpPr>
            <a:spLocks noChangeArrowheads="1"/>
          </p:cNvSpPr>
          <p:nvPr/>
        </p:nvSpPr>
        <p:spPr bwMode="auto">
          <a:xfrm>
            <a:off x="6054685" y="5863703"/>
            <a:ext cx="1555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 b="1" u="sng" dirty="0">
                <a:solidFill>
                  <a:srgbClr val="FF0000"/>
                </a:solidFill>
              </a:rPr>
              <a:t>Catabolismo</a:t>
            </a:r>
          </a:p>
        </p:txBody>
      </p:sp>
      <p:sp>
        <p:nvSpPr>
          <p:cNvPr id="20491" name="Rectangle 26"/>
          <p:cNvSpPr>
            <a:spLocks noChangeArrowheads="1"/>
          </p:cNvSpPr>
          <p:nvPr/>
        </p:nvSpPr>
        <p:spPr bwMode="auto">
          <a:xfrm>
            <a:off x="2938141" y="5777919"/>
            <a:ext cx="1492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 b="1" u="sng" dirty="0">
                <a:solidFill>
                  <a:srgbClr val="FF0000"/>
                </a:solidFill>
              </a:rPr>
              <a:t>Anabolismo</a:t>
            </a: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7234237" y="0"/>
            <a:ext cx="1909763" cy="366713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PT" b="1" dirty="0">
                <a:solidFill>
                  <a:srgbClr val="A50021"/>
                </a:solidFill>
              </a:rPr>
              <a:t>METABOLISMO</a:t>
            </a:r>
          </a:p>
        </p:txBody>
      </p:sp>
      <p:sp>
        <p:nvSpPr>
          <p:cNvPr id="20485" name="AutoShape 7"/>
          <p:cNvSpPr>
            <a:spLocks noChangeArrowheads="1"/>
          </p:cNvSpPr>
          <p:nvPr/>
        </p:nvSpPr>
        <p:spPr bwMode="auto">
          <a:xfrm rot="2710562">
            <a:off x="4934215" y="1713015"/>
            <a:ext cx="330345" cy="2322361"/>
          </a:xfrm>
          <a:prstGeom prst="downArrow">
            <a:avLst>
              <a:gd name="adj1" fmla="val 60528"/>
              <a:gd name="adj2" fmla="val 183082"/>
            </a:avLst>
          </a:prstGeom>
          <a:solidFill>
            <a:srgbClr val="EAEAEA"/>
          </a:solidFill>
          <a:ln w="2540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20486" name="AutoShape 19"/>
          <p:cNvSpPr>
            <a:spLocks noChangeArrowheads="1"/>
          </p:cNvSpPr>
          <p:nvPr/>
        </p:nvSpPr>
        <p:spPr bwMode="auto">
          <a:xfrm>
            <a:off x="6134582" y="2098575"/>
            <a:ext cx="370389" cy="1744220"/>
          </a:xfrm>
          <a:prstGeom prst="downArrow">
            <a:avLst>
              <a:gd name="adj1" fmla="val 50000"/>
              <a:gd name="adj2" fmla="val 167356"/>
            </a:avLst>
          </a:prstGeom>
          <a:solidFill>
            <a:srgbClr val="EAEAEA"/>
          </a:solidFill>
          <a:ln w="2540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270654A-8510-4156-88DD-4C73382FB603}" type="slidenum">
              <a:rPr lang="pt-PT" smtClean="0"/>
              <a:pPr/>
              <a:t>23</a:t>
            </a:fld>
            <a:endParaRPr lang="pt-PT" smtClean="0"/>
          </a:p>
        </p:txBody>
      </p:sp>
      <p:sp>
        <p:nvSpPr>
          <p:cNvPr id="21507" name="Marcador de Posição do Número do Diapositivo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E1F8DEC8-C1FD-4A30-923F-3C6B3FE2E0B8}" type="slidenum">
              <a:rPr lang="pt-PT" sz="1400"/>
              <a:pPr algn="r"/>
              <a:t>23</a:t>
            </a:fld>
            <a:endParaRPr lang="pt-PT" sz="1400"/>
          </a:p>
        </p:txBody>
      </p:sp>
      <p:sp>
        <p:nvSpPr>
          <p:cNvPr id="21508" name="Rectangle 2"/>
          <p:cNvSpPr>
            <a:spLocks noChangeArrowheads="1"/>
          </p:cNvSpPr>
          <p:nvPr/>
        </p:nvSpPr>
        <p:spPr bwMode="auto">
          <a:xfrm>
            <a:off x="4479925" y="3048000"/>
            <a:ext cx="1841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t-PT" sz="4400">
              <a:solidFill>
                <a:schemeClr val="tx2"/>
              </a:solidFill>
            </a:endParaRPr>
          </a:p>
        </p:txBody>
      </p:sp>
      <p:pic>
        <p:nvPicPr>
          <p:cNvPr id="21509" name="Picture 3" descr="Digestao,Metabolismo_visaoGer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4200" y="819150"/>
            <a:ext cx="8078788" cy="527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Text Box 4"/>
          <p:cNvSpPr txBox="1">
            <a:spLocks noChangeArrowheads="1"/>
          </p:cNvSpPr>
          <p:nvPr/>
        </p:nvSpPr>
        <p:spPr bwMode="auto">
          <a:xfrm>
            <a:off x="554038" y="241300"/>
            <a:ext cx="8139112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PT" sz="2200">
                <a:solidFill>
                  <a:srgbClr val="990000"/>
                </a:solidFill>
              </a:rPr>
              <a:t>UTILIZAÇÃO DIGESTIVA E METABÓLICA DOS NUTRIENTES</a:t>
            </a:r>
          </a:p>
        </p:txBody>
      </p:sp>
      <p:pic>
        <p:nvPicPr>
          <p:cNvPr id="21511" name="Picture 5" descr="anima%C3%A7%C3%A3o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4700" y="4405313"/>
            <a:ext cx="1884363" cy="131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Botão de acção: avançar ou seguinte 7">
            <a:hlinkClick r:id="" action="ppaction://hlinkshowjump?jump=nextslide" highlightClick="1"/>
          </p:cNvPr>
          <p:cNvSpPr/>
          <p:nvPr/>
        </p:nvSpPr>
        <p:spPr bwMode="auto">
          <a:xfrm>
            <a:off x="6889897" y="3561906"/>
            <a:ext cx="382772" cy="233916"/>
          </a:xfrm>
          <a:prstGeom prst="actionButtonForwardNex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Botão de acção: fim 8">
            <a:hlinkClick r:id="" action="ppaction://hlinkshowjump?jump=lastslide" highlightClick="1"/>
          </p:cNvPr>
          <p:cNvSpPr/>
          <p:nvPr/>
        </p:nvSpPr>
        <p:spPr bwMode="auto">
          <a:xfrm>
            <a:off x="8580205" y="4618703"/>
            <a:ext cx="329609" cy="350874"/>
          </a:xfrm>
          <a:prstGeom prst="actionButtonEn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3325607-C511-4812-8D2F-319FC561B234}" type="slidenum">
              <a:rPr lang="pt-PT" smtClean="0"/>
              <a:pPr/>
              <a:t>24</a:t>
            </a:fld>
            <a:endParaRPr lang="pt-PT" smtClean="0"/>
          </a:p>
        </p:txBody>
      </p:sp>
      <p:sp>
        <p:nvSpPr>
          <p:cNvPr id="22531" name="Marcador de Posição do Número do Diapositivo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24F7F4A7-8280-489A-A436-B10899393D63}" type="slidenum">
              <a:rPr lang="pt-PT" sz="1400"/>
              <a:pPr algn="r"/>
              <a:t>24</a:t>
            </a:fld>
            <a:endParaRPr lang="pt-PT" sz="1400"/>
          </a:p>
        </p:txBody>
      </p:sp>
      <p:sp>
        <p:nvSpPr>
          <p:cNvPr id="22532" name="Rectangle 2"/>
          <p:cNvSpPr>
            <a:spLocks noChangeArrowheads="1"/>
          </p:cNvSpPr>
          <p:nvPr/>
        </p:nvSpPr>
        <p:spPr bwMode="auto">
          <a:xfrm>
            <a:off x="4479925" y="3048000"/>
            <a:ext cx="1841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t-PT" sz="4400">
              <a:solidFill>
                <a:schemeClr val="tx2"/>
              </a:solidFill>
            </a:endParaRPr>
          </a:p>
        </p:txBody>
      </p:sp>
      <p:pic>
        <p:nvPicPr>
          <p:cNvPr id="22533" name="Picture 3" descr="Nutriente-Armazenados-Organism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0925" y="622300"/>
            <a:ext cx="7131050" cy="629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Text Box 4"/>
          <p:cNvSpPr txBox="1">
            <a:spLocks noChangeArrowheads="1"/>
          </p:cNvSpPr>
          <p:nvPr/>
        </p:nvSpPr>
        <p:spPr bwMode="auto">
          <a:xfrm>
            <a:off x="1320800" y="63500"/>
            <a:ext cx="6184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PT">
                <a:solidFill>
                  <a:srgbClr val="CC0000"/>
                </a:solidFill>
              </a:rPr>
              <a:t>ARMAZENAMENTO DE NUTRIENTES NO ORGANISMO</a:t>
            </a:r>
          </a:p>
        </p:txBody>
      </p:sp>
      <p:sp>
        <p:nvSpPr>
          <p:cNvPr id="7" name="Botão de acção: retroceder ou anterior 6">
            <a:hlinkClick r:id="" action="ppaction://hlinkshowjump?jump=previousslide" highlightClick="1"/>
          </p:cNvPr>
          <p:cNvSpPr/>
          <p:nvPr/>
        </p:nvSpPr>
        <p:spPr bwMode="auto">
          <a:xfrm>
            <a:off x="7942521" y="5709684"/>
            <a:ext cx="552893" cy="265814"/>
          </a:xfrm>
          <a:prstGeom prst="actionButtonBackPreviou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7D0307D-1F35-4994-8536-8D0AFEDE0787}" type="slidenum">
              <a:rPr lang="pt-PT" smtClean="0"/>
              <a:pPr/>
              <a:t>25</a:t>
            </a:fld>
            <a:endParaRPr lang="pt-PT" smtClean="0"/>
          </a:p>
        </p:txBody>
      </p:sp>
      <p:sp>
        <p:nvSpPr>
          <p:cNvPr id="23555" name="Marcador de Posição do Número do Diapositivo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A9F6F26A-613F-48C8-BA00-8E0026648044}" type="slidenum">
              <a:rPr lang="pt-PT" sz="1400"/>
              <a:pPr algn="r"/>
              <a:t>25</a:t>
            </a:fld>
            <a:endParaRPr lang="pt-PT" sz="1400"/>
          </a:p>
        </p:txBody>
      </p:sp>
      <p:sp>
        <p:nvSpPr>
          <p:cNvPr id="23556" name="Rectangle 2"/>
          <p:cNvSpPr>
            <a:spLocks noChangeArrowheads="1"/>
          </p:cNvSpPr>
          <p:nvPr/>
        </p:nvSpPr>
        <p:spPr bwMode="auto">
          <a:xfrm>
            <a:off x="4479925" y="3048000"/>
            <a:ext cx="1841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t-PT" sz="4400">
              <a:solidFill>
                <a:schemeClr val="tx2"/>
              </a:solidFill>
            </a:endParaRPr>
          </a:p>
        </p:txBody>
      </p:sp>
      <p:pic>
        <p:nvPicPr>
          <p:cNvPr id="23557" name="Picture 3" descr="Vi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7613" y="733425"/>
            <a:ext cx="6811962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Text Box 4"/>
          <p:cNvSpPr txBox="1">
            <a:spLocks noChangeArrowheads="1"/>
          </p:cNvSpPr>
          <p:nvPr/>
        </p:nvSpPr>
        <p:spPr bwMode="auto">
          <a:xfrm>
            <a:off x="1366838" y="241300"/>
            <a:ext cx="6515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PT">
                <a:solidFill>
                  <a:srgbClr val="CC0000"/>
                </a:solidFill>
              </a:rPr>
              <a:t>EXCREÇÃO DE PRODUTOS A ELIMINAR DO ORGANISMO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489BF45-6278-48FB-A764-ED022BCED184}" type="slidenum">
              <a:rPr lang="pt-PT" smtClean="0"/>
              <a:pPr/>
              <a:t>3</a:t>
            </a:fld>
            <a:endParaRPr lang="pt-PT" smtClean="0"/>
          </a:p>
        </p:txBody>
      </p:sp>
      <p:sp>
        <p:nvSpPr>
          <p:cNvPr id="4099" name="Marcador de Posição do Número do Diapositivo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1ADA0B20-192C-44CD-B037-51DA186BFEB5}" type="slidenum">
              <a:rPr lang="pt-PT" sz="1400"/>
              <a:pPr algn="r"/>
              <a:t>3</a:t>
            </a:fld>
            <a:endParaRPr lang="pt-PT" sz="1400"/>
          </a:p>
        </p:txBody>
      </p:sp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4320430" y="3048000"/>
            <a:ext cx="1841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t-PT" sz="4400">
              <a:solidFill>
                <a:schemeClr val="tx2"/>
              </a:solidFill>
            </a:endParaRPr>
          </a:p>
        </p:txBody>
      </p:sp>
      <p:pic>
        <p:nvPicPr>
          <p:cNvPr id="4101" name="Picture 4" descr="Hormonas Gastrintestins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5183" y="0"/>
            <a:ext cx="5345332" cy="6860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Rectangle 7"/>
          <p:cNvSpPr>
            <a:spLocks noChangeArrowheads="1"/>
          </p:cNvSpPr>
          <p:nvPr/>
        </p:nvSpPr>
        <p:spPr bwMode="auto">
          <a:xfrm>
            <a:off x="5648325" y="0"/>
            <a:ext cx="3495675" cy="33655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 sz="1600" b="1" i="1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Aparelho Digestivo/Digestão</a:t>
            </a:r>
          </a:p>
        </p:txBody>
      </p:sp>
      <p:sp>
        <p:nvSpPr>
          <p:cNvPr id="4103" name="Oval 5"/>
          <p:cNvSpPr>
            <a:spLocks noChangeArrowheads="1"/>
          </p:cNvSpPr>
          <p:nvPr/>
        </p:nvSpPr>
        <p:spPr bwMode="auto">
          <a:xfrm>
            <a:off x="1044695" y="833150"/>
            <a:ext cx="690563" cy="278678"/>
          </a:xfrm>
          <a:prstGeom prst="ellipse">
            <a:avLst/>
          </a:prstGeom>
          <a:noFill/>
          <a:ln w="12700" algn="ctr">
            <a:solidFill>
              <a:srgbClr val="00CC00"/>
            </a:solidFill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4104" name="Oval 7"/>
          <p:cNvSpPr>
            <a:spLocks noChangeArrowheads="1"/>
          </p:cNvSpPr>
          <p:nvPr/>
        </p:nvSpPr>
        <p:spPr bwMode="auto">
          <a:xfrm>
            <a:off x="1014862" y="1301029"/>
            <a:ext cx="692150" cy="319087"/>
          </a:xfrm>
          <a:prstGeom prst="ellipse">
            <a:avLst/>
          </a:prstGeom>
          <a:noFill/>
          <a:ln w="12700" algn="ctr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endParaRPr lang="pt-PT" dirty="0">
              <a:solidFill>
                <a:srgbClr val="92D050"/>
              </a:solidFill>
            </a:endParaRPr>
          </a:p>
        </p:txBody>
      </p:sp>
      <p:sp>
        <p:nvSpPr>
          <p:cNvPr id="4105" name="Oval 8"/>
          <p:cNvSpPr>
            <a:spLocks noChangeArrowheads="1"/>
          </p:cNvSpPr>
          <p:nvPr/>
        </p:nvSpPr>
        <p:spPr bwMode="auto">
          <a:xfrm>
            <a:off x="1072693" y="1806575"/>
            <a:ext cx="690563" cy="344488"/>
          </a:xfrm>
          <a:prstGeom prst="ellipse">
            <a:avLst/>
          </a:prstGeom>
          <a:noFill/>
          <a:ln w="9525" algn="ctr">
            <a:solidFill>
              <a:srgbClr val="00CC00"/>
            </a:solidFill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4106" name="Oval 11"/>
          <p:cNvSpPr>
            <a:spLocks noChangeArrowheads="1"/>
          </p:cNvSpPr>
          <p:nvPr/>
        </p:nvSpPr>
        <p:spPr bwMode="auto">
          <a:xfrm>
            <a:off x="1965590" y="829108"/>
            <a:ext cx="690562" cy="323850"/>
          </a:xfrm>
          <a:prstGeom prst="ellipse">
            <a:avLst/>
          </a:prstGeom>
          <a:noFill/>
          <a:ln w="9525" algn="ctr">
            <a:solidFill>
              <a:srgbClr val="00CC00"/>
            </a:solidFill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4107" name="Oval 12"/>
          <p:cNvSpPr>
            <a:spLocks noChangeArrowheads="1"/>
          </p:cNvSpPr>
          <p:nvPr/>
        </p:nvSpPr>
        <p:spPr bwMode="auto">
          <a:xfrm>
            <a:off x="1953900" y="1246189"/>
            <a:ext cx="952500" cy="281276"/>
          </a:xfrm>
          <a:prstGeom prst="ellipse">
            <a:avLst/>
          </a:prstGeom>
          <a:noFill/>
          <a:ln w="9525" algn="ctr">
            <a:solidFill>
              <a:srgbClr val="00CC00"/>
            </a:solidFill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4108" name="Oval 13"/>
          <p:cNvSpPr>
            <a:spLocks noChangeArrowheads="1"/>
          </p:cNvSpPr>
          <p:nvPr/>
        </p:nvSpPr>
        <p:spPr bwMode="auto">
          <a:xfrm>
            <a:off x="1944664" y="1809173"/>
            <a:ext cx="1035050" cy="307975"/>
          </a:xfrm>
          <a:prstGeom prst="ellipse">
            <a:avLst/>
          </a:prstGeom>
          <a:noFill/>
          <a:ln w="9525" algn="ctr">
            <a:solidFill>
              <a:srgbClr val="00CC00"/>
            </a:solidFill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4109" name="Oval 14"/>
          <p:cNvSpPr>
            <a:spLocks noChangeArrowheads="1"/>
          </p:cNvSpPr>
          <p:nvPr/>
        </p:nvSpPr>
        <p:spPr bwMode="auto">
          <a:xfrm>
            <a:off x="3134280" y="853210"/>
            <a:ext cx="1555750" cy="192088"/>
          </a:xfrm>
          <a:prstGeom prst="ellipse">
            <a:avLst/>
          </a:prstGeom>
          <a:noFill/>
          <a:ln w="9525" algn="ctr">
            <a:solidFill>
              <a:srgbClr val="00CC00"/>
            </a:solidFill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4110" name="Oval 15"/>
          <p:cNvSpPr>
            <a:spLocks noChangeArrowheads="1"/>
          </p:cNvSpPr>
          <p:nvPr/>
        </p:nvSpPr>
        <p:spPr bwMode="auto">
          <a:xfrm>
            <a:off x="3071788" y="1856075"/>
            <a:ext cx="1250830" cy="377969"/>
          </a:xfrm>
          <a:prstGeom prst="ellipse">
            <a:avLst/>
          </a:prstGeom>
          <a:noFill/>
          <a:ln w="9525" algn="ctr">
            <a:solidFill>
              <a:srgbClr val="00CC00"/>
            </a:solidFill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4111" name="Oval 16"/>
          <p:cNvSpPr>
            <a:spLocks noChangeArrowheads="1"/>
          </p:cNvSpPr>
          <p:nvPr/>
        </p:nvSpPr>
        <p:spPr bwMode="auto">
          <a:xfrm>
            <a:off x="4709771" y="1299008"/>
            <a:ext cx="1010093" cy="261937"/>
          </a:xfrm>
          <a:prstGeom prst="ellipse">
            <a:avLst/>
          </a:prstGeom>
          <a:noFill/>
          <a:ln w="9525" algn="ctr">
            <a:solidFill>
              <a:srgbClr val="00CC00"/>
            </a:solidFill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4112" name="Oval 17"/>
          <p:cNvSpPr>
            <a:spLocks noChangeArrowheads="1"/>
          </p:cNvSpPr>
          <p:nvPr/>
        </p:nvSpPr>
        <p:spPr bwMode="auto">
          <a:xfrm>
            <a:off x="3066017" y="1277174"/>
            <a:ext cx="1339728" cy="279289"/>
          </a:xfrm>
          <a:prstGeom prst="ellipse">
            <a:avLst/>
          </a:prstGeom>
          <a:noFill/>
          <a:ln w="9525" algn="ctr">
            <a:solidFill>
              <a:srgbClr val="00CC00"/>
            </a:solidFill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4113" name="Oval 18"/>
          <p:cNvSpPr>
            <a:spLocks noChangeArrowheads="1"/>
          </p:cNvSpPr>
          <p:nvPr/>
        </p:nvSpPr>
        <p:spPr bwMode="auto">
          <a:xfrm>
            <a:off x="961425" y="3765839"/>
            <a:ext cx="692150" cy="342900"/>
          </a:xfrm>
          <a:prstGeom prst="ellipse">
            <a:avLst/>
          </a:prstGeom>
          <a:noFill/>
          <a:ln w="9525" algn="ctr">
            <a:solidFill>
              <a:srgbClr val="00CC00"/>
            </a:solidFill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4114" name="Oval 19"/>
          <p:cNvSpPr>
            <a:spLocks noChangeArrowheads="1"/>
          </p:cNvSpPr>
          <p:nvPr/>
        </p:nvSpPr>
        <p:spPr bwMode="auto">
          <a:xfrm>
            <a:off x="1917532" y="3776952"/>
            <a:ext cx="1035050" cy="503237"/>
          </a:xfrm>
          <a:prstGeom prst="ellipse">
            <a:avLst/>
          </a:prstGeom>
          <a:noFill/>
          <a:ln w="9525" algn="ctr">
            <a:solidFill>
              <a:srgbClr val="00CC00"/>
            </a:solidFill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4115" name="Oval 20"/>
          <p:cNvSpPr>
            <a:spLocks noChangeArrowheads="1"/>
          </p:cNvSpPr>
          <p:nvPr/>
        </p:nvSpPr>
        <p:spPr bwMode="auto">
          <a:xfrm>
            <a:off x="4593337" y="3797734"/>
            <a:ext cx="1084262" cy="541337"/>
          </a:xfrm>
          <a:prstGeom prst="ellipse">
            <a:avLst/>
          </a:prstGeom>
          <a:noFill/>
          <a:ln w="9525" algn="ctr">
            <a:solidFill>
              <a:srgbClr val="00CC00"/>
            </a:solidFill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4116" name="CaixaDeTexto 24"/>
          <p:cNvSpPr txBox="1">
            <a:spLocks noChangeArrowheads="1"/>
          </p:cNvSpPr>
          <p:nvPr/>
        </p:nvSpPr>
        <p:spPr bwMode="auto">
          <a:xfrm>
            <a:off x="1985507" y="4624388"/>
            <a:ext cx="1143000" cy="338137"/>
          </a:xfrm>
          <a:prstGeom prst="rect">
            <a:avLst/>
          </a:prstGeom>
          <a:solidFill>
            <a:srgbClr val="E4DECA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pt-PT" sz="800" dirty="0"/>
              <a:t>Estômago (antro)</a:t>
            </a:r>
          </a:p>
          <a:p>
            <a:pPr algn="l"/>
            <a:r>
              <a:rPr lang="pt-PT" sz="800" dirty="0"/>
              <a:t>Pâncreas</a:t>
            </a:r>
          </a:p>
        </p:txBody>
      </p:sp>
      <p:sp>
        <p:nvSpPr>
          <p:cNvPr id="4119" name="Text Box 23"/>
          <p:cNvSpPr txBox="1">
            <a:spLocks noChangeArrowheads="1"/>
          </p:cNvSpPr>
          <p:nvPr/>
        </p:nvSpPr>
        <p:spPr bwMode="auto">
          <a:xfrm>
            <a:off x="6378427" y="418214"/>
            <a:ext cx="261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PT" sz="1600" b="1" dirty="0">
                <a:solidFill>
                  <a:schemeClr val="accent2"/>
                </a:solidFill>
              </a:rPr>
              <a:t>Regulação da Digestão</a:t>
            </a:r>
          </a:p>
        </p:txBody>
      </p:sp>
      <p:sp>
        <p:nvSpPr>
          <p:cNvPr id="28" name="Oval 15"/>
          <p:cNvSpPr>
            <a:spLocks noChangeArrowheads="1"/>
          </p:cNvSpPr>
          <p:nvPr/>
        </p:nvSpPr>
        <p:spPr bwMode="auto">
          <a:xfrm>
            <a:off x="4677949" y="1787236"/>
            <a:ext cx="1546206" cy="405246"/>
          </a:xfrm>
          <a:prstGeom prst="ellipse">
            <a:avLst/>
          </a:prstGeom>
          <a:noFill/>
          <a:ln w="9525" algn="ctr">
            <a:solidFill>
              <a:srgbClr val="00CC00"/>
            </a:solidFill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3" grpId="0" animBg="1"/>
      <p:bldP spid="4104" grpId="0" animBg="1"/>
      <p:bldP spid="4105" grpId="0" animBg="1"/>
      <p:bldP spid="4106" grpId="0" animBg="1"/>
      <p:bldP spid="4107" grpId="0" animBg="1"/>
      <p:bldP spid="4108" grpId="0" animBg="1"/>
      <p:bldP spid="4109" grpId="0" animBg="1"/>
      <p:bldP spid="4110" grpId="0" animBg="1"/>
      <p:bldP spid="4111" grpId="0" animBg="1"/>
      <p:bldP spid="4112" grpId="0" animBg="1"/>
      <p:bldP spid="4113" grpId="0" animBg="1"/>
      <p:bldP spid="4114" grpId="0" animBg="1"/>
      <p:bldP spid="4115" grpId="0" animBg="1"/>
      <p:bldP spid="4116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5631F13-DCE0-4E83-A8C7-BB2F97DEF727}" type="slidenum">
              <a:rPr lang="pt-PT" smtClean="0"/>
              <a:pPr/>
              <a:t>4</a:t>
            </a:fld>
            <a:endParaRPr lang="pt-PT" smtClean="0"/>
          </a:p>
        </p:txBody>
      </p:sp>
      <p:sp>
        <p:nvSpPr>
          <p:cNvPr id="6147" name="Marcador de Posição do Número do Diapositivo 1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0701B166-D026-4966-B097-573385E08886}" type="slidenum">
              <a:rPr lang="pt-PT" sz="1400"/>
              <a:pPr algn="r"/>
              <a:t>4</a:t>
            </a:fld>
            <a:endParaRPr lang="pt-PT" sz="1400"/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861" y="386149"/>
            <a:ext cx="7185283" cy="6471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1" name="Oval 5"/>
          <p:cNvSpPr>
            <a:spLocks noChangeArrowheads="1"/>
          </p:cNvSpPr>
          <p:nvPr/>
        </p:nvSpPr>
        <p:spPr bwMode="auto">
          <a:xfrm>
            <a:off x="5806296" y="419155"/>
            <a:ext cx="846138" cy="517525"/>
          </a:xfrm>
          <a:prstGeom prst="ellipse">
            <a:avLst/>
          </a:prstGeom>
          <a:noFill/>
          <a:ln w="19050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6153" name="Oval 7"/>
          <p:cNvSpPr>
            <a:spLocks noChangeArrowheads="1"/>
          </p:cNvSpPr>
          <p:nvPr/>
        </p:nvSpPr>
        <p:spPr bwMode="auto">
          <a:xfrm>
            <a:off x="4369722" y="2331132"/>
            <a:ext cx="687831" cy="241991"/>
          </a:xfrm>
          <a:prstGeom prst="ellipse">
            <a:avLst/>
          </a:prstGeom>
          <a:noFill/>
          <a:ln w="19050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6154" name="Oval 9"/>
          <p:cNvSpPr>
            <a:spLocks noChangeArrowheads="1"/>
          </p:cNvSpPr>
          <p:nvPr/>
        </p:nvSpPr>
        <p:spPr bwMode="auto">
          <a:xfrm>
            <a:off x="4706679" y="406640"/>
            <a:ext cx="1063256" cy="574158"/>
          </a:xfrm>
          <a:prstGeom prst="ellipse">
            <a:avLst/>
          </a:prstGeom>
          <a:noFill/>
          <a:ln w="28575" algn="ctr">
            <a:solidFill>
              <a:srgbClr val="66FF33"/>
            </a:solidFill>
            <a:round/>
            <a:headEnd/>
            <a:tailEnd/>
          </a:ln>
        </p:spPr>
        <p:txBody>
          <a:bodyPr/>
          <a:lstStyle/>
          <a:p>
            <a:endParaRPr lang="pt-PT" dirty="0">
              <a:solidFill>
                <a:srgbClr val="92D050"/>
              </a:solidFill>
            </a:endParaRPr>
          </a:p>
        </p:txBody>
      </p:sp>
      <p:sp>
        <p:nvSpPr>
          <p:cNvPr id="15" name="Oval 5"/>
          <p:cNvSpPr>
            <a:spLocks noChangeArrowheads="1"/>
          </p:cNvSpPr>
          <p:nvPr/>
        </p:nvSpPr>
        <p:spPr bwMode="auto">
          <a:xfrm>
            <a:off x="1671009" y="440641"/>
            <a:ext cx="986466" cy="578534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5648325" y="0"/>
            <a:ext cx="3495675" cy="33655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 sz="1600" b="1" i="1" dirty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Aparelho Digestivo/Digestão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127592" y="2721934"/>
            <a:ext cx="1828800" cy="120032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pt-PT" sz="1200" b="1" dirty="0" smtClean="0"/>
              <a:t>PYY</a:t>
            </a:r>
            <a:r>
              <a:rPr lang="pt-PT" sz="1200" dirty="0" smtClean="0"/>
              <a:t> – Péptido YY</a:t>
            </a:r>
          </a:p>
          <a:p>
            <a:pPr algn="l"/>
            <a:endParaRPr lang="pt-PT" sz="1200" dirty="0" smtClean="0"/>
          </a:p>
          <a:p>
            <a:pPr algn="l"/>
            <a:r>
              <a:rPr lang="pt-PT" sz="1200" b="1" dirty="0" smtClean="0"/>
              <a:t>CCK</a:t>
            </a:r>
            <a:r>
              <a:rPr lang="pt-PT" sz="1200" dirty="0" smtClean="0"/>
              <a:t> – Colecistoquinina</a:t>
            </a:r>
          </a:p>
          <a:p>
            <a:pPr algn="l"/>
            <a:endParaRPr lang="pt-PT" sz="1200" dirty="0" smtClean="0"/>
          </a:p>
          <a:p>
            <a:pPr algn="l"/>
            <a:r>
              <a:rPr lang="pt-PT" sz="1200" b="1" dirty="0" smtClean="0"/>
              <a:t>GIP</a:t>
            </a:r>
            <a:r>
              <a:rPr lang="pt-PT" sz="1200" dirty="0" smtClean="0"/>
              <a:t> – Péptido Inibidor Gastrointestinal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0" y="2424223"/>
            <a:ext cx="1212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 smtClean="0"/>
              <a:t>Legenda:</a:t>
            </a:r>
            <a:endParaRPr lang="pt-PT" sz="1400" dirty="0"/>
          </a:p>
        </p:txBody>
      </p:sp>
      <p:sp>
        <p:nvSpPr>
          <p:cNvPr id="18" name="Oval 4"/>
          <p:cNvSpPr>
            <a:spLocks noChangeArrowheads="1"/>
          </p:cNvSpPr>
          <p:nvPr/>
        </p:nvSpPr>
        <p:spPr bwMode="auto">
          <a:xfrm>
            <a:off x="3313482" y="1232213"/>
            <a:ext cx="687904" cy="280914"/>
          </a:xfrm>
          <a:prstGeom prst="ellipse">
            <a:avLst/>
          </a:prstGeom>
          <a:noFill/>
          <a:ln w="19050" algn="ctr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pt-PT" dirty="0">
              <a:solidFill>
                <a:srgbClr val="7030A0"/>
              </a:solidFill>
            </a:endParaRPr>
          </a:p>
        </p:txBody>
      </p:sp>
      <p:sp>
        <p:nvSpPr>
          <p:cNvPr id="19" name="Oval 4"/>
          <p:cNvSpPr>
            <a:spLocks noChangeArrowheads="1"/>
          </p:cNvSpPr>
          <p:nvPr/>
        </p:nvSpPr>
        <p:spPr bwMode="auto">
          <a:xfrm>
            <a:off x="3846882" y="3619499"/>
            <a:ext cx="782268" cy="274877"/>
          </a:xfrm>
          <a:prstGeom prst="ellipse">
            <a:avLst/>
          </a:prstGeom>
          <a:noFill/>
          <a:ln w="19050" algn="ctr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21" name="Oval 4"/>
          <p:cNvSpPr>
            <a:spLocks noChangeArrowheads="1"/>
          </p:cNvSpPr>
          <p:nvPr/>
        </p:nvSpPr>
        <p:spPr bwMode="auto">
          <a:xfrm>
            <a:off x="3323007" y="4023038"/>
            <a:ext cx="525093" cy="280914"/>
          </a:xfrm>
          <a:prstGeom prst="ellipse">
            <a:avLst/>
          </a:prstGeom>
          <a:noFill/>
          <a:ln w="19050" algn="ctr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16" name="Oval 15"/>
          <p:cNvSpPr/>
          <p:nvPr/>
        </p:nvSpPr>
        <p:spPr bwMode="auto">
          <a:xfrm>
            <a:off x="5266481" y="2037144"/>
            <a:ext cx="706056" cy="289367"/>
          </a:xfrm>
          <a:prstGeom prst="ellipse">
            <a:avLst/>
          </a:prstGeom>
          <a:noFill/>
          <a:ln w="19050" cap="flat" cmpd="sng" algn="ctr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5421E1F-B4B5-4D1B-9958-0FA0EF99A34A}" type="slidenum">
              <a:rPr lang="pt-PT" smtClean="0"/>
              <a:pPr/>
              <a:t>5</a:t>
            </a:fld>
            <a:endParaRPr lang="pt-PT" smtClean="0"/>
          </a:p>
        </p:txBody>
      </p:sp>
      <p:pic>
        <p:nvPicPr>
          <p:cNvPr id="717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6888" y="1331913"/>
            <a:ext cx="8296275" cy="394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Rectangle 7"/>
          <p:cNvSpPr>
            <a:spLocks noChangeArrowheads="1"/>
          </p:cNvSpPr>
          <p:nvPr/>
        </p:nvSpPr>
        <p:spPr bwMode="auto">
          <a:xfrm>
            <a:off x="7902575" y="0"/>
            <a:ext cx="1241425" cy="33655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 sz="1600" b="1" i="1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Absorção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419BF8E-3F70-490E-B584-BBC8D28728CF}" type="slidenum">
              <a:rPr lang="pt-PT" smtClean="0"/>
              <a:pPr/>
              <a:t>6</a:t>
            </a:fld>
            <a:endParaRPr lang="pt-PT" smtClean="0"/>
          </a:p>
        </p:txBody>
      </p:sp>
      <p:sp>
        <p:nvSpPr>
          <p:cNvPr id="8197" name="Rectangle 7"/>
          <p:cNvSpPr>
            <a:spLocks noChangeArrowheads="1"/>
          </p:cNvSpPr>
          <p:nvPr/>
        </p:nvSpPr>
        <p:spPr bwMode="auto">
          <a:xfrm>
            <a:off x="7902575" y="0"/>
            <a:ext cx="1241425" cy="33655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 sz="1600" b="1" i="1" dirty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Absorção</a:t>
            </a:r>
          </a:p>
        </p:txBody>
      </p:sp>
      <p:pic>
        <p:nvPicPr>
          <p:cNvPr id="8198" name="Picture 6" descr="Mecanismo-Absorcao-Nutrient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4310" y="724454"/>
            <a:ext cx="6382885" cy="5580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ixaDeTexto 6"/>
          <p:cNvSpPr txBox="1"/>
          <p:nvPr/>
        </p:nvSpPr>
        <p:spPr>
          <a:xfrm>
            <a:off x="2892057" y="148855"/>
            <a:ext cx="3615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/>
              <a:t>Mecanismos de Absorção</a:t>
            </a:r>
            <a:endParaRPr lang="pt-PT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411A15-F9C5-4631-A5D5-BEE002DA943B}" type="slidenum">
              <a:rPr lang="pt-PT" smtClean="0"/>
              <a:pPr>
                <a:defRPr/>
              </a:pPr>
              <a:t>7</a:t>
            </a:fld>
            <a:endParaRPr lang="pt-PT"/>
          </a:p>
        </p:txBody>
      </p:sp>
      <p:sp>
        <p:nvSpPr>
          <p:cNvPr id="3" name="CaixaDeTexto 2"/>
          <p:cNvSpPr txBox="1"/>
          <p:nvPr/>
        </p:nvSpPr>
        <p:spPr>
          <a:xfrm>
            <a:off x="1520456" y="276447"/>
            <a:ext cx="6709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 smtClean="0"/>
              <a:t>Factores que influenciam a absorção</a:t>
            </a:r>
            <a:endParaRPr lang="pt-PT" sz="2400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723014" y="1020725"/>
            <a:ext cx="780429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00FF"/>
              </a:buClr>
              <a:buFont typeface="Wingdings" pitchFamily="2" charset="2"/>
              <a:buChar char="q"/>
            </a:pPr>
            <a:r>
              <a:rPr lang="pt-PT" dirty="0" smtClean="0"/>
              <a:t> </a:t>
            </a:r>
            <a:r>
              <a:rPr lang="pt-PT" b="1" dirty="0" smtClean="0"/>
              <a:t>Propriedades físico-químicas </a:t>
            </a:r>
            <a:r>
              <a:rPr lang="pt-PT" dirty="0" smtClean="0"/>
              <a:t>do nutriente – ex.:  solubilidade ou não em lípidos</a:t>
            </a:r>
          </a:p>
          <a:p>
            <a:pPr algn="just">
              <a:buClr>
                <a:srgbClr val="0000FF"/>
              </a:buClr>
              <a:buFont typeface="Wingdings" pitchFamily="2" charset="2"/>
              <a:buChar char="q"/>
            </a:pPr>
            <a:endParaRPr lang="pt-PT" dirty="0" smtClean="0"/>
          </a:p>
          <a:p>
            <a:pPr algn="just">
              <a:buClr>
                <a:srgbClr val="0000FF"/>
              </a:buClr>
              <a:buFont typeface="Wingdings" pitchFamily="2" charset="2"/>
              <a:buChar char="q"/>
            </a:pPr>
            <a:r>
              <a:rPr lang="pt-PT" dirty="0" smtClean="0"/>
              <a:t> </a:t>
            </a:r>
            <a:r>
              <a:rPr lang="pt-PT" b="1" dirty="0" smtClean="0"/>
              <a:t>Presença de outros nutrientes</a:t>
            </a:r>
            <a:r>
              <a:rPr lang="pt-PT" dirty="0" smtClean="0"/>
              <a:t>  no intestino que melhoram a absorção de um determinado nutriente – caso da vitamina C que favorece a absorção do ferro de origem vegetal</a:t>
            </a:r>
          </a:p>
          <a:p>
            <a:pPr algn="just">
              <a:buClr>
                <a:srgbClr val="0000FF"/>
              </a:buClr>
              <a:buFont typeface="Wingdings" pitchFamily="2" charset="2"/>
              <a:buChar char="q"/>
            </a:pPr>
            <a:endParaRPr lang="pt-PT" dirty="0" smtClean="0"/>
          </a:p>
          <a:p>
            <a:pPr algn="just">
              <a:buClr>
                <a:srgbClr val="0000FF"/>
              </a:buClr>
              <a:buFont typeface="Wingdings" pitchFamily="2" charset="2"/>
              <a:buChar char="q"/>
            </a:pPr>
            <a:r>
              <a:rPr lang="pt-PT" dirty="0" smtClean="0"/>
              <a:t> </a:t>
            </a:r>
            <a:r>
              <a:rPr lang="pt-PT" b="1" dirty="0" smtClean="0"/>
              <a:t>Presença de certos compostos </a:t>
            </a:r>
            <a:r>
              <a:rPr lang="pt-PT" dirty="0" smtClean="0"/>
              <a:t>nos alimentos, tais como a fibra, que aumenta a motilidade intestinal e acelera o transito intestinal, reduzindo a absorção de catiões (cálcio, magnésio, ferro, zinco, etc.)</a:t>
            </a:r>
          </a:p>
          <a:p>
            <a:pPr algn="just">
              <a:buClr>
                <a:srgbClr val="0000FF"/>
              </a:buClr>
              <a:buFont typeface="Wingdings" pitchFamily="2" charset="2"/>
              <a:buChar char="q"/>
            </a:pPr>
            <a:endParaRPr lang="pt-PT" dirty="0" smtClean="0"/>
          </a:p>
          <a:p>
            <a:pPr algn="just">
              <a:buClr>
                <a:srgbClr val="0000FF"/>
              </a:buClr>
              <a:buFont typeface="Wingdings" pitchFamily="2" charset="2"/>
              <a:buChar char="q"/>
            </a:pPr>
            <a:r>
              <a:rPr lang="pt-PT" dirty="0" smtClean="0"/>
              <a:t> </a:t>
            </a:r>
            <a:r>
              <a:rPr lang="pt-PT" b="1" dirty="0" smtClean="0"/>
              <a:t>Presença de certos fármacos </a:t>
            </a:r>
            <a:r>
              <a:rPr lang="pt-PT" dirty="0" smtClean="0"/>
              <a:t>no intestino, como sejam certas resinas trocadoras de iões, antibióticos, etc.</a:t>
            </a:r>
          </a:p>
          <a:p>
            <a:pPr algn="just">
              <a:buClr>
                <a:srgbClr val="0000FF"/>
              </a:buClr>
            </a:pPr>
            <a:endParaRPr lang="pt-PT" dirty="0" smtClean="0"/>
          </a:p>
          <a:p>
            <a:pPr algn="just">
              <a:buClr>
                <a:srgbClr val="0000FF"/>
              </a:buClr>
              <a:buFont typeface="Wingdings" pitchFamily="2" charset="2"/>
              <a:buChar char="q"/>
            </a:pPr>
            <a:r>
              <a:rPr lang="pt-PT" dirty="0" smtClean="0"/>
              <a:t> </a:t>
            </a:r>
            <a:r>
              <a:rPr lang="pt-PT" b="1" dirty="0" smtClean="0"/>
              <a:t>Motilidade intestinal</a:t>
            </a:r>
          </a:p>
          <a:p>
            <a:pPr algn="just">
              <a:buClr>
                <a:srgbClr val="0000FF"/>
              </a:buClr>
              <a:buFont typeface="Wingdings" pitchFamily="2" charset="2"/>
              <a:buChar char="q"/>
            </a:pPr>
            <a:endParaRPr lang="pt-PT" b="1" dirty="0" smtClean="0"/>
          </a:p>
          <a:p>
            <a:pPr algn="just">
              <a:buClr>
                <a:srgbClr val="0000FF"/>
              </a:buClr>
              <a:buFont typeface="Wingdings" pitchFamily="2" charset="2"/>
              <a:buChar char="q"/>
            </a:pPr>
            <a:r>
              <a:rPr lang="pt-PT" b="1" dirty="0" smtClean="0"/>
              <a:t> Estado nutricional do indivíduo </a:t>
            </a:r>
            <a:r>
              <a:rPr lang="pt-PT" dirty="0" smtClean="0"/>
              <a:t>(por exemplo: na anemia ferropénica ou num estado deficitário de cálcio, o grau de absorção destes elementos é maior, se este estado não se dever a outros problemas, nomeadamente metabólicos).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7902575" y="0"/>
            <a:ext cx="1241425" cy="33655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 sz="1600" b="1" i="1" dirty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Absorção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411A15-F9C5-4631-A5D5-BEE002DA943B}" type="slidenum">
              <a:rPr lang="pt-PT" smtClean="0"/>
              <a:pPr>
                <a:defRPr/>
              </a:pPr>
              <a:t>8</a:t>
            </a:fld>
            <a:endParaRPr lang="pt-PT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478383" y="0"/>
            <a:ext cx="406108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PT" sz="1600" b="1" dirty="0"/>
              <a:t>Locais de </a:t>
            </a:r>
            <a:r>
              <a:rPr lang="pt-PT" sz="1600" b="1" dirty="0" smtClean="0"/>
              <a:t>Absorção</a:t>
            </a:r>
            <a:endParaRPr lang="pt-PT" sz="1600" b="1" dirty="0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7902575" y="0"/>
            <a:ext cx="1241425" cy="33655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 sz="1600" b="1" i="1" dirty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Absorção</a:t>
            </a:r>
          </a:p>
        </p:txBody>
      </p:sp>
      <p:grpSp>
        <p:nvGrpSpPr>
          <p:cNvPr id="16" name="Grupo 15"/>
          <p:cNvGrpSpPr/>
          <p:nvPr/>
        </p:nvGrpSpPr>
        <p:grpSpPr>
          <a:xfrm>
            <a:off x="2224412" y="381000"/>
            <a:ext cx="4582635" cy="6477000"/>
            <a:chOff x="2371058" y="381000"/>
            <a:chExt cx="4582635" cy="6477000"/>
          </a:xfrm>
        </p:grpSpPr>
        <p:pic>
          <p:nvPicPr>
            <p:cNvPr id="3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48456" y="381000"/>
              <a:ext cx="3657524" cy="6477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CaixaDeTexto 5"/>
            <p:cNvSpPr txBox="1"/>
            <p:nvPr/>
          </p:nvSpPr>
          <p:spPr>
            <a:xfrm>
              <a:off x="5709679" y="5178056"/>
              <a:ext cx="1244014" cy="646331"/>
            </a:xfrm>
            <a:prstGeom prst="rect">
              <a:avLst/>
            </a:prstGeom>
            <a:solidFill>
              <a:srgbClr val="C5C48A"/>
            </a:solidFill>
          </p:spPr>
          <p:txBody>
            <a:bodyPr wrap="square" rtlCol="0">
              <a:spAutoFit/>
            </a:bodyPr>
            <a:lstStyle/>
            <a:p>
              <a:r>
                <a:rPr lang="pt-PT" sz="1200" dirty="0" smtClean="0"/>
                <a:t>Sais biliares</a:t>
              </a:r>
            </a:p>
            <a:p>
              <a:r>
                <a:rPr lang="pt-PT" sz="1200" dirty="0" smtClean="0"/>
                <a:t>Na, K, Cl</a:t>
              </a:r>
            </a:p>
            <a:p>
              <a:r>
                <a:rPr lang="pt-PT" sz="1200" dirty="0" smtClean="0"/>
                <a:t>Água</a:t>
              </a:r>
              <a:endParaRPr lang="pt-PT" sz="1200" dirty="0"/>
            </a:p>
          </p:txBody>
        </p:sp>
        <p:sp>
          <p:nvSpPr>
            <p:cNvPr id="8" name="CaixaDeTexto 7"/>
            <p:cNvSpPr txBox="1"/>
            <p:nvPr/>
          </p:nvSpPr>
          <p:spPr>
            <a:xfrm>
              <a:off x="3668233" y="4890978"/>
              <a:ext cx="1275907" cy="461665"/>
            </a:xfrm>
            <a:prstGeom prst="rect">
              <a:avLst/>
            </a:prstGeom>
            <a:solidFill>
              <a:srgbClr val="A3C2FF"/>
            </a:solidFill>
          </p:spPr>
          <p:txBody>
            <a:bodyPr wrap="square" rtlCol="0">
              <a:spAutoFit/>
            </a:bodyPr>
            <a:lstStyle/>
            <a:p>
              <a:r>
                <a:rPr lang="pt-PT" sz="1200" dirty="0" smtClean="0"/>
                <a:t>Vitamina B</a:t>
              </a:r>
              <a:r>
                <a:rPr lang="pt-PT" sz="1200" baseline="-25000" dirty="0" smtClean="0"/>
                <a:t>12</a:t>
              </a:r>
            </a:p>
            <a:p>
              <a:r>
                <a:rPr lang="pt-PT" sz="1200" dirty="0" smtClean="0"/>
                <a:t>Vitamina K</a:t>
              </a:r>
              <a:endParaRPr lang="pt-PT" sz="1200" dirty="0"/>
            </a:p>
          </p:txBody>
        </p:sp>
        <p:sp>
          <p:nvSpPr>
            <p:cNvPr id="10" name="CaixaDeTexto 9"/>
            <p:cNvSpPr txBox="1"/>
            <p:nvPr/>
          </p:nvSpPr>
          <p:spPr>
            <a:xfrm>
              <a:off x="4008475" y="705293"/>
              <a:ext cx="797442" cy="276999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pt-PT" sz="1200" dirty="0" smtClean="0"/>
                <a:t>Bílis</a:t>
              </a:r>
              <a:endParaRPr lang="pt-PT" sz="1200" dirty="0"/>
            </a:p>
          </p:txBody>
        </p:sp>
        <p:sp>
          <p:nvSpPr>
            <p:cNvPr id="11" name="CaixaDeTexto 10"/>
            <p:cNvSpPr txBox="1"/>
            <p:nvPr/>
          </p:nvSpPr>
          <p:spPr>
            <a:xfrm>
              <a:off x="2371058" y="3083444"/>
              <a:ext cx="1180213" cy="261610"/>
            </a:xfrm>
            <a:prstGeom prst="rect">
              <a:avLst/>
            </a:prstGeom>
            <a:solidFill>
              <a:srgbClr val="B0AC14"/>
            </a:solidFill>
          </p:spPr>
          <p:txBody>
            <a:bodyPr wrap="square" rtlCol="0">
              <a:spAutoFit/>
            </a:bodyPr>
            <a:lstStyle/>
            <a:p>
              <a:r>
                <a:rPr lang="pt-PT" sz="1100" dirty="0" smtClean="0"/>
                <a:t>Aminoácidos</a:t>
              </a:r>
              <a:endParaRPr lang="pt-PT" sz="1100" dirty="0"/>
            </a:p>
          </p:txBody>
        </p:sp>
        <p:sp>
          <p:nvSpPr>
            <p:cNvPr id="13" name="CaixaDeTexto 12"/>
            <p:cNvSpPr txBox="1"/>
            <p:nvPr/>
          </p:nvSpPr>
          <p:spPr>
            <a:xfrm>
              <a:off x="2863703" y="2353340"/>
              <a:ext cx="1368056" cy="261610"/>
            </a:xfrm>
            <a:prstGeom prst="rect">
              <a:avLst/>
            </a:prstGeom>
            <a:solidFill>
              <a:srgbClr val="E8B6B7"/>
            </a:solidFill>
          </p:spPr>
          <p:txBody>
            <a:bodyPr wrap="square" rtlCol="0">
              <a:spAutoFit/>
            </a:bodyPr>
            <a:lstStyle/>
            <a:p>
              <a:r>
                <a:rPr lang="pt-PT" sz="1100" dirty="0" smtClean="0"/>
                <a:t>Monossacáridos</a:t>
              </a:r>
              <a:endParaRPr lang="pt-PT" sz="1100" dirty="0"/>
            </a:p>
          </p:txBody>
        </p:sp>
        <p:sp>
          <p:nvSpPr>
            <p:cNvPr id="14" name="CaixaDeTexto 13"/>
            <p:cNvSpPr txBox="1"/>
            <p:nvPr/>
          </p:nvSpPr>
          <p:spPr>
            <a:xfrm>
              <a:off x="4883890" y="3767471"/>
              <a:ext cx="1676398" cy="430887"/>
            </a:xfrm>
            <a:prstGeom prst="rect">
              <a:avLst/>
            </a:prstGeom>
            <a:solidFill>
              <a:srgbClr val="C5B857"/>
            </a:solidFill>
          </p:spPr>
          <p:txBody>
            <a:bodyPr wrap="square" rtlCol="0">
              <a:spAutoFit/>
            </a:bodyPr>
            <a:lstStyle/>
            <a:p>
              <a:r>
                <a:rPr lang="pt-PT" sz="1100" dirty="0" smtClean="0"/>
                <a:t>Produtos de digestão das gorduras</a:t>
              </a:r>
              <a:endParaRPr lang="pt-PT" sz="1100" dirty="0"/>
            </a:p>
          </p:txBody>
        </p:sp>
        <p:sp>
          <p:nvSpPr>
            <p:cNvPr id="15" name="CaixaDeTexto 14"/>
            <p:cNvSpPr txBox="1"/>
            <p:nvPr/>
          </p:nvSpPr>
          <p:spPr>
            <a:xfrm>
              <a:off x="3218121" y="2675861"/>
              <a:ext cx="1368056" cy="261610"/>
            </a:xfrm>
            <a:prstGeom prst="rect">
              <a:avLst/>
            </a:prstGeom>
            <a:solidFill>
              <a:srgbClr val="A166A6"/>
            </a:solidFill>
          </p:spPr>
          <p:txBody>
            <a:bodyPr wrap="square" rtlCol="0">
              <a:spAutoFit/>
            </a:bodyPr>
            <a:lstStyle/>
            <a:p>
              <a:r>
                <a:rPr lang="pt-PT" sz="1100" dirty="0" smtClean="0"/>
                <a:t>Dissacáridos</a:t>
              </a:r>
              <a:endParaRPr lang="pt-PT" sz="1100" dirty="0"/>
            </a:p>
          </p:txBody>
        </p:sp>
        <p:cxnSp>
          <p:nvCxnSpPr>
            <p:cNvPr id="17" name="Conexão em ângulos rectos 16"/>
            <p:cNvCxnSpPr/>
            <p:nvPr/>
          </p:nvCxnSpPr>
          <p:spPr bwMode="auto">
            <a:xfrm rot="10800000" flipV="1">
              <a:off x="3944682" y="6315740"/>
              <a:ext cx="627319" cy="148854"/>
            </a:xfrm>
            <a:prstGeom prst="bentConnector3">
              <a:avLst>
                <a:gd name="adj1" fmla="val 19492"/>
              </a:avLst>
            </a:prstGeom>
            <a:solidFill>
              <a:schemeClr val="accent1"/>
            </a:solidFill>
            <a:ln w="28575" cap="flat" cmpd="sng" algn="ctr">
              <a:solidFill>
                <a:srgbClr val="A2A05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9" name="CaixaDeTexto 18"/>
            <p:cNvSpPr txBox="1"/>
            <p:nvPr/>
          </p:nvSpPr>
          <p:spPr>
            <a:xfrm>
              <a:off x="2945219" y="6222302"/>
              <a:ext cx="928577" cy="461665"/>
            </a:xfrm>
            <a:prstGeom prst="rect">
              <a:avLst/>
            </a:prstGeom>
            <a:solidFill>
              <a:srgbClr val="C5C48A"/>
            </a:solidFill>
          </p:spPr>
          <p:txBody>
            <a:bodyPr wrap="square" rtlCol="0">
              <a:spAutoFit/>
            </a:bodyPr>
            <a:lstStyle/>
            <a:p>
              <a:r>
                <a:rPr lang="pt-PT" sz="1200" dirty="0" smtClean="0"/>
                <a:t>Água</a:t>
              </a:r>
            </a:p>
            <a:p>
              <a:r>
                <a:rPr lang="pt-PT" sz="1200" dirty="0" smtClean="0"/>
                <a:t>Na, K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anualmerck.net/images/thumbnail/p_77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268760"/>
            <a:ext cx="3234914" cy="3888432"/>
          </a:xfrm>
          <a:prstGeom prst="rect">
            <a:avLst/>
          </a:prstGeom>
          <a:noFill/>
        </p:spPr>
      </p:pic>
      <p:sp>
        <p:nvSpPr>
          <p:cNvPr id="3" name="CaixaDeTexto 2"/>
          <p:cNvSpPr txBox="1"/>
          <p:nvPr/>
        </p:nvSpPr>
        <p:spPr>
          <a:xfrm>
            <a:off x="2411760" y="260648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ABSORÇÃO DA VIT. B12</a:t>
            </a:r>
            <a:endParaRPr lang="pt-PT" sz="2400" b="1" dirty="0">
              <a:solidFill>
                <a:srgbClr val="CC33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7902575" y="0"/>
            <a:ext cx="1241425" cy="33655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 sz="1600" b="1" i="1" dirty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Absorção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noFill/>
        </p:spPr>
        <p:txBody>
          <a:bodyPr/>
          <a:lstStyle/>
          <a:p>
            <a:fld id="{50BAE590-7802-406A-8120-78F1F362C70F}" type="slidenum">
              <a:rPr lang="pt-PT" smtClean="0"/>
              <a:pPr/>
              <a:t>9</a:t>
            </a:fld>
            <a:endParaRPr lang="pt-PT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elo de apresentação predefinido">
  <a:themeElements>
    <a:clrScheme name="Modelo de apresentação predefini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elo de apresentação predefini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P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P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delo de apresentação predefini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7646</TotalTime>
  <Words>1220</Words>
  <Application>Microsoft Office PowerPoint</Application>
  <PresentationFormat>Apresentação no Ecrã (4:3)</PresentationFormat>
  <Paragraphs>226</Paragraphs>
  <Slides>25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25</vt:i4>
      </vt:variant>
      <vt:variant>
        <vt:lpstr>Apresentações personalizadas</vt:lpstr>
      </vt:variant>
      <vt:variant>
        <vt:i4>1</vt:i4>
      </vt:variant>
    </vt:vector>
  </HeadingPairs>
  <TitlesOfParts>
    <vt:vector size="27" baseType="lpstr">
      <vt:lpstr>Modelo de apresentação predefinido</vt:lpstr>
      <vt:lpstr>Diapositivo 1</vt:lpstr>
      <vt:lpstr>Diapositivo 2</vt:lpstr>
      <vt:lpstr>Diapositivo 3</vt:lpstr>
      <vt:lpstr>Diapositivo 4</vt:lpstr>
      <vt:lpstr>Diapositivo 5</vt:lpstr>
      <vt:lpstr>Diapositivo 6</vt:lpstr>
      <vt:lpstr>Diapositivo 7</vt:lpstr>
      <vt:lpstr>Diapositivo 8</vt:lpstr>
      <vt:lpstr>Diapositivo 9</vt:lpstr>
      <vt:lpstr>Diapositivo 10</vt:lpstr>
      <vt:lpstr>Diapositivo 11</vt:lpstr>
      <vt:lpstr>Diapositivo 12</vt:lpstr>
      <vt:lpstr>Diapositivo 13</vt:lpstr>
      <vt:lpstr>Diapositivo 14</vt:lpstr>
      <vt:lpstr>Diapositivo 15</vt:lpstr>
      <vt:lpstr>Diapositivo 16</vt:lpstr>
      <vt:lpstr>Diapositivo 17</vt:lpstr>
      <vt:lpstr>Diapositivo 18</vt:lpstr>
      <vt:lpstr>Diapositivo 19</vt:lpstr>
      <vt:lpstr>Diapositivo 20</vt:lpstr>
      <vt:lpstr>Diapositivo 21</vt:lpstr>
      <vt:lpstr>Diapositivo 22</vt:lpstr>
      <vt:lpstr>Diapositivo 23</vt:lpstr>
      <vt:lpstr>Diapositivo 24</vt:lpstr>
      <vt:lpstr>Diapositivo 25</vt:lpstr>
      <vt:lpstr>Apresentação personalizada 1</vt:lpstr>
    </vt:vector>
  </TitlesOfParts>
  <Company>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Isabel Januario</dc:creator>
  <cp:lastModifiedBy>IsabelJanuário</cp:lastModifiedBy>
  <cp:revision>354</cp:revision>
  <dcterms:created xsi:type="dcterms:W3CDTF">2007-09-18T15:38:25Z</dcterms:created>
  <dcterms:modified xsi:type="dcterms:W3CDTF">2017-10-11T12:07:06Z</dcterms:modified>
</cp:coreProperties>
</file>