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5" r:id="rId2"/>
    <p:sldId id="317" r:id="rId3"/>
    <p:sldId id="256" r:id="rId4"/>
    <p:sldId id="309" r:id="rId5"/>
    <p:sldId id="322" r:id="rId6"/>
    <p:sldId id="328" r:id="rId7"/>
    <p:sldId id="323" r:id="rId8"/>
    <p:sldId id="259" r:id="rId9"/>
    <p:sldId id="341" r:id="rId10"/>
    <p:sldId id="320" r:id="rId11"/>
    <p:sldId id="321" r:id="rId12"/>
    <p:sldId id="342" r:id="rId13"/>
    <p:sldId id="343" r:id="rId14"/>
    <p:sldId id="316" r:id="rId15"/>
    <p:sldId id="285" r:id="rId16"/>
    <p:sldId id="307" r:id="rId17"/>
    <p:sldId id="281" r:id="rId18"/>
    <p:sldId id="303" r:id="rId19"/>
    <p:sldId id="305" r:id="rId20"/>
    <p:sldId id="301" r:id="rId21"/>
    <p:sldId id="275" r:id="rId22"/>
    <p:sldId id="276" r:id="rId23"/>
    <p:sldId id="327" r:id="rId24"/>
    <p:sldId id="263" r:id="rId25"/>
    <p:sldId id="262" r:id="rId26"/>
    <p:sldId id="264" r:id="rId27"/>
    <p:sldId id="318" r:id="rId28"/>
    <p:sldId id="294" r:id="rId29"/>
    <p:sldId id="310" r:id="rId30"/>
    <p:sldId id="312" r:id="rId31"/>
    <p:sldId id="336" r:id="rId32"/>
    <p:sldId id="337" r:id="rId33"/>
    <p:sldId id="338" r:id="rId34"/>
    <p:sldId id="339" r:id="rId35"/>
    <p:sldId id="340" r:id="rId36"/>
    <p:sldId id="313" r:id="rId37"/>
    <p:sldId id="326" r:id="rId38"/>
    <p:sldId id="331" r:id="rId39"/>
    <p:sldId id="332" r:id="rId40"/>
    <p:sldId id="333" r:id="rId41"/>
    <p:sldId id="334" r:id="rId42"/>
    <p:sldId id="299" r:id="rId43"/>
    <p:sldId id="286" r:id="rId44"/>
    <p:sldId id="335" r:id="rId45"/>
    <p:sldId id="311" r:id="rId46"/>
  </p:sldIdLst>
  <p:sldSz cx="9906000" cy="6858000" type="A4"/>
  <p:notesSz cx="7099300" cy="10223500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5C3A1"/>
    <a:srgbClr val="F2B286"/>
    <a:srgbClr val="0066FF"/>
    <a:srgbClr val="0000FF"/>
    <a:srgbClr val="990000"/>
    <a:srgbClr val="CC3300"/>
    <a:srgbClr val="660033"/>
    <a:srgbClr val="A50021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576" y="226"/>
      </p:cViewPr>
      <p:guideLst>
        <p:guide orient="horz" pos="2160"/>
        <p:guide pos="315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t" anchorCtr="0" compatLnSpc="1">
            <a:prstTxWarp prst="textNoShape">
              <a:avLst/>
            </a:prstTxWarp>
          </a:bodyPr>
          <a:lstStyle>
            <a:lvl1pPr algn="l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t" anchorCtr="0" compatLnSpc="1">
            <a:prstTxWarp prst="textNoShape">
              <a:avLst/>
            </a:prstTxWarp>
          </a:bodyPr>
          <a:lstStyle>
            <a:lvl1pPr algn="r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b" anchorCtr="0" compatLnSpc="1">
            <a:prstTxWarp prst="textNoShape">
              <a:avLst/>
            </a:prstTxWarp>
          </a:bodyPr>
          <a:lstStyle>
            <a:lvl1pPr algn="l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b" anchorCtr="0" compatLnSpc="1">
            <a:prstTxWarp prst="textNoShape">
              <a:avLst/>
            </a:prstTxWarp>
          </a:bodyPr>
          <a:lstStyle>
            <a:lvl1pPr algn="r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D823A6C-0FA4-4F45-A6EE-EE13C938638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t" anchorCtr="0" compatLnSpc="1">
            <a:prstTxWarp prst="textNoShape">
              <a:avLst/>
            </a:prstTxWarp>
          </a:bodyPr>
          <a:lstStyle>
            <a:lvl1pPr algn="l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t" anchorCtr="0" compatLnSpc="1">
            <a:prstTxWarp prst="textNoShape">
              <a:avLst/>
            </a:prstTxWarp>
          </a:bodyPr>
          <a:lstStyle>
            <a:lvl1pPr algn="r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66763"/>
            <a:ext cx="553720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b" anchorCtr="0" compatLnSpc="1">
            <a:prstTxWarp prst="textNoShape">
              <a:avLst/>
            </a:prstTxWarp>
          </a:bodyPr>
          <a:lstStyle>
            <a:lvl1pPr algn="l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3" tIns="47753" rIns="95503" bIns="47753" numCol="1" anchor="b" anchorCtr="0" compatLnSpc="1">
            <a:prstTxWarp prst="textNoShape">
              <a:avLst/>
            </a:prstTxWarp>
          </a:bodyPr>
          <a:lstStyle>
            <a:lvl1pPr algn="r" defTabSz="95551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8409272-9E9A-411A-ACB8-83F3403D50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7BA8DBE-1DE2-4FF8-98BF-B12F91D5A9E1}" type="slidenum">
              <a:rPr lang="pt-PT" smtClean="0"/>
              <a:pPr defTabSz="952500"/>
              <a:t>1</a:t>
            </a:fld>
            <a:endParaRPr lang="pt-PT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96" tIns="47747" rIns="95496" bIns="47747" anchor="b"/>
          <a:lstStyle/>
          <a:p>
            <a:pPr algn="r" defTabSz="952500"/>
            <a:fld id="{B1E99020-188E-4B16-86CD-7370815F6528}" type="slidenum">
              <a:rPr lang="pt-PT" sz="1300">
                <a:latin typeface="Verdana" pitchFamily="34" charset="0"/>
              </a:rPr>
              <a:pPr algn="r" defTabSz="952500"/>
              <a:t>1</a:t>
            </a:fld>
            <a:endParaRPr lang="pt-PT" sz="1300">
              <a:latin typeface="Verdana" pitchFamily="34" charset="0"/>
            </a:endParaRPr>
          </a:p>
        </p:txBody>
      </p:sp>
      <p:sp>
        <p:nvSpPr>
          <p:cNvPr id="460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  <a:noFill/>
          <a:ln/>
        </p:spPr>
        <p:txBody>
          <a:bodyPr lIns="95496" tIns="47747" rIns="95496" bIns="47747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0EE68B3-B8E7-42D0-B360-7707B1C44137}" type="slidenum">
              <a:rPr lang="pt-PT" smtClean="0"/>
              <a:pPr defTabSz="952500"/>
              <a:t>22</a:t>
            </a:fld>
            <a:endParaRPr lang="pt-P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C5AB10A-7AF8-439B-9CF2-0BC6BDED5C94}" type="slidenum">
              <a:rPr lang="pt-PT" smtClean="0"/>
              <a:pPr defTabSz="952500"/>
              <a:t>23</a:t>
            </a:fld>
            <a:endParaRPr lang="pt-P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1997304-C19A-49BB-8A99-0FDE90489C8F}" type="slidenum">
              <a:rPr lang="pt-PT" smtClean="0"/>
              <a:pPr defTabSz="952500"/>
              <a:t>24</a:t>
            </a:fld>
            <a:endParaRPr lang="pt-P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E5109A5-1743-4CE4-BDE9-9D5FD1C8FF08}" type="slidenum">
              <a:rPr lang="pt-PT" smtClean="0"/>
              <a:pPr defTabSz="952500"/>
              <a:t>25</a:t>
            </a:fld>
            <a:endParaRPr lang="pt-P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E267604-1637-4D3D-BA78-C574F249E643}" type="slidenum">
              <a:rPr lang="pt-PT" smtClean="0"/>
              <a:pPr defTabSz="952500"/>
              <a:t>26</a:t>
            </a:fld>
            <a:endParaRPr lang="pt-P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B5793B8-5D56-461A-9565-0C1E5A08E694}" type="slidenum">
              <a:rPr lang="pt-PT" smtClean="0"/>
              <a:pPr defTabSz="952500"/>
              <a:t>33</a:t>
            </a:fld>
            <a:endParaRPr lang="pt-P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609D464-52F8-4ABD-8FAC-C83CF0D39744}" type="slidenum">
              <a:rPr lang="pt-PT" smtClean="0"/>
              <a:pPr defTabSz="952500"/>
              <a:t>3</a:t>
            </a:fld>
            <a:endParaRPr lang="pt-P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D9B4D48E-DA4D-4F90-B18F-2A208C988A86}" type="slidenum">
              <a:rPr lang="pt-PT" smtClean="0"/>
              <a:pPr defTabSz="952500"/>
              <a:t>5</a:t>
            </a:fld>
            <a:endParaRPr lang="pt-P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1C47FA6D-D42A-4382-996B-67AD9AC46AD1}" type="slidenum">
              <a:rPr lang="pt-PT" smtClean="0"/>
              <a:pPr defTabSz="952500"/>
              <a:t>8</a:t>
            </a:fld>
            <a:endParaRPr lang="pt-P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53351A01-7798-43E2-8DA0-0CB9015B8AC1}" type="slidenum">
              <a:rPr lang="pt-PT" smtClean="0"/>
              <a:pPr defTabSz="952500"/>
              <a:t>14</a:t>
            </a:fld>
            <a:endParaRPr lang="pt-P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1D81FB9-49D1-4381-B89B-5C076A27C45E}" type="slidenum">
              <a:rPr lang="pt-PT" smtClean="0"/>
              <a:pPr defTabSz="952500"/>
              <a:t>15</a:t>
            </a:fld>
            <a:endParaRPr lang="pt-PT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71DF674-7684-411E-B99E-1C6138C9AC68}" type="slidenum">
              <a:rPr lang="pt-PT" smtClean="0"/>
              <a:pPr defTabSz="952500"/>
              <a:t>17</a:t>
            </a:fld>
            <a:endParaRPr lang="pt-P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F7928A64-19FB-4053-88AC-D6766ED01422}" type="slidenum">
              <a:rPr lang="pt-PT" smtClean="0"/>
              <a:pPr defTabSz="952500"/>
              <a:t>18</a:t>
            </a:fld>
            <a:endParaRPr lang="pt-P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D676BB97-0CFA-422A-B124-7066ED6EF125}" type="slidenum">
              <a:rPr lang="pt-PT" smtClean="0"/>
              <a:pPr defTabSz="952500"/>
              <a:t>21</a:t>
            </a:fld>
            <a:endParaRPr lang="pt-P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4758-4069-4D93-8A3B-8BAE8992FD5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2C60-9278-4BD6-A4F7-3381CEC92A9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597A-B8AB-450E-9122-5E369E81E16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8001-BA54-4B8F-A32C-25360F305B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5D15-05EE-4F19-AE59-3DFF58FF3C2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D8AC-F9DB-4962-AA61-54D3B178920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43AE-3438-4573-B988-1BB1BCD3EA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1E15-FB47-431F-A9C7-A84645A6AE7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8508-BF1E-4217-A663-21FB316F832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8255-3710-41F0-BEA6-AB0F929A215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2A727-3218-4988-A7BE-9FB576BAF77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 do modelo global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C4C281E-2677-4E9C-AEEE-41F99404343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xQHYcjMEXN8/TOrXYXnOtNI/AAAAAAAAACY/BKT8BmlWJKM/s1600/estrutura_aminoacido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-J526tjAlQJo/UP19WhSLEKI/AAAAAAAAASY/OAbHY4AFcIM/s1600/Arrozcomfeij%C3%A3o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90E58-BFEA-4593-AD91-46B48C2A6F48}" type="slidenum">
              <a:rPr lang="pt-PT"/>
              <a:pPr>
                <a:defRPr/>
              </a:pPr>
              <a:t>1</a:t>
            </a:fld>
            <a:endParaRPr lang="pt-PT"/>
          </a:p>
        </p:txBody>
      </p:sp>
      <p:sp>
        <p:nvSpPr>
          <p:cNvPr id="3075" name="Rectangle 1026"/>
          <p:cNvSpPr>
            <a:spLocks noChangeArrowheads="1"/>
          </p:cNvSpPr>
          <p:nvPr/>
        </p:nvSpPr>
        <p:spPr bwMode="auto">
          <a:xfrm>
            <a:off x="2101850" y="1789113"/>
            <a:ext cx="58293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pt-PT" sz="2400" b="1" i="1">
                <a:latin typeface="Verdana" pitchFamily="34" charset="0"/>
                <a:cs typeface="Times New Roman" pitchFamily="18" charset="0"/>
              </a:rPr>
              <a:t>NUTRIÇÃO HUMANA</a:t>
            </a:r>
          </a:p>
        </p:txBody>
      </p:sp>
      <p:sp>
        <p:nvSpPr>
          <p:cNvPr id="3076" name="Rectangle 2061"/>
          <p:cNvSpPr>
            <a:spLocks noChangeArrowheads="1"/>
          </p:cNvSpPr>
          <p:nvPr/>
        </p:nvSpPr>
        <p:spPr bwMode="auto">
          <a:xfrm>
            <a:off x="3468688" y="2638425"/>
            <a:ext cx="2935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PT" b="1" i="1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pt-PT" b="1" i="1" smtClean="0">
                <a:solidFill>
                  <a:schemeClr val="tx2"/>
                </a:solidFill>
                <a:latin typeface="Arial" pitchFamily="34" charset="0"/>
              </a:rPr>
              <a:t>no </a:t>
            </a:r>
            <a:r>
              <a:rPr lang="pt-PT" b="1" i="1">
                <a:solidFill>
                  <a:schemeClr val="tx2"/>
                </a:solidFill>
                <a:latin typeface="Arial" pitchFamily="34" charset="0"/>
              </a:rPr>
              <a:t>Lectivo 2017/2018</a:t>
            </a:r>
          </a:p>
        </p:txBody>
      </p:sp>
      <p:sp>
        <p:nvSpPr>
          <p:cNvPr id="3077" name="Rectangle 2062"/>
          <p:cNvSpPr>
            <a:spLocks noChangeArrowheads="1"/>
          </p:cNvSpPr>
          <p:nvPr/>
        </p:nvSpPr>
        <p:spPr bwMode="auto">
          <a:xfrm>
            <a:off x="3783013" y="5589588"/>
            <a:ext cx="593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>
                <a:solidFill>
                  <a:schemeClr val="tx2"/>
                </a:solidFill>
                <a:latin typeface="Arial" pitchFamily="34" charset="0"/>
              </a:rPr>
              <a:t>Docente:</a:t>
            </a:r>
            <a:r>
              <a:rPr lang="pt-PT" b="1">
                <a:solidFill>
                  <a:schemeClr val="tx2"/>
                </a:solidFill>
                <a:latin typeface="Arial" pitchFamily="34" charset="0"/>
              </a:rPr>
              <a:t> Maria Isabel Nunes Januário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42988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pt-PT" b="1" i="1">
                <a:latin typeface="Verdana" pitchFamily="34" charset="0"/>
                <a:cs typeface="Times New Roman" pitchFamily="18" charset="0"/>
              </a:rPr>
              <a:t>Licenciatura em Engenharia Alimentar</a:t>
            </a:r>
            <a:r>
              <a:rPr lang="en-US" b="1">
                <a:latin typeface="Times New Roman" pitchFamily="18" charset="0"/>
              </a:rPr>
              <a:t>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46363" y="3544888"/>
            <a:ext cx="4659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3200" b="1" i="1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Nutrição Proteica </a:t>
            </a:r>
            <a:endParaRPr lang="pt-PT" sz="2400" b="1" i="1">
              <a:solidFill>
                <a:srgbClr val="CC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6453188"/>
            <a:ext cx="9906000" cy="396875"/>
          </a:xfrm>
          <a:prstGeom prst="rect">
            <a:avLst/>
          </a:prstGeom>
          <a:solidFill>
            <a:srgbClr val="BDCF7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PT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 – Nutrientes e Alimentos</a:t>
            </a:r>
            <a:r>
              <a:rPr lang="pt-PT" sz="1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081" name="Picture 10" descr="C:\Users\Isabel\Documents\ISA\ISA-ULisaboa_Logotipos\LogoISA (1)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577" y="188006"/>
            <a:ext cx="1551387" cy="697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81D6B-F2EA-44DC-A5BA-082C19B482A4}" type="slidenum">
              <a:rPr lang="pt-PT"/>
              <a:pPr>
                <a:defRPr/>
              </a:pPr>
              <a:t>10</a:t>
            </a:fld>
            <a:endParaRPr lang="pt-PT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181850" y="1219200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01072" y="4318361"/>
            <a:ext cx="8840788" cy="22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10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pt-PT" sz="1800" b="1" dirty="0" smtClean="0">
                <a:solidFill>
                  <a:srgbClr val="800000"/>
                </a:solidFill>
                <a:latin typeface="Verdana" pitchFamily="34" charset="0"/>
              </a:rPr>
              <a:t>Função </a:t>
            </a:r>
            <a:r>
              <a:rPr lang="pt-PT" sz="1800" b="1" dirty="0">
                <a:solidFill>
                  <a:srgbClr val="800000"/>
                </a:solidFill>
                <a:latin typeface="Verdana" pitchFamily="34" charset="0"/>
              </a:rPr>
              <a:t>reguladora</a:t>
            </a:r>
            <a:r>
              <a:rPr lang="pt-PT" sz="1800" dirty="0"/>
              <a:t> - 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as </a:t>
            </a:r>
            <a:r>
              <a:rPr lang="pt-PT" sz="1800" b="1" i="1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enzimas</a:t>
            </a:r>
            <a:r>
              <a:rPr lang="pt-PT" sz="1800" i="1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 que intervêm no metabolismo; algumas </a:t>
            </a:r>
            <a:r>
              <a:rPr lang="pt-PT" sz="1800" b="1" i="1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hormonas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 que colaboram na regulação da actividade celular (ex.: 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insulina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hormona do crescimento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 hormona TSH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800" dirty="0" err="1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leptina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etc.); alguns </a:t>
            </a:r>
            <a:r>
              <a:rPr lang="pt-PT" sz="1800" b="1" i="1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neurotransmissores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 que regulam a passagem dos impulsos nervosos entre os neurónios, têm estrutura de aminoácidos ou deles derivam (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serotonina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 adrenalina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 noradrenalina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 …</a:t>
            </a:r>
            <a:r>
              <a:rPr lang="pt-PT" sz="1800" dirty="0">
                <a:latin typeface="Verdana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85025" y="0"/>
            <a:ext cx="272097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 dirty="0">
                <a:solidFill>
                  <a:srgbClr val="CC3300"/>
                </a:solidFill>
                <a:latin typeface="Verdana" pitchFamily="34" charset="0"/>
              </a:rPr>
              <a:t>FUNÇÕES DAS PROTEÍNAS</a:t>
            </a:r>
            <a:endParaRPr lang="en-GB" sz="14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2906" y="367153"/>
            <a:ext cx="8771681" cy="277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10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pt-PT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b="1" dirty="0" smtClean="0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Função estrutural ou plástica </a:t>
            </a:r>
            <a:r>
              <a:rPr lang="pt-PT" dirty="0" smtClean="0">
                <a:latin typeface="Verdana" pitchFamily="34" charset="0"/>
                <a:cs typeface="Times New Roman" pitchFamily="18" charset="0"/>
              </a:rPr>
              <a:t>-</a:t>
            </a:r>
            <a:r>
              <a:rPr lang="pt-PT" b="1" dirty="0" smtClean="0">
                <a:solidFill>
                  <a:srgbClr val="8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são os componentes básicos do organismo indispensáveis para a formação e desenvolvimento dos tecidos, são como "tijolos" com os quais se constrói a matéria viva; as que constituem os </a:t>
            </a:r>
            <a:r>
              <a:rPr lang="pt-PT" sz="1800" i="1" u="sng" dirty="0" smtClean="0">
                <a:latin typeface="Verdana" pitchFamily="34" charset="0"/>
                <a:cs typeface="Times New Roman" pitchFamily="18" charset="0"/>
              </a:rPr>
              <a:t>músculos</a:t>
            </a:r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 e a </a:t>
            </a:r>
            <a:r>
              <a:rPr lang="pt-PT" sz="1800" i="1" u="sng" dirty="0" smtClean="0">
                <a:latin typeface="Verdana" pitchFamily="34" charset="0"/>
                <a:cs typeface="Times New Roman" pitchFamily="18" charset="0"/>
              </a:rPr>
              <a:t>estrutura que proporciona suporte aos órgãos</a:t>
            </a:r>
            <a:r>
              <a:rPr lang="pt-PT" i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dirty="0" smtClean="0">
                <a:latin typeface="Verdana" pitchFamily="34" charset="0"/>
                <a:cs typeface="Times New Roman" pitchFamily="18" charset="0"/>
              </a:rPr>
              <a:t>(ex.: </a:t>
            </a:r>
            <a:r>
              <a:rPr lang="pt-PT" dirty="0" smtClean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colagénio</a:t>
            </a:r>
            <a:r>
              <a:rPr lang="pt-PT" dirty="0" smtClean="0">
                <a:latin typeface="Verdana" pitchFamily="34" charset="0"/>
                <a:cs typeface="Times New Roman" pitchFamily="18" charset="0"/>
              </a:rPr>
              <a:t>, </a:t>
            </a:r>
            <a:r>
              <a:rPr lang="pt-PT" dirty="0" smtClean="0">
                <a:solidFill>
                  <a:srgbClr val="0066FF"/>
                </a:solidFill>
                <a:latin typeface="Verdana" pitchFamily="34" charset="0"/>
                <a:cs typeface="Times New Roman" pitchFamily="18" charset="0"/>
              </a:rPr>
              <a:t>queratina, elastina</a:t>
            </a:r>
            <a:r>
              <a:rPr lang="pt-PT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…</a:t>
            </a:r>
            <a:r>
              <a:rPr lang="pt-PT" dirty="0" smtClean="0">
                <a:latin typeface="Verdana" pitchFamily="34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20000"/>
            </a:pPr>
            <a:r>
              <a:rPr lang="pt-PT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9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Cerca de 80% da massa seca das células humanas corresponde a proteínas</a:t>
            </a:r>
            <a:r>
              <a:rPr lang="pt-PT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  <a:r>
              <a:rPr lang="pt-PT" dirty="0" smtClean="0"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659757" y="3341813"/>
            <a:ext cx="870416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FF0000"/>
              </a:buClr>
              <a:buSzPct val="120000"/>
            </a:pPr>
            <a:r>
              <a:rPr lang="pt-PT" sz="18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Contudo, no corpo há numerosas outras proteínas com funções distintas:</a:t>
            </a:r>
            <a:endParaRPr lang="pt-PT" sz="18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60061-4E9D-4DB2-97AE-E3723C8FDF3D}" type="slidenum">
              <a:rPr lang="pt-PT"/>
              <a:pPr>
                <a:defRPr/>
              </a:pPr>
              <a:t>11</a:t>
            </a:fld>
            <a:endParaRPr lang="pt-PT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181850" y="1219200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185025" y="0"/>
            <a:ext cx="272097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 dirty="0">
                <a:solidFill>
                  <a:srgbClr val="CC3300"/>
                </a:solidFill>
                <a:latin typeface="Verdana" pitchFamily="34" charset="0"/>
              </a:rPr>
              <a:t>FUNÇÕES DAS PROTEÍNAS</a:t>
            </a:r>
            <a:endParaRPr lang="en-GB" sz="14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pic>
        <p:nvPicPr>
          <p:cNvPr id="21505" name="Picture 1" descr="F:\Ano lectivo 2017-18\1ºSemestre.2017-18\NUTRICAO.HUMANA_17-18\AULAS\Modulo II_Nutrientes e Alimentos\Imagens.Dig_Nutricao.Proteica\Proteinas-funcao.Imunit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089" y="2236651"/>
            <a:ext cx="4275961" cy="4040938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670467" y="660024"/>
            <a:ext cx="884392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ct val="10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pt-PT" sz="1800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pt-PT" sz="1800" b="1" dirty="0" smtClean="0">
                <a:solidFill>
                  <a:srgbClr val="800000"/>
                </a:solidFill>
                <a:latin typeface="Verdana" pitchFamily="34" charset="0"/>
              </a:rPr>
              <a:t>Função defensiva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- os </a:t>
            </a:r>
            <a:r>
              <a:rPr lang="pt-PT" sz="1800" b="1" i="1" dirty="0" smtClean="0">
                <a:solidFill>
                  <a:srgbClr val="0000FF"/>
                </a:solidFill>
                <a:latin typeface="Verdana" pitchFamily="34" charset="0"/>
              </a:rPr>
              <a:t>anticorpos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ou </a:t>
            </a:r>
            <a:r>
              <a:rPr lang="pt-PT" sz="1800" b="1" i="1" dirty="0" smtClean="0">
                <a:solidFill>
                  <a:srgbClr val="0000FF"/>
                </a:solidFill>
                <a:latin typeface="Verdana" pitchFamily="34" charset="0"/>
              </a:rPr>
              <a:t>imunoglobulinas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que o sistema imunitário produz para nos proteger de outros organismos ou partículas estranhas.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8508-BF1E-4217-A663-21FB316F832E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5113" y="370169"/>
            <a:ext cx="534750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10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pt-PT" sz="1800" b="1" dirty="0" smtClean="0">
                <a:solidFill>
                  <a:srgbClr val="800000"/>
                </a:solidFill>
                <a:latin typeface="Verdana" pitchFamily="34" charset="0"/>
              </a:rPr>
              <a:t>Função </a:t>
            </a:r>
            <a:r>
              <a:rPr lang="pt-PT" sz="1800" b="1" dirty="0">
                <a:solidFill>
                  <a:srgbClr val="800000"/>
                </a:solidFill>
                <a:latin typeface="Verdana" pitchFamily="34" charset="0"/>
              </a:rPr>
              <a:t>de transporte</a:t>
            </a:r>
            <a:r>
              <a:rPr lang="pt-PT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pt-PT" sz="1800" dirty="0">
                <a:latin typeface="Verdana" pitchFamily="34" charset="0"/>
              </a:rPr>
              <a:t>– proteínas especializadas</a:t>
            </a:r>
            <a:r>
              <a:rPr lang="pt-PT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pt-PT" sz="1800" dirty="0">
                <a:latin typeface="Verdana" pitchFamily="34" charset="0"/>
              </a:rPr>
              <a:t>no transporte das diferentes moléculas e iões no plasma sanguíneo, como </a:t>
            </a:r>
            <a:r>
              <a:rPr lang="pt-PT" sz="1800" dirty="0" smtClean="0">
                <a:latin typeface="Verdana" pitchFamily="34" charset="0"/>
              </a:rPr>
              <a:t>sejam: </a:t>
            </a:r>
            <a:r>
              <a:rPr lang="pt-PT" sz="1800" dirty="0">
                <a:latin typeface="Verdana" pitchFamily="34" charset="0"/>
              </a:rPr>
              <a:t>algumas </a:t>
            </a:r>
            <a:r>
              <a:rPr lang="pt-PT" sz="1800" dirty="0" err="1">
                <a:solidFill>
                  <a:srgbClr val="0066FF"/>
                </a:solidFill>
                <a:latin typeface="Verdana" pitchFamily="34" charset="0"/>
              </a:rPr>
              <a:t>apoproteínas</a:t>
            </a:r>
            <a:r>
              <a:rPr lang="pt-PT" sz="1800" dirty="0">
                <a:latin typeface="Verdana" pitchFamily="34" charset="0"/>
              </a:rPr>
              <a:t> presentes nas </a:t>
            </a:r>
            <a:r>
              <a:rPr lang="pt-PT" sz="1600" b="1" dirty="0">
                <a:latin typeface="Verdana" pitchFamily="34" charset="0"/>
              </a:rPr>
              <a:t>lipoproteínas</a:t>
            </a:r>
            <a:r>
              <a:rPr lang="pt-PT" sz="1800" dirty="0">
                <a:latin typeface="Verdana" pitchFamily="34" charset="0"/>
              </a:rPr>
              <a:t>, que transportam os </a:t>
            </a:r>
            <a:r>
              <a:rPr lang="pt-PT" sz="1800" u="sng" dirty="0">
                <a:latin typeface="Verdana" pitchFamily="34" charset="0"/>
              </a:rPr>
              <a:t>lípidos</a:t>
            </a:r>
            <a:r>
              <a:rPr lang="pt-PT" sz="1800" dirty="0">
                <a:latin typeface="Verdana" pitchFamily="34" charset="0"/>
              </a:rPr>
              <a:t> para os diferentes </a:t>
            </a:r>
            <a:r>
              <a:rPr lang="pt-PT" sz="1800" dirty="0" err="1">
                <a:latin typeface="Verdana" pitchFamily="34" charset="0"/>
              </a:rPr>
              <a:t>orgãos</a:t>
            </a:r>
            <a:r>
              <a:rPr lang="pt-PT" sz="1800" dirty="0">
                <a:latin typeface="Verdana" pitchFamily="34" charset="0"/>
              </a:rPr>
              <a:t>; a </a:t>
            </a:r>
            <a:r>
              <a:rPr lang="pt-PT" sz="1800" dirty="0">
                <a:solidFill>
                  <a:srgbClr val="0066FF"/>
                </a:solidFill>
                <a:latin typeface="Verdana" pitchFamily="34" charset="0"/>
              </a:rPr>
              <a:t>hemoglobina</a:t>
            </a:r>
            <a:r>
              <a:rPr lang="pt-PT" sz="1800" dirty="0">
                <a:latin typeface="Verdana" pitchFamily="34" charset="0"/>
              </a:rPr>
              <a:t> dos glóbulos vermelhos que transporta o </a:t>
            </a:r>
            <a:r>
              <a:rPr lang="pt-PT" sz="1800" u="sng" dirty="0">
                <a:latin typeface="Verdana" pitchFamily="34" charset="0"/>
              </a:rPr>
              <a:t>oxigénio</a:t>
            </a:r>
            <a:r>
              <a:rPr lang="pt-PT" sz="1800" dirty="0">
                <a:latin typeface="Verdana" pitchFamily="34" charset="0"/>
              </a:rPr>
              <a:t> dos pulmões até aos </a:t>
            </a:r>
            <a:r>
              <a:rPr lang="pt-PT" sz="1800" dirty="0" smtClean="0">
                <a:latin typeface="Verdana" pitchFamily="34" charset="0"/>
              </a:rPr>
              <a:t>órgãos; a </a:t>
            </a:r>
            <a:r>
              <a:rPr lang="pt-PT" sz="1800" dirty="0" smtClean="0">
                <a:solidFill>
                  <a:srgbClr val="0066FF"/>
                </a:solidFill>
                <a:latin typeface="Verdana" pitchFamily="34" charset="0"/>
              </a:rPr>
              <a:t>albumina</a:t>
            </a:r>
            <a:r>
              <a:rPr lang="pt-PT" sz="1800" dirty="0" smtClean="0">
                <a:latin typeface="Verdana" pitchFamily="34" charset="0"/>
              </a:rPr>
              <a:t>  no transporte de ácidos gordos.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85025" y="0"/>
            <a:ext cx="272097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 dirty="0">
                <a:solidFill>
                  <a:srgbClr val="CC3300"/>
                </a:solidFill>
                <a:latin typeface="Verdana" pitchFamily="34" charset="0"/>
              </a:rPr>
              <a:t>FUNÇÕES DAS PROTEÍNAS</a:t>
            </a:r>
            <a:endParaRPr lang="en-GB" sz="14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pic>
        <p:nvPicPr>
          <p:cNvPr id="51202" name="Picture 2" descr="F:\Ano lectivo 2017-18\1ºSemestre.2017-18\NUTRICAO.HUMANA_17-18\AULAS\Modulo II_Nutrientes e Alimentos\Imagens.Dig_Nutricao.Proteica\Proteina-funcao.Transpor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491" y="465599"/>
            <a:ext cx="2757487" cy="2290763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/>
        </p:nvSpPr>
        <p:spPr>
          <a:xfrm>
            <a:off x="462686" y="4091089"/>
            <a:ext cx="5463553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ct val="100000"/>
              </a:spcBef>
              <a:buClr>
                <a:srgbClr val="FF0000"/>
              </a:buClr>
              <a:buSzPct val="120000"/>
            </a:pP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Também a nível das </a:t>
            </a:r>
            <a:r>
              <a:rPr lang="pt-PT" sz="1800" u="sng" dirty="0" smtClean="0">
                <a:solidFill>
                  <a:srgbClr val="000000"/>
                </a:solidFill>
                <a:latin typeface="Verdana" pitchFamily="34" charset="0"/>
              </a:rPr>
              <a:t>membranas celulares 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existem proteínas especializadas:</a:t>
            </a:r>
          </a:p>
          <a:p>
            <a:pPr marL="173038" lvl="0" algn="just">
              <a:lnSpc>
                <a:spcPct val="13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no transporte das diversas substâncias (glucose, galactose, aa, etc.) para o interior das células</a:t>
            </a:r>
          </a:p>
          <a:p>
            <a:pPr marL="173038" lvl="0" algn="just">
              <a:lnSpc>
                <a:spcPct val="13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no transporte </a:t>
            </a:r>
            <a:r>
              <a:rPr lang="pt-PT" sz="1800" dirty="0" err="1" smtClean="0">
                <a:solidFill>
                  <a:srgbClr val="000000"/>
                </a:solidFill>
                <a:latin typeface="Verdana" pitchFamily="34" charset="0"/>
              </a:rPr>
              <a:t>activo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de Na</a:t>
            </a:r>
            <a:r>
              <a:rPr lang="pt-PT" sz="1800" baseline="30000" dirty="0" smtClean="0">
                <a:solidFill>
                  <a:srgbClr val="000000"/>
                </a:solidFill>
                <a:latin typeface="Verdana" pitchFamily="34" charset="0"/>
              </a:rPr>
              <a:t>+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para fora das células (bomba Na</a:t>
            </a:r>
            <a:r>
              <a:rPr lang="pt-PT" sz="1800" baseline="30000" dirty="0" smtClean="0">
                <a:solidFill>
                  <a:srgbClr val="000000"/>
                </a:solidFill>
                <a:latin typeface="Verdana" pitchFamily="34" charset="0"/>
              </a:rPr>
              <a:t>+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/K</a:t>
            </a:r>
            <a:r>
              <a:rPr lang="pt-PT" sz="1800" baseline="30000" dirty="0" smtClean="0">
                <a:solidFill>
                  <a:srgbClr val="000000"/>
                </a:solidFill>
                <a:latin typeface="Verdana" pitchFamily="34" charset="0"/>
              </a:rPr>
              <a:t>+ 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ou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pt-PT" sz="18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/ K</a:t>
            </a:r>
            <a:r>
              <a:rPr lang="pt-PT" sz="18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PT" sz="1800" dirty="0" err="1" smtClean="0">
                <a:latin typeface="Arial" pitchFamily="34" charset="0"/>
                <a:cs typeface="Arial" pitchFamily="34" charset="0"/>
              </a:rPr>
              <a:t>ATPase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PT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PT" sz="1800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F:\Ano lectivo 2017-18\1ºSemestre.2017-18\NUTRICAO.HUMANA_17-18\AULAS\Modulo II_Nutrientes e Alimentos\Imagens.Dig_Nutricao.Proteica\Proteina-funcao.Transporte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091" y="2826093"/>
            <a:ext cx="3059113" cy="3881437"/>
          </a:xfrm>
          <a:prstGeom prst="rect">
            <a:avLst/>
          </a:prstGeom>
          <a:noFill/>
        </p:spPr>
      </p:pic>
      <p:cxnSp>
        <p:nvCxnSpPr>
          <p:cNvPr id="12" name="Conexão recta unidireccional 11"/>
          <p:cNvCxnSpPr/>
          <p:nvPr/>
        </p:nvCxnSpPr>
        <p:spPr bwMode="auto">
          <a:xfrm flipV="1">
            <a:off x="5532698" y="6088284"/>
            <a:ext cx="925975" cy="532437"/>
          </a:xfrm>
          <a:prstGeom prst="straightConnector1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8508-BF1E-4217-A663-21FB316F832E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729207" y="1010296"/>
            <a:ext cx="856526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ct val="10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pt-PT" sz="1800" b="1" dirty="0" smtClean="0">
                <a:solidFill>
                  <a:srgbClr val="800000"/>
                </a:solidFill>
                <a:latin typeface="Verdana" pitchFamily="34" charset="0"/>
              </a:rPr>
              <a:t>Função energética</a:t>
            </a:r>
            <a:r>
              <a:rPr lang="pt-PT" sz="1800" dirty="0" smtClean="0">
                <a:solidFill>
                  <a:srgbClr val="000000"/>
                </a:solidFill>
              </a:rPr>
              <a:t> – 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as proteínas</a:t>
            </a:r>
            <a:r>
              <a:rPr lang="pt-PT" sz="1800" dirty="0" smtClean="0">
                <a:solidFill>
                  <a:srgbClr val="000000"/>
                </a:solidFill>
              </a:rPr>
              <a:t> 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também podem ser utilizadas como fonte de energia, mas trata-se de uma função secundária (a qual deve ser essencialmente assegurada pelos glúcidos e gordura dos alimentos).</a:t>
            </a:r>
          </a:p>
          <a:p>
            <a:pPr lvl="0" algn="just">
              <a:buClr>
                <a:srgbClr val="FF0000"/>
              </a:buClr>
              <a:buSzPct val="120000"/>
            </a:pP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                  </a:t>
            </a:r>
          </a:p>
          <a:p>
            <a:pPr lvl="0" algn="l">
              <a:buClr>
                <a:srgbClr val="FF0000"/>
              </a:buClr>
              <a:buSzPct val="120000"/>
            </a:pPr>
            <a:r>
              <a:rPr lang="pt-PT" sz="1800" b="1" dirty="0" smtClean="0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                          valor energético: 4 kcal/g</a:t>
            </a:r>
            <a:endParaRPr lang="pt-PT" sz="1800" b="1" dirty="0">
              <a:solidFill>
                <a:srgbClr val="CC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85025" y="0"/>
            <a:ext cx="272097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 dirty="0">
                <a:solidFill>
                  <a:srgbClr val="CC3300"/>
                </a:solidFill>
                <a:latin typeface="Verdana" pitchFamily="34" charset="0"/>
              </a:rPr>
              <a:t>FUNÇÕES DAS PROTEÍNAS</a:t>
            </a:r>
            <a:endParaRPr lang="en-GB" sz="1400" b="1" dirty="0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DA93E-7289-4A4F-97C8-398E030EB4EF}" type="slidenum">
              <a:rPr lang="pt-PT"/>
              <a:pPr>
                <a:defRPr/>
              </a:pPr>
              <a:t>14</a:t>
            </a:fld>
            <a:endParaRPr lang="pt-PT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963738" y="547688"/>
            <a:ext cx="602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>
                <a:solidFill>
                  <a:srgbClr val="CC3300"/>
                </a:solidFill>
                <a:latin typeface="Verdana" pitchFamily="34" charset="0"/>
              </a:rPr>
              <a:t>FONTES ALIMENTARES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38175" y="1630363"/>
            <a:ext cx="867727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Quase todos os alimentos contêm proteínas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ainda que em proporção diversa e de diferente qualidade: </a:t>
            </a:r>
          </a:p>
          <a:p>
            <a:pPr algn="just">
              <a:lnSpc>
                <a:spcPct val="130000"/>
              </a:lnSpc>
              <a:spcBef>
                <a:spcPct val="8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PT" sz="2400" b="1">
                <a:latin typeface="Verdana" pitchFamily="34" charset="0"/>
                <a:cs typeface="Times New Roman" pitchFamily="18" charset="0"/>
              </a:rPr>
              <a:t> Mais ricos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: a </a:t>
            </a: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carne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o </a:t>
            </a: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peixe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os </a:t>
            </a: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ovos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o </a:t>
            </a: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leite</a:t>
            </a:r>
            <a:r>
              <a:rPr lang="pt-PT" sz="240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e alguns </a:t>
            </a: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derivados lácteos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e as </a:t>
            </a:r>
            <a:r>
              <a:rPr lang="pt-PT" sz="2400" b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leguminosas</a:t>
            </a:r>
            <a:r>
              <a:rPr lang="pt-PT" sz="2400" b="1">
                <a:latin typeface="Verdana" pitchFamily="34" charset="0"/>
                <a:cs typeface="Times New Roman" pitchFamily="18" charset="0"/>
              </a:rPr>
              <a:t>;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ct val="8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PT" sz="2400">
                <a:latin typeface="Verdana" pitchFamily="34" charset="0"/>
                <a:cs typeface="Times New Roman" pitchFamily="18" charset="0"/>
              </a:rPr>
              <a:t> Também presentes, em </a:t>
            </a:r>
            <a:r>
              <a:rPr lang="pt-PT" sz="2400" u="sng">
                <a:latin typeface="Verdana" pitchFamily="34" charset="0"/>
                <a:cs typeface="Times New Roman" pitchFamily="18" charset="0"/>
              </a:rPr>
              <a:t>menores quantidades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nos </a:t>
            </a:r>
            <a:r>
              <a:rPr lang="pt-PT" sz="240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legumes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,  nos </a:t>
            </a:r>
            <a:r>
              <a:rPr lang="pt-PT" sz="240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frutos secos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 e nos </a:t>
            </a:r>
            <a:r>
              <a:rPr lang="pt-PT" sz="240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cereais</a:t>
            </a:r>
            <a:r>
              <a:rPr lang="pt-PT" sz="2400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58BE8-F221-43B4-95EC-3CB8F2526612}" type="slidenum">
              <a:rPr lang="pt-PT"/>
              <a:pPr>
                <a:defRPr/>
              </a:pPr>
              <a:t>15</a:t>
            </a:fld>
            <a:endParaRPr lang="pt-PT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181100" y="411163"/>
            <a:ext cx="7591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Proteína de origem animal - </a:t>
            </a:r>
            <a:r>
              <a:rPr lang="pt-PT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Carne</a:t>
            </a:r>
            <a:endParaRPr lang="en-GB" sz="28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graphicFrame>
        <p:nvGraphicFramePr>
          <p:cNvPr id="41147" name="Group 187"/>
          <p:cNvGraphicFramePr>
            <a:graphicFrameLocks noGrp="1"/>
          </p:cNvGraphicFramePr>
          <p:nvPr/>
        </p:nvGraphicFramePr>
        <p:xfrm>
          <a:off x="1055688" y="1268413"/>
          <a:ext cx="7842250" cy="5240660"/>
        </p:xfrm>
        <a:graphic>
          <a:graphicData uri="http://schemas.openxmlformats.org/drawingml/2006/table">
            <a:tbl>
              <a:tblPr/>
              <a:tblGrid>
                <a:gridCol w="2614612"/>
                <a:gridCol w="2614613"/>
                <a:gridCol w="2613025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Origem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Proteína </a:t>
                      </a: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Porco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Lombo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Presunto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Costeleta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Vaca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Bife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Perú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Peito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Coelho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Galinha (Frango)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Peito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Ovo de galinha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4" name="Text Box 186"/>
          <p:cNvSpPr txBox="1">
            <a:spLocks noChangeArrowheads="1"/>
          </p:cNvSpPr>
          <p:nvPr/>
        </p:nvSpPr>
        <p:spPr bwMode="auto">
          <a:xfrm>
            <a:off x="1038225" y="6613525"/>
            <a:ext cx="217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000"/>
              <a:t>Fonte: INS Ricardo Jorge (2006)</a:t>
            </a:r>
          </a:p>
        </p:txBody>
      </p:sp>
      <p:sp>
        <p:nvSpPr>
          <p:cNvPr id="14375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89BF-E466-41C8-A21E-F29FE96FA410}" type="slidenum">
              <a:rPr lang="pt-PT"/>
              <a:pPr>
                <a:defRPr/>
              </a:pPr>
              <a:t>16</a:t>
            </a:fld>
            <a:endParaRPr lang="pt-PT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865313" y="534988"/>
            <a:ext cx="6221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PT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Proteína em </a:t>
            </a:r>
            <a:r>
              <a:rPr lang="pt-PT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Produtos Lácteos</a:t>
            </a:r>
          </a:p>
        </p:txBody>
      </p:sp>
      <p:graphicFrame>
        <p:nvGraphicFramePr>
          <p:cNvPr id="102556" name="Group 156"/>
          <p:cNvGraphicFramePr>
            <a:graphicFrameLocks noGrp="1"/>
          </p:cNvGraphicFramePr>
          <p:nvPr/>
        </p:nvGraphicFramePr>
        <p:xfrm>
          <a:off x="1862138" y="1400175"/>
          <a:ext cx="6227762" cy="4769486"/>
        </p:xfrm>
        <a:graphic>
          <a:graphicData uri="http://schemas.openxmlformats.org/drawingml/2006/table">
            <a:tbl>
              <a:tblPr/>
              <a:tblGrid>
                <a:gridCol w="3517900"/>
                <a:gridCol w="2709862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Origem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Proteína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3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Leite de vaca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Leite de Cabra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Leite de ovelha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Leite humano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Queijo fresco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Iogurte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Queijo Serra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Queijo de Azeitão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Nata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Gelado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2" name="Text Box 119"/>
          <p:cNvSpPr txBox="1">
            <a:spLocks noChangeArrowheads="1"/>
          </p:cNvSpPr>
          <p:nvPr/>
        </p:nvSpPr>
        <p:spPr bwMode="auto">
          <a:xfrm>
            <a:off x="1924050" y="6188075"/>
            <a:ext cx="217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000"/>
              <a:t>Fonte: INS Ricardo Jorge (2006)</a:t>
            </a:r>
          </a:p>
        </p:txBody>
      </p:sp>
      <p:sp>
        <p:nvSpPr>
          <p:cNvPr id="15403" name="Rectangle 4"/>
          <p:cNvSpPr>
            <a:spLocks noChangeArrowheads="1"/>
          </p:cNvSpPr>
          <p:nvPr/>
        </p:nvSpPr>
        <p:spPr bwMode="auto">
          <a:xfrm>
            <a:off x="7315200" y="0"/>
            <a:ext cx="2605088" cy="29051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6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6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7CDC0-FDB1-4A62-8AF3-A87FDFA6E6B3}" type="slidenum">
              <a:rPr lang="pt-PT"/>
              <a:pPr>
                <a:defRPr/>
              </a:pPr>
              <a:t>17</a:t>
            </a:fld>
            <a:endParaRPr lang="pt-PT"/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/>
        </p:nvGraphicFramePr>
        <p:xfrm>
          <a:off x="1482725" y="879475"/>
          <a:ext cx="6535738" cy="5680075"/>
        </p:xfrm>
        <a:graphic>
          <a:graphicData uri="http://schemas.openxmlformats.org/drawingml/2006/table">
            <a:tbl>
              <a:tblPr/>
              <a:tblGrid>
                <a:gridCol w="3267075"/>
                <a:gridCol w="3268663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Unicode MS" pitchFamily="34" charset="-128"/>
                        </a:rPr>
                        <a:t>Leguminosas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Proteína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pt-P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Tremoço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Soja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Amendoim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Lentilha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Fava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Feijão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Ervilha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Grão de bico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Unicode MS" pitchFamily="34" charset="-128"/>
                        </a:rPr>
                        <a:t>Cereais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Trigo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Milho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Arroz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2228850" y="239713"/>
            <a:ext cx="54959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Proteína de origem Vegetal</a:t>
            </a:r>
            <a:endParaRPr lang="en-GB" sz="28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6399" name="Line 84"/>
          <p:cNvSpPr>
            <a:spLocks noChangeShapeType="1"/>
          </p:cNvSpPr>
          <p:nvPr/>
        </p:nvSpPr>
        <p:spPr bwMode="auto">
          <a:xfrm flipV="1">
            <a:off x="1519238" y="4833938"/>
            <a:ext cx="654685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6400" name="Line 85"/>
          <p:cNvSpPr>
            <a:spLocks noChangeShapeType="1"/>
          </p:cNvSpPr>
          <p:nvPr/>
        </p:nvSpPr>
        <p:spPr bwMode="auto">
          <a:xfrm>
            <a:off x="1484313" y="5311775"/>
            <a:ext cx="3243262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6401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C302A-D8E7-4995-AD38-581BAF89A694}" type="slidenum">
              <a:rPr lang="pt-PT"/>
              <a:pPr>
                <a:defRPr/>
              </a:pPr>
              <a:t>18</a:t>
            </a:fld>
            <a:endParaRPr lang="pt-PT"/>
          </a:p>
        </p:txBody>
      </p:sp>
      <p:graphicFrame>
        <p:nvGraphicFramePr>
          <p:cNvPr id="97334" name="Group 54"/>
          <p:cNvGraphicFramePr>
            <a:graphicFrameLocks noGrp="1"/>
          </p:cNvGraphicFramePr>
          <p:nvPr/>
        </p:nvGraphicFramePr>
        <p:xfrm>
          <a:off x="1154113" y="504825"/>
          <a:ext cx="6351587" cy="5989638"/>
        </p:xfrm>
        <a:graphic>
          <a:graphicData uri="http://schemas.openxmlformats.org/drawingml/2006/table">
            <a:tbl>
              <a:tblPr/>
              <a:tblGrid>
                <a:gridCol w="3556000"/>
                <a:gridCol w="2795587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Unicode MS" pitchFamily="34" charset="-128"/>
                        </a:rPr>
                        <a:t>Derivados de Cereais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Proteína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pt-P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Massa (crua)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Pão de trigo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Pão de milho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Pão de centeio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Pão de mistura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Farinha Láctea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Flocos de aveia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Flocos de milho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Bolacha de água e 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Bolacha Maria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Bolacha Torrada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260475" y="3962400"/>
            <a:ext cx="624681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7423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11E18-0F4E-445B-B6BD-F4E366E45836}" type="slidenum">
              <a:rPr lang="pt-PT"/>
              <a:pPr>
                <a:defRPr/>
              </a:pPr>
              <a:t>19</a:t>
            </a:fld>
            <a:endParaRPr lang="pt-PT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20713" y="557213"/>
            <a:ext cx="841375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800" b="1" dirty="0">
                <a:solidFill>
                  <a:schemeClr val="tx2"/>
                </a:solidFill>
                <a:latin typeface="Verdana" pitchFamily="34" charset="0"/>
              </a:rPr>
              <a:t>Teores de </a:t>
            </a:r>
            <a:r>
              <a:rPr lang="pt-PT" b="1" dirty="0">
                <a:solidFill>
                  <a:schemeClr val="tx2"/>
                </a:solidFill>
                <a:latin typeface="Verdana" pitchFamily="34" charset="0"/>
              </a:rPr>
              <a:t>Proteína (%)</a:t>
            </a:r>
            <a:r>
              <a:rPr lang="pt-PT" dirty="0"/>
              <a:t> </a:t>
            </a:r>
            <a:r>
              <a:rPr lang="pt-PT" sz="1800" b="1" dirty="0">
                <a:solidFill>
                  <a:schemeClr val="tx2"/>
                </a:solidFill>
                <a:latin typeface="Verdana" pitchFamily="34" charset="0"/>
              </a:rPr>
              <a:t>em </a:t>
            </a:r>
            <a:r>
              <a:rPr lang="pt-PT" sz="2400" b="1" i="1" dirty="0">
                <a:solidFill>
                  <a:srgbClr val="000099"/>
                </a:solidFill>
                <a:latin typeface="Arial Unicode MS" pitchFamily="34" charset="-128"/>
              </a:rPr>
              <a:t>Frutos Frescos e Secos</a:t>
            </a:r>
            <a:r>
              <a:rPr lang="pt-PT" sz="2400" b="1" i="1" dirty="0">
                <a:solidFill>
                  <a:schemeClr val="tx2"/>
                </a:solidFill>
                <a:latin typeface="Arial Unicode MS" pitchFamily="34" charset="-128"/>
              </a:rPr>
              <a:t>, </a:t>
            </a:r>
            <a:r>
              <a:rPr lang="pt-PT" sz="2400" b="1" i="1" dirty="0">
                <a:solidFill>
                  <a:srgbClr val="000099"/>
                </a:solidFill>
                <a:latin typeface="Arial Unicode MS" pitchFamily="34" charset="-128"/>
              </a:rPr>
              <a:t>Doces </a:t>
            </a:r>
            <a:r>
              <a:rPr lang="pt-PT" sz="2400" b="1" i="1" dirty="0">
                <a:latin typeface="Arial Unicode MS" pitchFamily="34" charset="-128"/>
              </a:rPr>
              <a:t>e </a:t>
            </a:r>
            <a:r>
              <a:rPr lang="pt-PT" sz="2400" b="1" i="1" dirty="0">
                <a:solidFill>
                  <a:srgbClr val="000099"/>
                </a:solidFill>
                <a:latin typeface="Arial Unicode MS" pitchFamily="34" charset="-128"/>
              </a:rPr>
              <a:t>Compotas</a:t>
            </a:r>
          </a:p>
        </p:txBody>
      </p:sp>
      <p:graphicFrame>
        <p:nvGraphicFramePr>
          <p:cNvPr id="100417" name="Group 65"/>
          <p:cNvGraphicFramePr>
            <a:graphicFrameLocks noGrp="1"/>
          </p:cNvGraphicFramePr>
          <p:nvPr/>
        </p:nvGraphicFramePr>
        <p:xfrm>
          <a:off x="625475" y="1690688"/>
          <a:ext cx="8404225" cy="4333879"/>
        </p:xfrm>
        <a:graphic>
          <a:graphicData uri="http://schemas.openxmlformats.org/drawingml/2006/table">
            <a:tbl>
              <a:tblPr/>
              <a:tblGrid>
                <a:gridCol w="4202113"/>
                <a:gridCol w="4202112"/>
              </a:tblGrid>
              <a:tr h="390525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Citrinos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Cerejas e Ginjas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Uva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Abacate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Banana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Azeitona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Pinhão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Castanha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1588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Arroz-doce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1588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Mousse de chocolate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1588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Leite Creme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4" name="Text Box 54"/>
          <p:cNvSpPr txBox="1">
            <a:spLocks noChangeArrowheads="1"/>
          </p:cNvSpPr>
          <p:nvPr/>
        </p:nvSpPr>
        <p:spPr bwMode="auto">
          <a:xfrm>
            <a:off x="604838" y="6010275"/>
            <a:ext cx="217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000"/>
              <a:t>Fonte: INS Ricardo Jorge (2006)</a:t>
            </a:r>
          </a:p>
        </p:txBody>
      </p:sp>
      <p:sp>
        <p:nvSpPr>
          <p:cNvPr id="18475" name="Line 66"/>
          <p:cNvSpPr>
            <a:spLocks noChangeShapeType="1"/>
          </p:cNvSpPr>
          <p:nvPr/>
        </p:nvSpPr>
        <p:spPr bwMode="auto">
          <a:xfrm>
            <a:off x="595313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8476" name="Line 67"/>
          <p:cNvSpPr>
            <a:spLocks noChangeShapeType="1"/>
          </p:cNvSpPr>
          <p:nvPr/>
        </p:nvSpPr>
        <p:spPr bwMode="auto">
          <a:xfrm>
            <a:off x="652463" y="4789488"/>
            <a:ext cx="8477250" cy="142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8477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B8475-FE40-45B7-8883-113E29F850BC}" type="slidenum">
              <a:rPr lang="pt-PT"/>
              <a:pPr>
                <a:defRPr/>
              </a:pPr>
              <a:t>2</a:t>
            </a:fld>
            <a:endParaRPr lang="pt-PT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6453188"/>
            <a:ext cx="9906000" cy="396875"/>
          </a:xfrm>
          <a:prstGeom prst="rect">
            <a:avLst/>
          </a:prstGeom>
          <a:solidFill>
            <a:srgbClr val="BDCF7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PT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 – Nutrientes e Alimentos</a:t>
            </a:r>
            <a:r>
              <a:rPr lang="pt-PT" sz="1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Nutrição Proteica</a:t>
            </a:r>
          </a:p>
        </p:txBody>
      </p: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1389063" y="392113"/>
            <a:ext cx="7677150" cy="5780087"/>
            <a:chOff x="875" y="247"/>
            <a:chExt cx="4836" cy="3641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011" y="247"/>
              <a:ext cx="4301" cy="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76250" indent="-290513" algn="l">
                <a:spcBef>
                  <a:spcPct val="100000"/>
                </a:spcBef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pt-PT" sz="2800" b="1" dirty="0" err="1">
                  <a:solidFill>
                    <a:srgbClr val="A50021"/>
                  </a:solidFill>
                  <a:latin typeface="Arial" pitchFamily="34" charset="0"/>
                </a:rPr>
                <a:t>Proteinas</a:t>
              </a:r>
              <a:r>
                <a:rPr lang="pt-PT" sz="2800" dirty="0">
                  <a:latin typeface="Arial" pitchFamily="34" charset="0"/>
                </a:rPr>
                <a:t>: conceitos básicos</a:t>
              </a:r>
            </a:p>
            <a:p>
              <a:pPr marL="476250" indent="-290513" algn="l">
                <a:spcBef>
                  <a:spcPct val="100000"/>
                </a:spcBef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pt-PT" sz="2800" dirty="0">
                  <a:latin typeface="Arial" pitchFamily="34" charset="0"/>
                </a:rPr>
                <a:t>Funções no organismo</a:t>
              </a:r>
            </a:p>
            <a:p>
              <a:pPr marL="476250" indent="-290513" algn="l">
                <a:spcBef>
                  <a:spcPct val="70000"/>
                </a:spcBef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pt-PT" sz="2800" dirty="0" smtClean="0">
                  <a:latin typeface="Arial" pitchFamily="34" charset="0"/>
                </a:rPr>
                <a:t>Fontes </a:t>
              </a:r>
              <a:r>
                <a:rPr lang="pt-PT" sz="2800" dirty="0">
                  <a:latin typeface="Arial" pitchFamily="34" charset="0"/>
                </a:rPr>
                <a:t>Alimentares</a:t>
              </a:r>
            </a:p>
            <a:p>
              <a:pPr marL="476250" indent="-290513" algn="l">
                <a:spcBef>
                  <a:spcPct val="70000"/>
                </a:spcBef>
                <a:buClr>
                  <a:srgbClr val="A50021"/>
                </a:buClr>
                <a:buFont typeface="Wingdings" pitchFamily="2" charset="2"/>
                <a:buChar char="§"/>
              </a:pPr>
              <a:r>
                <a:rPr lang="pt-PT" sz="2800" dirty="0">
                  <a:latin typeface="Arial" pitchFamily="34" charset="0"/>
                </a:rPr>
                <a:t>Digestão, absorção e metabolismo</a:t>
              </a:r>
            </a:p>
            <a:p>
              <a:pPr marL="476250" indent="-290513" algn="l">
                <a:spcBef>
                  <a:spcPct val="70000"/>
                </a:spcBef>
                <a:buClr>
                  <a:srgbClr val="A50021"/>
                </a:buClr>
                <a:buFont typeface="Wingdings" pitchFamily="2" charset="2"/>
                <a:buChar char="§"/>
              </a:pPr>
              <a:r>
                <a:rPr lang="pt-PT" sz="2800" dirty="0" smtClean="0">
                  <a:latin typeface="Arial" pitchFamily="34" charset="0"/>
                </a:rPr>
                <a:t>Valor biológico</a:t>
              </a:r>
            </a:p>
            <a:p>
              <a:pPr marL="476250" indent="-290513" algn="l">
                <a:spcBef>
                  <a:spcPct val="70000"/>
                </a:spcBef>
                <a:buClr>
                  <a:srgbClr val="A50021"/>
                </a:buClr>
                <a:buFont typeface="Wingdings" pitchFamily="2" charset="2"/>
                <a:buChar char="§"/>
              </a:pPr>
              <a:r>
                <a:rPr lang="pt-PT" sz="2800" dirty="0" smtClean="0">
                  <a:latin typeface="Arial" pitchFamily="34" charset="0"/>
                </a:rPr>
                <a:t>Eficiência </a:t>
              </a:r>
              <a:r>
                <a:rPr lang="pt-PT" sz="2800" dirty="0">
                  <a:latin typeface="Arial" pitchFamily="34" charset="0"/>
                </a:rPr>
                <a:t>proteica</a:t>
              </a:r>
            </a:p>
            <a:p>
              <a:pPr marL="476250" indent="-290513" algn="l">
                <a:spcBef>
                  <a:spcPct val="70000"/>
                </a:spcBef>
                <a:buClr>
                  <a:srgbClr val="A50021"/>
                </a:buClr>
                <a:buFont typeface="Wingdings" pitchFamily="2" charset="2"/>
                <a:buChar char="§"/>
              </a:pPr>
              <a:r>
                <a:rPr lang="pt-PT" sz="2800" dirty="0">
                  <a:latin typeface="Arial" pitchFamily="34" charset="0"/>
                </a:rPr>
                <a:t>Doses Recomendadas</a:t>
              </a:r>
            </a:p>
            <a:p>
              <a:pPr marL="476250" indent="-290513" algn="l">
                <a:spcBef>
                  <a:spcPct val="70000"/>
                </a:spcBef>
                <a:buClr>
                  <a:srgbClr val="A50021"/>
                </a:buClr>
                <a:buFont typeface="Wingdings" pitchFamily="2" charset="2"/>
                <a:buChar char="§"/>
              </a:pPr>
              <a:r>
                <a:rPr lang="pt-PT" sz="2800" dirty="0">
                  <a:latin typeface="Arial" pitchFamily="34" charset="0"/>
                </a:rPr>
                <a:t>Excessos e Carências</a:t>
              </a: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875" y="2160"/>
              <a:ext cx="483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76250" indent="-290513" algn="l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§"/>
              </a:pPr>
              <a:endParaRPr lang="pt-PT" sz="3200">
                <a:latin typeface="Arial" pitchFamily="34" charset="0"/>
              </a:endParaRPr>
            </a:p>
            <a:p>
              <a:pPr marL="476250" indent="-290513" algn="l">
                <a:spcBef>
                  <a:spcPct val="50000"/>
                </a:spcBef>
                <a:buClr>
                  <a:srgbClr val="B2B2B2"/>
                </a:buClr>
                <a:buFont typeface="Wingdings" pitchFamily="2" charset="2"/>
                <a:buChar char="§"/>
              </a:pPr>
              <a:endParaRPr lang="pt-PT" sz="3200">
                <a:solidFill>
                  <a:srgbClr val="C0C0C0"/>
                </a:solidFill>
                <a:latin typeface="Arial" pitchFamily="34" charset="0"/>
              </a:endParaRPr>
            </a:p>
          </p:txBody>
        </p:sp>
      </p:grpSp>
      <p:sp>
        <p:nvSpPr>
          <p:cNvPr id="4101" name="Rectangle 1047"/>
          <p:cNvSpPr>
            <a:spLocks noChangeArrowheads="1"/>
          </p:cNvSpPr>
          <p:nvPr/>
        </p:nvSpPr>
        <p:spPr bwMode="auto">
          <a:xfrm>
            <a:off x="8128000" y="0"/>
            <a:ext cx="1778000" cy="29686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600" b="1">
                <a:solidFill>
                  <a:srgbClr val="CC3300"/>
                </a:solidFill>
                <a:latin typeface="Verdana" pitchFamily="34" charset="0"/>
              </a:rPr>
              <a:t>SUMÁRIO</a:t>
            </a:r>
            <a:endParaRPr lang="en-GB" sz="16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B443E-D645-48B9-94A2-9BFD2AD028DE}" type="slidenum">
              <a:rPr lang="pt-PT"/>
              <a:pPr>
                <a:defRPr/>
              </a:pPr>
              <a:t>20</a:t>
            </a:fld>
            <a:endParaRPr lang="pt-PT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544638" y="757238"/>
            <a:ext cx="6945312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P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Teores de</a:t>
            </a:r>
            <a:r>
              <a:rPr lang="pt-PT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Proteína </a:t>
            </a:r>
            <a:r>
              <a:rPr lang="pt-P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(%) em</a:t>
            </a:r>
            <a:r>
              <a:rPr lang="pt-PT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pt-PT" sz="2400" b="1" i="1" dirty="0">
                <a:solidFill>
                  <a:schemeClr val="accent2"/>
                </a:solidFill>
                <a:latin typeface="Arial Unicode MS" pitchFamily="34" charset="-128"/>
              </a:rPr>
              <a:t>Legumes e Hortaliças</a:t>
            </a:r>
          </a:p>
        </p:txBody>
      </p:sp>
      <p:graphicFrame>
        <p:nvGraphicFramePr>
          <p:cNvPr id="94328" name="Group 120"/>
          <p:cNvGraphicFramePr>
            <a:graphicFrameLocks noGrp="1"/>
          </p:cNvGraphicFramePr>
          <p:nvPr/>
        </p:nvGraphicFramePr>
        <p:xfrm>
          <a:off x="1550988" y="1687513"/>
          <a:ext cx="6934200" cy="4494532"/>
        </p:xfrm>
        <a:graphic>
          <a:graphicData uri="http://schemas.openxmlformats.org/drawingml/2006/table">
            <a:tbl>
              <a:tblPr/>
              <a:tblGrid>
                <a:gridCol w="3467100"/>
                <a:gridCol w="3467100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Batata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Batata doce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Abóbora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Nabo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Feijão verde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Cenoura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Espinafres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Bróculos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Couve -flor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Couve de Bruxelas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Trufa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8" name="Text Box 66"/>
          <p:cNvSpPr txBox="1">
            <a:spLocks noChangeArrowheads="1"/>
          </p:cNvSpPr>
          <p:nvPr/>
        </p:nvSpPr>
        <p:spPr bwMode="auto">
          <a:xfrm>
            <a:off x="890588" y="6407150"/>
            <a:ext cx="217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000"/>
              <a:t>Fonte: INS Ricardo Jorge (2006)</a:t>
            </a:r>
          </a:p>
        </p:txBody>
      </p:sp>
      <p:sp>
        <p:nvSpPr>
          <p:cNvPr id="19499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F811D-2904-43F1-99AC-A12D925F6C0F}" type="slidenum">
              <a:rPr lang="pt-PT"/>
              <a:pPr>
                <a:defRPr/>
              </a:pPr>
              <a:t>21</a:t>
            </a:fld>
            <a:endParaRPr lang="pt-PT"/>
          </a:p>
        </p:txBody>
      </p:sp>
      <p:graphicFrame>
        <p:nvGraphicFramePr>
          <p:cNvPr id="28817" name="Group 145"/>
          <p:cNvGraphicFramePr>
            <a:graphicFrameLocks noGrp="1"/>
          </p:cNvGraphicFramePr>
          <p:nvPr/>
        </p:nvGraphicFramePr>
        <p:xfrm>
          <a:off x="1403350" y="2357438"/>
          <a:ext cx="6604000" cy="3169920"/>
        </p:xfrm>
        <a:graphic>
          <a:graphicData uri="http://schemas.openxmlformats.org/drawingml/2006/table">
            <a:tbl>
              <a:tblPr/>
              <a:tblGrid>
                <a:gridCol w="3302000"/>
                <a:gridCol w="3302000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COMPONENTE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ÁGUA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PROTEÍNA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 (80% caseína)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GORDURA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LACTOSE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MINERAIS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FOSFOLÍPIDOS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CÁLCIO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2" name="Picture 36" descr="j0177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14325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3" name="Text Box 37"/>
          <p:cNvSpPr txBox="1">
            <a:spLocks noChangeArrowheads="1"/>
          </p:cNvSpPr>
          <p:nvPr/>
        </p:nvSpPr>
        <p:spPr bwMode="auto">
          <a:xfrm>
            <a:off x="1531938" y="1700213"/>
            <a:ext cx="696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b="1">
                <a:latin typeface="Verdana" pitchFamily="34" charset="0"/>
              </a:rPr>
              <a:t>Composição média aproximada do </a:t>
            </a:r>
            <a:r>
              <a:rPr lang="pt-PT" b="1">
                <a:solidFill>
                  <a:srgbClr val="0000FF"/>
                </a:solidFill>
                <a:latin typeface="Verdana" pitchFamily="34" charset="0"/>
              </a:rPr>
              <a:t>leite de vaca</a:t>
            </a:r>
          </a:p>
        </p:txBody>
      </p:sp>
      <p:sp>
        <p:nvSpPr>
          <p:cNvPr id="20514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BC233-5FA1-4AA1-88B1-7A16DA27DEAF}" type="slidenum">
              <a:rPr lang="pt-PT"/>
              <a:pPr>
                <a:defRPr/>
              </a:pPr>
              <a:t>22</a:t>
            </a:fld>
            <a:endParaRPr lang="pt-PT"/>
          </a:p>
        </p:txBody>
      </p:sp>
      <p:graphicFrame>
        <p:nvGraphicFramePr>
          <p:cNvPr id="23714" name="Group 1186"/>
          <p:cNvGraphicFramePr>
            <a:graphicFrameLocks noGrp="1"/>
          </p:cNvGraphicFramePr>
          <p:nvPr/>
        </p:nvGraphicFramePr>
        <p:xfrm>
          <a:off x="495300" y="1219200"/>
          <a:ext cx="6604000" cy="5029200"/>
        </p:xfrm>
        <a:graphic>
          <a:graphicData uri="http://schemas.openxmlformats.org/drawingml/2006/table">
            <a:tbl>
              <a:tblPr/>
              <a:tblGrid>
                <a:gridCol w="2311400"/>
                <a:gridCol w="990600"/>
                <a:gridCol w="1816100"/>
                <a:gridCol w="1485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P.I.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Caseína</a:t>
                      </a: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- Caseína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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- Caseína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k - Caseína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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- Caseína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Lactoglobulina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Lactoalbumina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Imunoglobulinas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Outras (total)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4" name="Text Box 1079"/>
          <p:cNvSpPr txBox="1">
            <a:spLocks noChangeArrowheads="1"/>
          </p:cNvSpPr>
          <p:nvPr/>
        </p:nvSpPr>
        <p:spPr bwMode="auto">
          <a:xfrm>
            <a:off x="1260475" y="62960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800">
                <a:latin typeface="Candara" pitchFamily="34" charset="0"/>
              </a:rPr>
              <a:t>* Percentagem sobre a caseína total</a:t>
            </a:r>
          </a:p>
        </p:txBody>
      </p:sp>
      <p:sp>
        <p:nvSpPr>
          <p:cNvPr id="21565" name="Text Box 1100"/>
          <p:cNvSpPr txBox="1">
            <a:spLocks noChangeArrowheads="1"/>
          </p:cNvSpPr>
          <p:nvPr/>
        </p:nvSpPr>
        <p:spPr bwMode="auto">
          <a:xfrm>
            <a:off x="7429500" y="2971800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GB" sz="2400">
              <a:latin typeface="Times New Roman" pitchFamily="18" charset="0"/>
            </a:endParaRPr>
          </a:p>
        </p:txBody>
      </p:sp>
      <p:sp>
        <p:nvSpPr>
          <p:cNvPr id="21566" name="Text Box 1101"/>
          <p:cNvSpPr txBox="1">
            <a:spLocks noChangeArrowheads="1"/>
          </p:cNvSpPr>
          <p:nvPr/>
        </p:nvSpPr>
        <p:spPr bwMode="auto">
          <a:xfrm>
            <a:off x="7743825" y="2971800"/>
            <a:ext cx="199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400">
                <a:latin typeface="Times New Roman" pitchFamily="18" charset="0"/>
              </a:rPr>
              <a:t>Fosfoproteínas</a:t>
            </a:r>
          </a:p>
        </p:txBody>
      </p:sp>
      <p:sp>
        <p:nvSpPr>
          <p:cNvPr id="21567" name="AutoShape 110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7270248">
            <a:off x="518318" y="453232"/>
            <a:ext cx="976313" cy="527050"/>
          </a:xfrm>
          <a:prstGeom prst="leftArrow">
            <a:avLst>
              <a:gd name="adj1" fmla="val 50000"/>
              <a:gd name="adj2" fmla="val 4631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1568" name="Text Box 1107"/>
          <p:cNvSpPr txBox="1">
            <a:spLocks noChangeArrowheads="1"/>
          </p:cNvSpPr>
          <p:nvPr/>
        </p:nvSpPr>
        <p:spPr bwMode="auto">
          <a:xfrm>
            <a:off x="1733550" y="450850"/>
            <a:ext cx="5862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200" b="1">
                <a:latin typeface="Verdana" pitchFamily="34" charset="0"/>
              </a:rPr>
              <a:t>Principais proteínas do </a:t>
            </a:r>
            <a:r>
              <a:rPr lang="pt-PT" sz="2200" b="1">
                <a:solidFill>
                  <a:srgbClr val="0000FF"/>
                </a:solidFill>
                <a:latin typeface="Verdana" pitchFamily="34" charset="0"/>
              </a:rPr>
              <a:t>leite de vaca</a:t>
            </a:r>
          </a:p>
        </p:txBody>
      </p:sp>
      <p:sp>
        <p:nvSpPr>
          <p:cNvPr id="21569" name="AutoShape 1175"/>
          <p:cNvSpPr>
            <a:spLocks/>
          </p:cNvSpPr>
          <p:nvPr/>
        </p:nvSpPr>
        <p:spPr bwMode="auto">
          <a:xfrm>
            <a:off x="7177088" y="2146300"/>
            <a:ext cx="342900" cy="2033588"/>
          </a:xfrm>
          <a:prstGeom prst="rightBrace">
            <a:avLst>
              <a:gd name="adj1" fmla="val 494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1570" name="AutoShape 1177"/>
          <p:cNvSpPr>
            <a:spLocks/>
          </p:cNvSpPr>
          <p:nvPr/>
        </p:nvSpPr>
        <p:spPr bwMode="auto">
          <a:xfrm>
            <a:off x="7197725" y="4300538"/>
            <a:ext cx="233363" cy="1674812"/>
          </a:xfrm>
          <a:prstGeom prst="rightBrace">
            <a:avLst>
              <a:gd name="adj1" fmla="val 598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1571" name="Text Box 1178"/>
          <p:cNvSpPr txBox="1">
            <a:spLocks noChangeArrowheads="1"/>
          </p:cNvSpPr>
          <p:nvPr/>
        </p:nvSpPr>
        <p:spPr bwMode="auto">
          <a:xfrm>
            <a:off x="7605713" y="4743450"/>
            <a:ext cx="230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400" u="sng">
                <a:latin typeface="Times New Roman" pitchFamily="18" charset="0"/>
              </a:rPr>
              <a:t>Proteínas do soro</a:t>
            </a:r>
          </a:p>
        </p:txBody>
      </p:sp>
      <p:sp>
        <p:nvSpPr>
          <p:cNvPr id="21572" name="Rectangle 4"/>
          <p:cNvSpPr>
            <a:spLocks noChangeArrowheads="1"/>
          </p:cNvSpPr>
          <p:nvPr/>
        </p:nvSpPr>
        <p:spPr bwMode="auto">
          <a:xfrm>
            <a:off x="7315200" y="0"/>
            <a:ext cx="2605088" cy="29051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6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6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13E1B-9391-4CD7-B832-BB133ADBF50D}" type="slidenum">
              <a:rPr lang="pt-PT"/>
              <a:pPr>
                <a:defRPr/>
              </a:pPr>
              <a:t>23</a:t>
            </a:fld>
            <a:endParaRPr lang="pt-PT"/>
          </a:p>
        </p:txBody>
      </p:sp>
      <p:sp>
        <p:nvSpPr>
          <p:cNvPr id="22531" name="Text Box 54"/>
          <p:cNvSpPr txBox="1">
            <a:spLocks noChangeArrowheads="1"/>
          </p:cNvSpPr>
          <p:nvPr/>
        </p:nvSpPr>
        <p:spPr bwMode="auto">
          <a:xfrm>
            <a:off x="1963738" y="438150"/>
            <a:ext cx="57927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200" b="1">
                <a:latin typeface="Verdana" pitchFamily="34" charset="0"/>
              </a:rPr>
              <a:t>Principais proteínas da </a:t>
            </a:r>
            <a:r>
              <a:rPr lang="pt-PT" sz="2200" b="1">
                <a:solidFill>
                  <a:srgbClr val="0000FF"/>
                </a:solidFill>
                <a:latin typeface="Verdana" pitchFamily="34" charset="0"/>
              </a:rPr>
              <a:t>clara do ovo</a:t>
            </a:r>
          </a:p>
        </p:txBody>
      </p:sp>
      <p:grpSp>
        <p:nvGrpSpPr>
          <p:cNvPr id="22532" name="Group 57"/>
          <p:cNvGrpSpPr>
            <a:grpSpLocks/>
          </p:cNvGrpSpPr>
          <p:nvPr/>
        </p:nvGrpSpPr>
        <p:grpSpPr bwMode="auto">
          <a:xfrm>
            <a:off x="1265238" y="1341438"/>
            <a:ext cx="7475537" cy="4945062"/>
            <a:chOff x="144" y="693"/>
            <a:chExt cx="4346" cy="311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504" y="3312"/>
              <a:ext cx="768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20000</a:t>
              </a:r>
            </a:p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900000</a:t>
              </a:r>
            </a:p>
          </p:txBody>
        </p:sp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144" y="3312"/>
              <a:ext cx="1344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Outras proteínas</a:t>
              </a:r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2328" y="2992"/>
              <a:ext cx="21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500" b="1">
                  <a:solidFill>
                    <a:srgbClr val="FF0000"/>
                  </a:solidFill>
                  <a:latin typeface="Arial" pitchFamily="34" charset="0"/>
                </a:rPr>
                <a:t>Sensível ao calor. Liga-se fortemente à biotina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1504" y="2992"/>
              <a:ext cx="7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53000</a:t>
              </a: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44" y="2992"/>
              <a:ext cx="13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solidFill>
                    <a:srgbClr val="FF0000"/>
                  </a:solidFill>
                  <a:latin typeface="Arial" pitchFamily="34" charset="0"/>
                </a:rPr>
                <a:t>Avidina</a:t>
              </a:r>
            </a:p>
          </p:txBody>
        </p:sp>
        <p:sp>
          <p:nvSpPr>
            <p:cNvPr id="22539" name="Rectangle 10"/>
            <p:cNvSpPr>
              <a:spLocks noChangeArrowheads="1"/>
            </p:cNvSpPr>
            <p:nvPr/>
          </p:nvSpPr>
          <p:spPr bwMode="auto">
            <a:xfrm>
              <a:off x="2328" y="2672"/>
              <a:ext cx="21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500" b="1">
                  <a:latin typeface="Arial" pitchFamily="34" charset="0"/>
                </a:rPr>
                <a:t>Sensível ao calor. Estabilizante de espumas</a:t>
              </a:r>
            </a:p>
          </p:txBody>
        </p:sp>
        <p:sp>
          <p:nvSpPr>
            <p:cNvPr id="22540" name="Rectangle 11"/>
            <p:cNvSpPr>
              <a:spLocks noChangeArrowheads="1"/>
            </p:cNvSpPr>
            <p:nvPr/>
          </p:nvSpPr>
          <p:spPr bwMode="auto">
            <a:xfrm>
              <a:off x="1504" y="2672"/>
              <a:ext cx="7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40000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44" y="2672"/>
              <a:ext cx="13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800" b="1">
                  <a:latin typeface="Arial" pitchFamily="34" charset="0"/>
                </a:rPr>
                <a:t>Ovoglobulina</a:t>
              </a:r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328" y="2352"/>
              <a:ext cx="21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500" b="1">
                  <a:latin typeface="Arial" pitchFamily="34" charset="0"/>
                </a:rPr>
                <a:t>Sensível ao calor. Efeito lisante em bactérias</a:t>
              </a: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1504" y="2352"/>
              <a:ext cx="7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15000</a:t>
              </a:r>
            </a:p>
          </p:txBody>
        </p:sp>
        <p:sp>
          <p:nvSpPr>
            <p:cNvPr id="22544" name="Rectangle 17"/>
            <p:cNvSpPr>
              <a:spLocks noChangeArrowheads="1"/>
            </p:cNvSpPr>
            <p:nvPr/>
          </p:nvSpPr>
          <p:spPr bwMode="auto">
            <a:xfrm>
              <a:off x="144" y="2352"/>
              <a:ext cx="13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800" b="1">
                  <a:latin typeface="Arial" pitchFamily="34" charset="0"/>
                </a:rPr>
                <a:t>Lisozima</a:t>
              </a:r>
              <a:endParaRPr lang="pt-PT" b="1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2545" name="Rectangle 18"/>
            <p:cNvSpPr>
              <a:spLocks noChangeArrowheads="1"/>
            </p:cNvSpPr>
            <p:nvPr/>
          </p:nvSpPr>
          <p:spPr bwMode="auto">
            <a:xfrm>
              <a:off x="2328" y="2032"/>
              <a:ext cx="21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500" b="1">
                  <a:latin typeface="Arial" pitchFamily="34" charset="0"/>
                </a:rPr>
                <a:t>Resiste ao calor. Insolúvel em água. Forma gel</a:t>
              </a:r>
            </a:p>
          </p:txBody>
        </p:sp>
        <p:sp>
          <p:nvSpPr>
            <p:cNvPr id="22546" name="Rectangle 19"/>
            <p:cNvSpPr>
              <a:spLocks noChangeArrowheads="1"/>
            </p:cNvSpPr>
            <p:nvPr/>
          </p:nvSpPr>
          <p:spPr bwMode="auto">
            <a:xfrm>
              <a:off x="2640" y="2032"/>
              <a:ext cx="7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GB" sz="1500" b="1">
                <a:latin typeface="Arial" pitchFamily="34" charset="0"/>
              </a:endParaRPr>
            </a:p>
          </p:txBody>
        </p:sp>
        <p:sp>
          <p:nvSpPr>
            <p:cNvPr id="22547" name="Rectangle 21"/>
            <p:cNvSpPr>
              <a:spLocks noChangeArrowheads="1"/>
            </p:cNvSpPr>
            <p:nvPr/>
          </p:nvSpPr>
          <p:spPr bwMode="auto">
            <a:xfrm>
              <a:off x="144" y="2032"/>
              <a:ext cx="13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800" b="1">
                  <a:latin typeface="Arial" pitchFamily="34" charset="0"/>
                </a:rPr>
                <a:t>Ovomucina</a:t>
              </a:r>
            </a:p>
          </p:txBody>
        </p:sp>
        <p:sp>
          <p:nvSpPr>
            <p:cNvPr id="22548" name="Rectangle 22"/>
            <p:cNvSpPr>
              <a:spLocks noChangeArrowheads="1"/>
            </p:cNvSpPr>
            <p:nvPr/>
          </p:nvSpPr>
          <p:spPr bwMode="auto">
            <a:xfrm>
              <a:off x="2328" y="1712"/>
              <a:ext cx="21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500" b="1">
                  <a:latin typeface="Arial" pitchFamily="34" charset="0"/>
                </a:rPr>
                <a:t>Sensível ao calor. Inibidora da tripsina</a:t>
              </a:r>
            </a:p>
          </p:txBody>
        </p:sp>
        <p:sp>
          <p:nvSpPr>
            <p:cNvPr id="22549" name="Rectangle 23"/>
            <p:cNvSpPr>
              <a:spLocks noChangeArrowheads="1"/>
            </p:cNvSpPr>
            <p:nvPr/>
          </p:nvSpPr>
          <p:spPr bwMode="auto">
            <a:xfrm>
              <a:off x="1504" y="1712"/>
              <a:ext cx="7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28000</a:t>
              </a:r>
            </a:p>
          </p:txBody>
        </p:sp>
        <p:sp>
          <p:nvSpPr>
            <p:cNvPr id="22550" name="Rectangle 25"/>
            <p:cNvSpPr>
              <a:spLocks noChangeArrowheads="1"/>
            </p:cNvSpPr>
            <p:nvPr/>
          </p:nvSpPr>
          <p:spPr bwMode="auto">
            <a:xfrm>
              <a:off x="144" y="1712"/>
              <a:ext cx="13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800" b="1">
                  <a:latin typeface="Arial" pitchFamily="34" charset="0"/>
                </a:rPr>
                <a:t>Ovomucoide</a:t>
              </a:r>
            </a:p>
          </p:txBody>
        </p:sp>
        <p:sp>
          <p:nvSpPr>
            <p:cNvPr id="22551" name="Rectangle 26"/>
            <p:cNvSpPr>
              <a:spLocks noChangeArrowheads="1"/>
            </p:cNvSpPr>
            <p:nvPr/>
          </p:nvSpPr>
          <p:spPr bwMode="auto">
            <a:xfrm>
              <a:off x="2328" y="1309"/>
              <a:ext cx="216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pt-PT" sz="1500" b="1">
                  <a:latin typeface="Arial" pitchFamily="34" charset="0"/>
                </a:rPr>
                <a:t>Sensível ao calor. Liga-se estavelmente ao Fe, Cu, Zn e Al</a:t>
              </a:r>
            </a:p>
          </p:txBody>
        </p:sp>
        <p:sp>
          <p:nvSpPr>
            <p:cNvPr id="22552" name="Rectangle 27"/>
            <p:cNvSpPr>
              <a:spLocks noChangeArrowheads="1"/>
            </p:cNvSpPr>
            <p:nvPr/>
          </p:nvSpPr>
          <p:spPr bwMode="auto">
            <a:xfrm>
              <a:off x="1504" y="1309"/>
              <a:ext cx="76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80000</a:t>
              </a:r>
            </a:p>
          </p:txBody>
        </p:sp>
        <p:sp>
          <p:nvSpPr>
            <p:cNvPr id="22553" name="Rectangle 29"/>
            <p:cNvSpPr>
              <a:spLocks noChangeArrowheads="1"/>
            </p:cNvSpPr>
            <p:nvPr/>
          </p:nvSpPr>
          <p:spPr bwMode="auto">
            <a:xfrm>
              <a:off x="144" y="1309"/>
              <a:ext cx="134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800" b="1">
                  <a:latin typeface="Arial" pitchFamily="34" charset="0"/>
                </a:rPr>
                <a:t>Conalbumina (ovotransferrina)</a:t>
              </a:r>
            </a:p>
          </p:txBody>
        </p:sp>
        <p:sp>
          <p:nvSpPr>
            <p:cNvPr id="22554" name="Rectangle 30"/>
            <p:cNvSpPr>
              <a:spLocks noChangeArrowheads="1"/>
            </p:cNvSpPr>
            <p:nvPr/>
          </p:nvSpPr>
          <p:spPr bwMode="auto">
            <a:xfrm>
              <a:off x="2328" y="972"/>
              <a:ext cx="21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500" b="1">
                  <a:latin typeface="Arial" pitchFamily="34" charset="0"/>
                </a:rPr>
                <a:t>Resiste ao calor. Sensível à desnaturação de superfície</a:t>
              </a:r>
            </a:p>
          </p:txBody>
        </p:sp>
        <p:sp>
          <p:nvSpPr>
            <p:cNvPr id="22555" name="Rectangle 31"/>
            <p:cNvSpPr>
              <a:spLocks noChangeArrowheads="1"/>
            </p:cNvSpPr>
            <p:nvPr/>
          </p:nvSpPr>
          <p:spPr bwMode="auto">
            <a:xfrm>
              <a:off x="1480" y="1014"/>
              <a:ext cx="7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45000</a:t>
              </a:r>
            </a:p>
          </p:txBody>
        </p:sp>
        <p:sp>
          <p:nvSpPr>
            <p:cNvPr id="22556" name="Rectangle 32"/>
            <p:cNvSpPr>
              <a:spLocks noChangeArrowheads="1"/>
            </p:cNvSpPr>
            <p:nvPr/>
          </p:nvSpPr>
          <p:spPr bwMode="auto">
            <a:xfrm>
              <a:off x="1488" y="989"/>
              <a:ext cx="11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pt-PT" b="1">
                <a:latin typeface="Arial" pitchFamily="34" charset="0"/>
              </a:endParaRPr>
            </a:p>
          </p:txBody>
        </p:sp>
        <p:sp>
          <p:nvSpPr>
            <p:cNvPr id="22557" name="Rectangle 33"/>
            <p:cNvSpPr>
              <a:spLocks noChangeArrowheads="1"/>
            </p:cNvSpPr>
            <p:nvPr/>
          </p:nvSpPr>
          <p:spPr bwMode="auto">
            <a:xfrm>
              <a:off x="144" y="989"/>
              <a:ext cx="13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sz="1800" b="1">
                  <a:solidFill>
                    <a:srgbClr val="0000FF"/>
                  </a:solidFill>
                  <a:latin typeface="Arial" pitchFamily="34" charset="0"/>
                </a:rPr>
                <a:t>Ovalbumina</a:t>
              </a:r>
              <a:endParaRPr lang="pt-PT" b="1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2558" name="Rectangle 35"/>
            <p:cNvSpPr>
              <a:spLocks noChangeArrowheads="1"/>
            </p:cNvSpPr>
            <p:nvPr/>
          </p:nvSpPr>
          <p:spPr bwMode="auto">
            <a:xfrm>
              <a:off x="2330" y="709"/>
              <a:ext cx="2160" cy="288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Propriedades</a:t>
              </a:r>
            </a:p>
          </p:txBody>
        </p:sp>
        <p:sp>
          <p:nvSpPr>
            <p:cNvPr id="22559" name="Rectangle 36"/>
            <p:cNvSpPr>
              <a:spLocks noChangeArrowheads="1"/>
            </p:cNvSpPr>
            <p:nvPr/>
          </p:nvSpPr>
          <p:spPr bwMode="auto">
            <a:xfrm>
              <a:off x="1488" y="701"/>
              <a:ext cx="826" cy="288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M.M.</a:t>
              </a:r>
            </a:p>
          </p:txBody>
        </p:sp>
        <p:sp>
          <p:nvSpPr>
            <p:cNvPr id="22560" name="Rectangle 38"/>
            <p:cNvSpPr>
              <a:spLocks noChangeArrowheads="1"/>
            </p:cNvSpPr>
            <p:nvPr/>
          </p:nvSpPr>
          <p:spPr bwMode="auto">
            <a:xfrm>
              <a:off x="144" y="701"/>
              <a:ext cx="1344" cy="288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pt-PT" b="1">
                  <a:latin typeface="Arial" pitchFamily="34" charset="0"/>
                </a:rPr>
                <a:t>PROTEÍNA</a:t>
              </a:r>
            </a:p>
          </p:txBody>
        </p:sp>
        <p:sp>
          <p:nvSpPr>
            <p:cNvPr id="22561" name="Line 39"/>
            <p:cNvSpPr>
              <a:spLocks noChangeShapeType="1"/>
            </p:cNvSpPr>
            <p:nvPr/>
          </p:nvSpPr>
          <p:spPr bwMode="auto">
            <a:xfrm flipV="1">
              <a:off x="144" y="693"/>
              <a:ext cx="4322" cy="8"/>
            </a:xfrm>
            <a:prstGeom prst="line">
              <a:avLst/>
            </a:prstGeom>
            <a:noFill/>
            <a:ln w="19050" cap="sq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2" name="Line 40"/>
            <p:cNvSpPr>
              <a:spLocks noChangeShapeType="1"/>
            </p:cNvSpPr>
            <p:nvPr/>
          </p:nvSpPr>
          <p:spPr bwMode="auto">
            <a:xfrm>
              <a:off x="144" y="989"/>
              <a:ext cx="4338" cy="1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3" name="Line 41"/>
            <p:cNvSpPr>
              <a:spLocks noChangeShapeType="1"/>
            </p:cNvSpPr>
            <p:nvPr/>
          </p:nvSpPr>
          <p:spPr bwMode="auto">
            <a:xfrm>
              <a:off x="144" y="1309"/>
              <a:ext cx="4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4" name="Line 42"/>
            <p:cNvSpPr>
              <a:spLocks noChangeShapeType="1"/>
            </p:cNvSpPr>
            <p:nvPr/>
          </p:nvSpPr>
          <p:spPr bwMode="auto">
            <a:xfrm>
              <a:off x="144" y="1712"/>
              <a:ext cx="434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5" name="Line 43"/>
            <p:cNvSpPr>
              <a:spLocks noChangeShapeType="1"/>
            </p:cNvSpPr>
            <p:nvPr/>
          </p:nvSpPr>
          <p:spPr bwMode="auto">
            <a:xfrm flipV="1">
              <a:off x="144" y="2024"/>
              <a:ext cx="4329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6" name="Line 44"/>
            <p:cNvSpPr>
              <a:spLocks noChangeShapeType="1"/>
            </p:cNvSpPr>
            <p:nvPr/>
          </p:nvSpPr>
          <p:spPr bwMode="auto">
            <a:xfrm flipV="1">
              <a:off x="144" y="2344"/>
              <a:ext cx="4329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7" name="Line 45"/>
            <p:cNvSpPr>
              <a:spLocks noChangeShapeType="1"/>
            </p:cNvSpPr>
            <p:nvPr/>
          </p:nvSpPr>
          <p:spPr bwMode="auto">
            <a:xfrm flipV="1">
              <a:off x="144" y="2664"/>
              <a:ext cx="432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8" name="Line 46"/>
            <p:cNvSpPr>
              <a:spLocks noChangeShapeType="1"/>
            </p:cNvSpPr>
            <p:nvPr/>
          </p:nvSpPr>
          <p:spPr bwMode="auto">
            <a:xfrm>
              <a:off x="144" y="2992"/>
              <a:ext cx="43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69" name="Line 47"/>
            <p:cNvSpPr>
              <a:spLocks noChangeShapeType="1"/>
            </p:cNvSpPr>
            <p:nvPr/>
          </p:nvSpPr>
          <p:spPr bwMode="auto">
            <a:xfrm flipV="1">
              <a:off x="144" y="3774"/>
              <a:ext cx="4329" cy="1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70" name="Line 48"/>
            <p:cNvSpPr>
              <a:spLocks noChangeShapeType="1"/>
            </p:cNvSpPr>
            <p:nvPr/>
          </p:nvSpPr>
          <p:spPr bwMode="auto">
            <a:xfrm>
              <a:off x="144" y="701"/>
              <a:ext cx="0" cy="30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71" name="Line 49"/>
            <p:cNvSpPr>
              <a:spLocks noChangeShapeType="1"/>
            </p:cNvSpPr>
            <p:nvPr/>
          </p:nvSpPr>
          <p:spPr bwMode="auto">
            <a:xfrm>
              <a:off x="1488" y="701"/>
              <a:ext cx="0" cy="30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72" name="Line 52"/>
            <p:cNvSpPr>
              <a:spLocks noChangeShapeType="1"/>
            </p:cNvSpPr>
            <p:nvPr/>
          </p:nvSpPr>
          <p:spPr bwMode="auto">
            <a:xfrm>
              <a:off x="4473" y="718"/>
              <a:ext cx="0" cy="30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73" name="Line 53"/>
            <p:cNvSpPr>
              <a:spLocks noChangeShapeType="1"/>
            </p:cNvSpPr>
            <p:nvPr/>
          </p:nvSpPr>
          <p:spPr bwMode="auto">
            <a:xfrm flipV="1">
              <a:off x="144" y="3304"/>
              <a:ext cx="4321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74" name="Line 55"/>
            <p:cNvSpPr>
              <a:spLocks noChangeShapeType="1"/>
            </p:cNvSpPr>
            <p:nvPr/>
          </p:nvSpPr>
          <p:spPr bwMode="auto">
            <a:xfrm>
              <a:off x="2321" y="714"/>
              <a:ext cx="0" cy="30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575" name="Line 56"/>
            <p:cNvSpPr>
              <a:spLocks noChangeShapeType="1"/>
            </p:cNvSpPr>
            <p:nvPr/>
          </p:nvSpPr>
          <p:spPr bwMode="auto">
            <a:xfrm>
              <a:off x="1469" y="718"/>
              <a:ext cx="0" cy="30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7315200" y="0"/>
            <a:ext cx="2605088" cy="29051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6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6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3F22F-444A-4D36-99A8-3C8E8623A8C0}" type="slidenum">
              <a:rPr lang="pt-PT"/>
              <a:pPr>
                <a:defRPr/>
              </a:pPr>
              <a:t>24</a:t>
            </a:fld>
            <a:endParaRPr lang="pt-PT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29088" y="3249613"/>
            <a:ext cx="42910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GB" sz="1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2100" y="5438775"/>
            <a:ext cx="18161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Cisteina</a:t>
            </a:r>
            <a:endParaRPr lang="en-GB" sz="1800">
              <a:latin typeface="Times New Roman" pitchFamily="18" charset="0"/>
            </a:endParaRPr>
          </a:p>
        </p:txBody>
      </p:sp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228600" y="1984375"/>
            <a:ext cx="18161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Alanina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2165350" y="1981200"/>
            <a:ext cx="20288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Não-essencial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4641850" y="1981200"/>
            <a:ext cx="47053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PT" sz="1800" dirty="0">
                <a:cs typeface="Times New Roman" pitchFamily="18" charset="0"/>
              </a:rPr>
              <a:t>Gelatina e </a:t>
            </a:r>
            <a:r>
              <a:rPr lang="pt-PT" sz="1800" dirty="0" smtClean="0">
                <a:cs typeface="Times New Roman" pitchFamily="18" charset="0"/>
              </a:rPr>
              <a:t>zeína </a:t>
            </a:r>
            <a:r>
              <a:rPr lang="pt-PT" sz="1800" dirty="0">
                <a:cs typeface="Times New Roman" pitchFamily="18" charset="0"/>
              </a:rPr>
              <a:t>(9%), em restantes proteínas (2-7%)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GB" sz="1800" dirty="0">
              <a:latin typeface="Times New Roman" pitchFamily="18" charset="0"/>
            </a:endParaRPr>
          </a:p>
        </p:txBody>
      </p:sp>
      <p:sp>
        <p:nvSpPr>
          <p:cNvPr id="27656" name="Rectangle 18"/>
          <p:cNvSpPr>
            <a:spLocks noChangeArrowheads="1"/>
          </p:cNvSpPr>
          <p:nvPr/>
        </p:nvSpPr>
        <p:spPr bwMode="auto">
          <a:xfrm>
            <a:off x="228600" y="2732088"/>
            <a:ext cx="18161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 dirty="0">
                <a:solidFill>
                  <a:srgbClr val="990000"/>
                </a:solidFill>
                <a:cs typeface="Times New Roman" pitchFamily="18" charset="0"/>
              </a:rPr>
              <a:t>Arginina</a:t>
            </a:r>
            <a:endParaRPr lang="en-GB" sz="1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7" name="Rectangle 19"/>
          <p:cNvSpPr>
            <a:spLocks noChangeArrowheads="1"/>
          </p:cNvSpPr>
          <p:nvPr/>
        </p:nvSpPr>
        <p:spPr bwMode="auto">
          <a:xfrm>
            <a:off x="2165350" y="2728913"/>
            <a:ext cx="2028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 dirty="0" smtClean="0">
                <a:cs typeface="Times New Roman" pitchFamily="18" charset="0"/>
              </a:rPr>
              <a:t>Essencial *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 dirty="0">
              <a:latin typeface="Times New Roman" pitchFamily="18" charset="0"/>
            </a:endParaRPr>
          </a:p>
        </p:txBody>
      </p:sp>
      <p:sp>
        <p:nvSpPr>
          <p:cNvPr id="27658" name="Rectangle 20"/>
          <p:cNvSpPr>
            <a:spLocks noChangeArrowheads="1"/>
          </p:cNvSpPr>
          <p:nvPr/>
        </p:nvSpPr>
        <p:spPr bwMode="auto">
          <a:xfrm>
            <a:off x="4641850" y="2728913"/>
            <a:ext cx="4705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PT" sz="1800">
                <a:solidFill>
                  <a:schemeClr val="accent2"/>
                </a:solidFill>
                <a:cs typeface="Times New Roman" pitchFamily="18" charset="0"/>
              </a:rPr>
              <a:t>Amendoim</a:t>
            </a:r>
            <a:r>
              <a:rPr lang="pt-PT" sz="1800">
                <a:cs typeface="Times New Roman" pitchFamily="18" charset="0"/>
              </a:rPr>
              <a:t> (11%), em restantes proteínas (3-6%), 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59" name="Rectangle 21"/>
          <p:cNvSpPr>
            <a:spLocks noChangeArrowheads="1"/>
          </p:cNvSpPr>
          <p:nvPr/>
        </p:nvSpPr>
        <p:spPr bwMode="auto">
          <a:xfrm>
            <a:off x="228600" y="3481388"/>
            <a:ext cx="18161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Asparagina, Glutamina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60" name="Rectangle 22"/>
          <p:cNvSpPr>
            <a:spLocks noChangeArrowheads="1"/>
          </p:cNvSpPr>
          <p:nvPr/>
        </p:nvSpPr>
        <p:spPr bwMode="auto">
          <a:xfrm>
            <a:off x="2165350" y="3478213"/>
            <a:ext cx="20288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Não-essencial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61" name="Rectangle 23"/>
          <p:cNvSpPr>
            <a:spLocks noChangeArrowheads="1"/>
          </p:cNvSpPr>
          <p:nvPr/>
        </p:nvSpPr>
        <p:spPr bwMode="auto">
          <a:xfrm>
            <a:off x="228600" y="4416425"/>
            <a:ext cx="18161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Ác. aspártico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62" name="Rectangle 24"/>
          <p:cNvSpPr>
            <a:spLocks noChangeArrowheads="1"/>
          </p:cNvSpPr>
          <p:nvPr/>
        </p:nvSpPr>
        <p:spPr bwMode="auto">
          <a:xfrm>
            <a:off x="2165350" y="4413250"/>
            <a:ext cx="2028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Não-essencial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63" name="Rectangle 25"/>
          <p:cNvSpPr>
            <a:spLocks noChangeArrowheads="1"/>
          </p:cNvSpPr>
          <p:nvPr/>
        </p:nvSpPr>
        <p:spPr bwMode="auto">
          <a:xfrm>
            <a:off x="4641850" y="4413250"/>
            <a:ext cx="470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PT" sz="1800">
                <a:cs typeface="Times New Roman" pitchFamily="18" charset="0"/>
              </a:rPr>
              <a:t>Em todas as proteínas de origem animal, nas albuminas (6-10%), luzerna (14,9%), milho (12,3%), trigo (3,8%)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64" name="Rectangle 26"/>
          <p:cNvSpPr>
            <a:spLocks noChangeArrowheads="1"/>
          </p:cNvSpPr>
          <p:nvPr/>
        </p:nvSpPr>
        <p:spPr bwMode="auto">
          <a:xfrm>
            <a:off x="2247900" y="5500688"/>
            <a:ext cx="20288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1800">
                <a:cs typeface="Times New Roman" pitchFamily="18" charset="0"/>
              </a:rPr>
              <a:t>Não-essencial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7665" name="Rectangle 27"/>
          <p:cNvSpPr>
            <a:spLocks noChangeArrowheads="1"/>
          </p:cNvSpPr>
          <p:nvPr/>
        </p:nvSpPr>
        <p:spPr bwMode="auto">
          <a:xfrm>
            <a:off x="4724400" y="5500688"/>
            <a:ext cx="47053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PT" sz="1800">
                <a:cs typeface="Times New Roman" pitchFamily="18" charset="0"/>
              </a:rPr>
              <a:t>Na queratina (9%), na maior parte das proteínas (2%)</a:t>
            </a: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GB" sz="1800">
              <a:latin typeface="Times New Roman" pitchFamily="18" charset="0"/>
            </a:endParaRPr>
          </a:p>
        </p:txBody>
      </p:sp>
      <p:grpSp>
        <p:nvGrpSpPr>
          <p:cNvPr id="27666" name="Group 264"/>
          <p:cNvGrpSpPr>
            <a:grpSpLocks/>
          </p:cNvGrpSpPr>
          <p:nvPr/>
        </p:nvGrpSpPr>
        <p:grpSpPr bwMode="auto">
          <a:xfrm>
            <a:off x="257175" y="765175"/>
            <a:ext cx="9328150" cy="762000"/>
            <a:chOff x="192" y="144"/>
            <a:chExt cx="5424" cy="480"/>
          </a:xfrm>
        </p:grpSpPr>
        <p:grpSp>
          <p:nvGrpSpPr>
            <p:cNvPr id="27668" name="Group 255"/>
            <p:cNvGrpSpPr>
              <a:grpSpLocks/>
            </p:cNvGrpSpPr>
            <p:nvPr/>
          </p:nvGrpSpPr>
          <p:grpSpPr bwMode="auto">
            <a:xfrm>
              <a:off x="192" y="144"/>
              <a:ext cx="953" cy="480"/>
              <a:chOff x="0" y="0"/>
              <a:chExt cx="720" cy="480"/>
            </a:xfrm>
          </p:grpSpPr>
          <p:sp>
            <p:nvSpPr>
              <p:cNvPr id="27675" name="Rectangle 256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63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PT" sz="2400" b="1">
                    <a:cs typeface="Times New Roman" pitchFamily="18" charset="0"/>
                  </a:rPr>
                  <a:t>AAs</a:t>
                </a:r>
                <a:endParaRPr lang="en-GB" sz="2400" b="1">
                  <a:latin typeface="Times New Roman" pitchFamily="18" charset="0"/>
                </a:endParaRPr>
              </a:p>
            </p:txBody>
          </p:sp>
          <p:sp>
            <p:nvSpPr>
              <p:cNvPr id="39" name="Rectangle 2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48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pt-PT"/>
              </a:p>
            </p:txBody>
          </p:sp>
        </p:grpSp>
        <p:grpSp>
          <p:nvGrpSpPr>
            <p:cNvPr id="27669" name="Group 258"/>
            <p:cNvGrpSpPr>
              <a:grpSpLocks/>
            </p:cNvGrpSpPr>
            <p:nvPr/>
          </p:nvGrpSpPr>
          <p:grpSpPr bwMode="auto">
            <a:xfrm>
              <a:off x="1145" y="144"/>
              <a:ext cx="1351" cy="480"/>
              <a:chOff x="720" y="0"/>
              <a:chExt cx="880" cy="480"/>
            </a:xfrm>
          </p:grpSpPr>
          <p:sp>
            <p:nvSpPr>
              <p:cNvPr id="27673" name="Rectangle 259"/>
              <p:cNvSpPr>
                <a:spLocks noChangeArrowheads="1"/>
              </p:cNvSpPr>
              <p:nvPr/>
            </p:nvSpPr>
            <p:spPr bwMode="auto">
              <a:xfrm>
                <a:off x="763" y="0"/>
                <a:ext cx="79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PT" sz="1800">
                    <a:cs typeface="Times New Roman" pitchFamily="18" charset="0"/>
                  </a:rPr>
                  <a:t>(para humanos)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37" name="Rectangle 260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880" cy="48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pt-PT"/>
              </a:p>
            </p:txBody>
          </p:sp>
        </p:grpSp>
        <p:grpSp>
          <p:nvGrpSpPr>
            <p:cNvPr id="27670" name="Group 261"/>
            <p:cNvGrpSpPr>
              <a:grpSpLocks/>
            </p:cNvGrpSpPr>
            <p:nvPr/>
          </p:nvGrpSpPr>
          <p:grpSpPr bwMode="auto">
            <a:xfrm>
              <a:off x="2496" y="144"/>
              <a:ext cx="3120" cy="480"/>
              <a:chOff x="1600" y="0"/>
              <a:chExt cx="2605" cy="480"/>
            </a:xfrm>
          </p:grpSpPr>
          <p:sp>
            <p:nvSpPr>
              <p:cNvPr id="27671" name="Rectangle 262"/>
              <p:cNvSpPr>
                <a:spLocks noChangeArrowheads="1"/>
              </p:cNvSpPr>
              <p:nvPr/>
            </p:nvSpPr>
            <p:spPr bwMode="auto">
              <a:xfrm>
                <a:off x="1643" y="0"/>
                <a:ext cx="2519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pt-PT" b="1">
                    <a:cs typeface="Times New Roman" pitchFamily="18" charset="0"/>
                  </a:rPr>
                  <a:t>Origem e quantidade</a:t>
                </a:r>
                <a:endParaRPr lang="en-GB" b="1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r>
                  <a:rPr lang="pt-PT" sz="1800">
                    <a:cs typeface="Times New Roman" pitchFamily="18" charset="0"/>
                  </a:rPr>
                  <a:t>(% existente na proteína)</a:t>
                </a:r>
                <a:endParaRPr lang="en-GB" sz="180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35" name="Rectangle 263"/>
              <p:cNvSpPr>
                <a:spLocks noChangeArrowheads="1"/>
              </p:cNvSpPr>
              <p:nvPr/>
            </p:nvSpPr>
            <p:spPr bwMode="auto">
              <a:xfrm>
                <a:off x="1600" y="0"/>
                <a:ext cx="2605" cy="48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/>
              <a:lstStyle/>
              <a:p>
                <a:pPr>
                  <a:defRPr/>
                </a:pPr>
                <a:endParaRPr lang="pt-PT"/>
              </a:p>
            </p:txBody>
          </p:sp>
        </p:grpSp>
      </p:grpSp>
      <p:sp>
        <p:nvSpPr>
          <p:cNvPr id="27667" name="Rectangle 4"/>
          <p:cNvSpPr>
            <a:spLocks noChangeArrowheads="1"/>
          </p:cNvSpPr>
          <p:nvPr/>
        </p:nvSpPr>
        <p:spPr bwMode="auto">
          <a:xfrm>
            <a:off x="7199313" y="0"/>
            <a:ext cx="2692400" cy="29051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PROTEÍNA/AA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E1917-1C15-4255-B64D-437DDBEBFCCC}" type="slidenum">
              <a:rPr lang="pt-PT"/>
              <a:pPr>
                <a:defRPr/>
              </a:pPr>
              <a:t>25</a:t>
            </a:fld>
            <a:endParaRPr lang="pt-PT"/>
          </a:p>
        </p:txBody>
      </p:sp>
      <p:sp>
        <p:nvSpPr>
          <p:cNvPr id="28675" name="Rectangle 224"/>
          <p:cNvSpPr>
            <a:spLocks noChangeArrowheads="1"/>
          </p:cNvSpPr>
          <p:nvPr/>
        </p:nvSpPr>
        <p:spPr bwMode="auto">
          <a:xfrm>
            <a:off x="4129088" y="3249613"/>
            <a:ext cx="42910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GB" sz="1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endParaRPr lang="en-GB" sz="1800">
              <a:latin typeface="Times New Roman" pitchFamily="18" charset="0"/>
            </a:endParaRPr>
          </a:p>
        </p:txBody>
      </p:sp>
      <p:sp>
        <p:nvSpPr>
          <p:cNvPr id="28676" name="Rectangle 243"/>
          <p:cNvSpPr>
            <a:spLocks noChangeAspect="1" noChangeArrowheads="1"/>
          </p:cNvSpPr>
          <p:nvPr/>
        </p:nvSpPr>
        <p:spPr bwMode="auto">
          <a:xfrm>
            <a:off x="2557463" y="3368675"/>
            <a:ext cx="22002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800">
                <a:cs typeface="Times New Roman" pitchFamily="18" charset="0"/>
              </a:rPr>
              <a:t> </a:t>
            </a:r>
          </a:p>
          <a:p>
            <a:pPr eaLnBrk="0" hangingPunct="0"/>
            <a:endParaRPr lang="en-GB" sz="1800"/>
          </a:p>
        </p:txBody>
      </p:sp>
      <p:grpSp>
        <p:nvGrpSpPr>
          <p:cNvPr id="28677" name="Group 265"/>
          <p:cNvGrpSpPr>
            <a:grpSpLocks/>
          </p:cNvGrpSpPr>
          <p:nvPr/>
        </p:nvGrpSpPr>
        <p:grpSpPr bwMode="auto">
          <a:xfrm>
            <a:off x="155575" y="1390650"/>
            <a:ext cx="9575800" cy="5399088"/>
            <a:chOff x="192" y="576"/>
            <a:chExt cx="5568" cy="3401"/>
          </a:xfrm>
        </p:grpSpPr>
        <p:sp>
          <p:nvSpPr>
            <p:cNvPr id="28689" name="Rectangle 233"/>
            <p:cNvSpPr>
              <a:spLocks noChangeAspect="1" noChangeArrowheads="1"/>
            </p:cNvSpPr>
            <p:nvPr/>
          </p:nvSpPr>
          <p:spPr bwMode="auto">
            <a:xfrm>
              <a:off x="192" y="576"/>
              <a:ext cx="96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>
                  <a:cs typeface="Times New Roman" pitchFamily="18" charset="0"/>
                </a:rPr>
                <a:t>Ác. glutâmico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690" name="Rectangle 234"/>
            <p:cNvSpPr>
              <a:spLocks noChangeAspect="1" noChangeArrowheads="1"/>
            </p:cNvSpPr>
            <p:nvPr/>
          </p:nvSpPr>
          <p:spPr bwMode="auto">
            <a:xfrm>
              <a:off x="1152" y="576"/>
              <a:ext cx="127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Não-essencial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691" name="Rectangle 235"/>
            <p:cNvSpPr>
              <a:spLocks noChangeAspect="1" noChangeArrowheads="1"/>
            </p:cNvSpPr>
            <p:nvPr/>
          </p:nvSpPr>
          <p:spPr bwMode="auto">
            <a:xfrm>
              <a:off x="2496" y="576"/>
              <a:ext cx="326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Abundante na maior parte das proteínas, na proteína do leite (21,7%), trigo (31,4%), milho (18,4%), soja (18,5%). 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8692" name="Rectangle 236"/>
            <p:cNvSpPr>
              <a:spLocks noChangeAspect="1" noChangeArrowheads="1"/>
            </p:cNvSpPr>
            <p:nvPr/>
          </p:nvSpPr>
          <p:spPr bwMode="auto">
            <a:xfrm>
              <a:off x="192" y="1194"/>
              <a:ext cx="96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>
                  <a:cs typeface="Times New Roman" pitchFamily="18" charset="0"/>
                </a:rPr>
                <a:t>Glicina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693" name="Rectangle 237"/>
            <p:cNvSpPr>
              <a:spLocks noChangeAspect="1" noChangeArrowheads="1"/>
            </p:cNvSpPr>
            <p:nvPr/>
          </p:nvSpPr>
          <p:spPr bwMode="auto">
            <a:xfrm>
              <a:off x="1152" y="1194"/>
              <a:ext cx="1279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Não-essencial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694" name="Rectangle 238"/>
            <p:cNvSpPr>
              <a:spLocks noChangeAspect="1" noChangeArrowheads="1"/>
            </p:cNvSpPr>
            <p:nvPr/>
          </p:nvSpPr>
          <p:spPr bwMode="auto">
            <a:xfrm>
              <a:off x="2496" y="1194"/>
              <a:ext cx="3264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Em concentrações elevadas em proteínas estruturais, no colagénio (25-30%). 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8695" name="Rectangle 239"/>
            <p:cNvSpPr>
              <a:spLocks noChangeAspect="1" noChangeArrowheads="1"/>
            </p:cNvSpPr>
            <p:nvPr/>
          </p:nvSpPr>
          <p:spPr bwMode="auto">
            <a:xfrm>
              <a:off x="192" y="1710"/>
              <a:ext cx="9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 dirty="0">
                  <a:solidFill>
                    <a:srgbClr val="990000"/>
                  </a:solidFill>
                  <a:cs typeface="Times New Roman" pitchFamily="18" charset="0"/>
                </a:rPr>
                <a:t>Histidina</a:t>
              </a:r>
              <a:endParaRPr lang="en-GB" sz="1800" dirty="0">
                <a:solidFill>
                  <a:srgbClr val="99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 dirty="0"/>
            </a:p>
          </p:txBody>
        </p:sp>
        <p:sp>
          <p:nvSpPr>
            <p:cNvPr id="28696" name="Rectangle 240"/>
            <p:cNvSpPr>
              <a:spLocks noChangeAspect="1" noChangeArrowheads="1"/>
            </p:cNvSpPr>
            <p:nvPr/>
          </p:nvSpPr>
          <p:spPr bwMode="auto">
            <a:xfrm>
              <a:off x="1152" y="1710"/>
              <a:ext cx="127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 dirty="0" smtClean="0">
                  <a:cs typeface="Times New Roman" pitchFamily="18" charset="0"/>
                </a:rPr>
                <a:t>Essencial *</a:t>
              </a:r>
              <a:endParaRPr lang="en-GB" sz="1800" dirty="0">
                <a:cs typeface="Times New Roman" pitchFamily="18" charset="0"/>
              </a:endParaRPr>
            </a:p>
            <a:p>
              <a:pPr eaLnBrk="0" hangingPunct="0"/>
              <a:endParaRPr lang="en-GB" sz="1800" dirty="0"/>
            </a:p>
          </p:txBody>
        </p:sp>
        <p:sp>
          <p:nvSpPr>
            <p:cNvPr id="28697" name="Rectangle 241"/>
            <p:cNvSpPr>
              <a:spLocks noChangeAspect="1" noChangeArrowheads="1"/>
            </p:cNvSpPr>
            <p:nvPr/>
          </p:nvSpPr>
          <p:spPr bwMode="auto">
            <a:xfrm>
              <a:off x="2496" y="1710"/>
              <a:ext cx="326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 dirty="0">
                  <a:cs typeface="Times New Roman" pitchFamily="18" charset="0"/>
                </a:rPr>
                <a:t>Na maior parte das proteínas (2-3%), no sangue (6%)</a:t>
              </a:r>
              <a:endParaRPr lang="en-GB" sz="1800" dirty="0">
                <a:cs typeface="Times New Roman" pitchFamily="18" charset="0"/>
              </a:endParaRPr>
            </a:p>
            <a:p>
              <a:pPr algn="l" eaLnBrk="0" hangingPunct="0"/>
              <a:endParaRPr lang="en-GB" sz="1800" dirty="0"/>
            </a:p>
          </p:txBody>
        </p:sp>
        <p:sp>
          <p:nvSpPr>
            <p:cNvPr id="28698" name="Rectangle 242"/>
            <p:cNvSpPr>
              <a:spLocks noChangeAspect="1" noChangeArrowheads="1"/>
            </p:cNvSpPr>
            <p:nvPr/>
          </p:nvSpPr>
          <p:spPr bwMode="auto">
            <a:xfrm>
              <a:off x="192" y="2122"/>
              <a:ext cx="9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>
                  <a:cs typeface="Times New Roman" pitchFamily="18" charset="0"/>
                </a:rPr>
                <a:t>Hidroxiprolina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699" name="Rectangle 244"/>
            <p:cNvSpPr>
              <a:spLocks noChangeAspect="1" noChangeArrowheads="1"/>
            </p:cNvSpPr>
            <p:nvPr/>
          </p:nvSpPr>
          <p:spPr bwMode="auto">
            <a:xfrm>
              <a:off x="2496" y="2122"/>
              <a:ext cx="326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Abundante no colagénio (12,4%)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8700" name="Rectangle 245"/>
            <p:cNvSpPr>
              <a:spLocks noChangeAspect="1" noChangeArrowheads="1"/>
            </p:cNvSpPr>
            <p:nvPr/>
          </p:nvSpPr>
          <p:spPr bwMode="auto">
            <a:xfrm>
              <a:off x="192" y="2534"/>
              <a:ext cx="9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Isoleucina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701" name="Rectangle 246"/>
            <p:cNvSpPr>
              <a:spLocks noChangeAspect="1" noChangeArrowheads="1"/>
            </p:cNvSpPr>
            <p:nvPr/>
          </p:nvSpPr>
          <p:spPr bwMode="auto">
            <a:xfrm>
              <a:off x="1152" y="2534"/>
              <a:ext cx="127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702" name="Rectangle 247"/>
            <p:cNvSpPr>
              <a:spLocks noChangeAspect="1" noChangeArrowheads="1"/>
            </p:cNvSpPr>
            <p:nvPr/>
          </p:nvSpPr>
          <p:spPr bwMode="auto">
            <a:xfrm>
              <a:off x="2496" y="2534"/>
              <a:ext cx="326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Carne e cereais</a:t>
              </a:r>
              <a:r>
                <a:rPr lang="pt-PT" sz="1800">
                  <a:cs typeface="Times New Roman" pitchFamily="18" charset="0"/>
                </a:rPr>
                <a:t> (4-5%), </a:t>
              </a:r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ovos e lacticínios</a:t>
              </a:r>
              <a:r>
                <a:rPr lang="pt-PT" sz="1800">
                  <a:cs typeface="Times New Roman" pitchFamily="18" charset="0"/>
                </a:rPr>
                <a:t> (6-7%).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8703" name="Rectangle 248"/>
            <p:cNvSpPr>
              <a:spLocks noChangeAspect="1" noChangeArrowheads="1"/>
            </p:cNvSpPr>
            <p:nvPr/>
          </p:nvSpPr>
          <p:spPr bwMode="auto">
            <a:xfrm>
              <a:off x="192" y="2946"/>
              <a:ext cx="96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Leucina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704" name="Rectangle 249"/>
            <p:cNvSpPr>
              <a:spLocks noChangeAspect="1" noChangeArrowheads="1"/>
            </p:cNvSpPr>
            <p:nvPr/>
          </p:nvSpPr>
          <p:spPr bwMode="auto">
            <a:xfrm>
              <a:off x="1152" y="2946"/>
              <a:ext cx="1279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705" name="Rectangle 250"/>
            <p:cNvSpPr>
              <a:spLocks noChangeAspect="1" noChangeArrowheads="1"/>
            </p:cNvSpPr>
            <p:nvPr/>
          </p:nvSpPr>
          <p:spPr bwMode="auto">
            <a:xfrm>
              <a:off x="2496" y="2946"/>
              <a:ext cx="3264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Na maior parte das prot. (7-10%), var. nos </a:t>
              </a:r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cereais: milho</a:t>
              </a:r>
              <a:r>
                <a:rPr lang="pt-PT" sz="1800">
                  <a:cs typeface="Times New Roman" pitchFamily="18" charset="0"/>
                </a:rPr>
                <a:t> (12,7%), </a:t>
              </a:r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trigo</a:t>
              </a:r>
              <a:r>
                <a:rPr lang="pt-PT" sz="1800">
                  <a:cs typeface="Times New Roman" pitchFamily="18" charset="0"/>
                </a:rPr>
                <a:t> (6,9%), 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8706" name="Rectangle 251"/>
            <p:cNvSpPr>
              <a:spLocks noChangeAspect="1" noChangeArrowheads="1"/>
            </p:cNvSpPr>
            <p:nvPr/>
          </p:nvSpPr>
          <p:spPr bwMode="auto">
            <a:xfrm>
              <a:off x="192" y="3462"/>
              <a:ext cx="960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Lisina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707" name="Rectangle 252"/>
            <p:cNvSpPr>
              <a:spLocks noChangeAspect="1" noChangeArrowheads="1"/>
            </p:cNvSpPr>
            <p:nvPr/>
          </p:nvSpPr>
          <p:spPr bwMode="auto">
            <a:xfrm>
              <a:off x="1152" y="3462"/>
              <a:ext cx="1279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8708" name="Rectangle 253"/>
            <p:cNvSpPr>
              <a:spLocks noChangeAspect="1" noChangeArrowheads="1"/>
            </p:cNvSpPr>
            <p:nvPr/>
          </p:nvSpPr>
          <p:spPr bwMode="auto">
            <a:xfrm>
              <a:off x="2496" y="3462"/>
              <a:ext cx="3264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Carne, ovos e leite</a:t>
              </a:r>
              <a:r>
                <a:rPr lang="pt-PT" sz="1800">
                  <a:cs typeface="Times New Roman" pitchFamily="18" charset="0"/>
                </a:rPr>
                <a:t> (7-9%), na prolamina dos cereais (2-4%), </a:t>
              </a:r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peixe</a:t>
              </a:r>
              <a:r>
                <a:rPr lang="pt-PT" sz="1800">
                  <a:cs typeface="Times New Roman" pitchFamily="18" charset="0"/>
                </a:rPr>
                <a:t> e </a:t>
              </a:r>
              <a:r>
                <a:rPr lang="pt-PT" sz="1800">
                  <a:solidFill>
                    <a:schemeClr val="accent2"/>
                  </a:solidFill>
                  <a:cs typeface="Times New Roman" pitchFamily="18" charset="0"/>
                </a:rPr>
                <a:t>crustáceos</a:t>
              </a:r>
              <a:r>
                <a:rPr lang="pt-PT" sz="1800">
                  <a:cs typeface="Times New Roman" pitchFamily="18" charset="0"/>
                </a:rPr>
                <a:t> (10-11%)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8678" name="Group 264"/>
          <p:cNvGrpSpPr>
            <a:grpSpLocks/>
          </p:cNvGrpSpPr>
          <p:nvPr/>
        </p:nvGrpSpPr>
        <p:grpSpPr bwMode="auto">
          <a:xfrm>
            <a:off x="155575" y="576263"/>
            <a:ext cx="9328150" cy="762000"/>
            <a:chOff x="192" y="144"/>
            <a:chExt cx="5424" cy="480"/>
          </a:xfrm>
        </p:grpSpPr>
        <p:grpSp>
          <p:nvGrpSpPr>
            <p:cNvPr id="28680" name="Group 255"/>
            <p:cNvGrpSpPr>
              <a:grpSpLocks/>
            </p:cNvGrpSpPr>
            <p:nvPr/>
          </p:nvGrpSpPr>
          <p:grpSpPr bwMode="auto">
            <a:xfrm>
              <a:off x="192" y="144"/>
              <a:ext cx="953" cy="480"/>
              <a:chOff x="0" y="0"/>
              <a:chExt cx="720" cy="480"/>
            </a:xfrm>
          </p:grpSpPr>
          <p:sp>
            <p:nvSpPr>
              <p:cNvPr id="28687" name="Rectangle 256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63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PT" sz="2400" b="1">
                    <a:cs typeface="Times New Roman" pitchFamily="18" charset="0"/>
                  </a:rPr>
                  <a:t>AAs</a:t>
                </a:r>
                <a:endParaRPr lang="en-GB" sz="2400" b="1">
                  <a:latin typeface="Times New Roman" pitchFamily="18" charset="0"/>
                </a:endParaRPr>
              </a:p>
            </p:txBody>
          </p:sp>
          <p:sp>
            <p:nvSpPr>
              <p:cNvPr id="29711" name="Rectangle 2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48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pt-PT"/>
              </a:p>
            </p:txBody>
          </p:sp>
        </p:grpSp>
        <p:grpSp>
          <p:nvGrpSpPr>
            <p:cNvPr id="28681" name="Group 258"/>
            <p:cNvGrpSpPr>
              <a:grpSpLocks/>
            </p:cNvGrpSpPr>
            <p:nvPr/>
          </p:nvGrpSpPr>
          <p:grpSpPr bwMode="auto">
            <a:xfrm>
              <a:off x="1145" y="144"/>
              <a:ext cx="1351" cy="480"/>
              <a:chOff x="720" y="0"/>
              <a:chExt cx="880" cy="480"/>
            </a:xfrm>
          </p:grpSpPr>
          <p:sp>
            <p:nvSpPr>
              <p:cNvPr id="28685" name="Rectangle 259"/>
              <p:cNvSpPr>
                <a:spLocks noChangeArrowheads="1"/>
              </p:cNvSpPr>
              <p:nvPr/>
            </p:nvSpPr>
            <p:spPr bwMode="auto">
              <a:xfrm>
                <a:off x="763" y="0"/>
                <a:ext cx="79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PT" sz="1800">
                    <a:cs typeface="Times New Roman" pitchFamily="18" charset="0"/>
                  </a:rPr>
                  <a:t>(para humanos)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9709" name="Rectangle 260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880" cy="48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pt-PT"/>
              </a:p>
            </p:txBody>
          </p:sp>
        </p:grpSp>
        <p:grpSp>
          <p:nvGrpSpPr>
            <p:cNvPr id="28682" name="Group 261"/>
            <p:cNvGrpSpPr>
              <a:grpSpLocks/>
            </p:cNvGrpSpPr>
            <p:nvPr/>
          </p:nvGrpSpPr>
          <p:grpSpPr bwMode="auto">
            <a:xfrm>
              <a:off x="2496" y="144"/>
              <a:ext cx="3120" cy="480"/>
              <a:chOff x="1600" y="0"/>
              <a:chExt cx="2605" cy="480"/>
            </a:xfrm>
          </p:grpSpPr>
          <p:sp>
            <p:nvSpPr>
              <p:cNvPr id="28683" name="Rectangle 262"/>
              <p:cNvSpPr>
                <a:spLocks noChangeArrowheads="1"/>
              </p:cNvSpPr>
              <p:nvPr/>
            </p:nvSpPr>
            <p:spPr bwMode="auto">
              <a:xfrm>
                <a:off x="1643" y="0"/>
                <a:ext cx="2519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pt-PT" b="1">
                    <a:cs typeface="Times New Roman" pitchFamily="18" charset="0"/>
                  </a:rPr>
                  <a:t>Origem e quantidade</a:t>
                </a:r>
                <a:endParaRPr lang="en-GB" b="1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r>
                  <a:rPr lang="pt-PT" sz="1800">
                    <a:cs typeface="Times New Roman" pitchFamily="18" charset="0"/>
                  </a:rPr>
                  <a:t>(% existente na proteína)</a:t>
                </a:r>
                <a:endParaRPr lang="en-GB" sz="180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9707" name="Rectangle 263"/>
              <p:cNvSpPr>
                <a:spLocks noChangeArrowheads="1"/>
              </p:cNvSpPr>
              <p:nvPr/>
            </p:nvSpPr>
            <p:spPr bwMode="auto">
              <a:xfrm>
                <a:off x="1600" y="0"/>
                <a:ext cx="2605" cy="48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/>
              <a:lstStyle/>
              <a:p>
                <a:pPr>
                  <a:defRPr/>
                </a:pPr>
                <a:endParaRPr lang="pt-PT"/>
              </a:p>
            </p:txBody>
          </p:sp>
        </p:grpSp>
      </p:grp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7648575" y="0"/>
            <a:ext cx="2257425" cy="23177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63649-1661-4180-B9C2-8FC269990995}" type="slidenum">
              <a:rPr lang="pt-PT"/>
              <a:pPr>
                <a:defRPr/>
              </a:pPr>
              <a:t>26</a:t>
            </a:fld>
            <a:endParaRPr lang="pt-PT"/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30200" y="228600"/>
            <a:ext cx="9328150" cy="762000"/>
            <a:chOff x="192" y="144"/>
            <a:chExt cx="5424" cy="480"/>
          </a:xfrm>
        </p:grpSpPr>
        <p:grpSp>
          <p:nvGrpSpPr>
            <p:cNvPr id="29725" name="Group 3"/>
            <p:cNvGrpSpPr>
              <a:grpSpLocks/>
            </p:cNvGrpSpPr>
            <p:nvPr/>
          </p:nvGrpSpPr>
          <p:grpSpPr bwMode="auto">
            <a:xfrm>
              <a:off x="192" y="144"/>
              <a:ext cx="953" cy="480"/>
              <a:chOff x="0" y="0"/>
              <a:chExt cx="720" cy="480"/>
            </a:xfrm>
          </p:grpSpPr>
          <p:sp>
            <p:nvSpPr>
              <p:cNvPr id="29732" name="Rectangle 4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63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PT" sz="2400">
                    <a:cs typeface="Times New Roman" pitchFamily="18" charset="0"/>
                  </a:rPr>
                  <a:t>AAs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973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PT"/>
              </a:p>
            </p:txBody>
          </p:sp>
        </p:grpSp>
        <p:grpSp>
          <p:nvGrpSpPr>
            <p:cNvPr id="29726" name="Group 6"/>
            <p:cNvGrpSpPr>
              <a:grpSpLocks/>
            </p:cNvGrpSpPr>
            <p:nvPr/>
          </p:nvGrpSpPr>
          <p:grpSpPr bwMode="auto">
            <a:xfrm>
              <a:off x="1145" y="144"/>
              <a:ext cx="1351" cy="480"/>
              <a:chOff x="720" y="0"/>
              <a:chExt cx="880" cy="480"/>
            </a:xfrm>
          </p:grpSpPr>
          <p:sp>
            <p:nvSpPr>
              <p:cNvPr id="29730" name="Rectangle 7"/>
              <p:cNvSpPr>
                <a:spLocks noChangeArrowheads="1"/>
              </p:cNvSpPr>
              <p:nvPr/>
            </p:nvSpPr>
            <p:spPr bwMode="auto">
              <a:xfrm>
                <a:off x="763" y="0"/>
                <a:ext cx="79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PT" sz="1800">
                    <a:cs typeface="Times New Roman" pitchFamily="18" charset="0"/>
                  </a:rPr>
                  <a:t>(para humanos)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9731" name="Rectangle 8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88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PT"/>
              </a:p>
            </p:txBody>
          </p:sp>
        </p:grpSp>
        <p:grpSp>
          <p:nvGrpSpPr>
            <p:cNvPr id="29727" name="Group 9"/>
            <p:cNvGrpSpPr>
              <a:grpSpLocks/>
            </p:cNvGrpSpPr>
            <p:nvPr/>
          </p:nvGrpSpPr>
          <p:grpSpPr bwMode="auto">
            <a:xfrm>
              <a:off x="2496" y="144"/>
              <a:ext cx="3120" cy="480"/>
              <a:chOff x="1600" y="0"/>
              <a:chExt cx="2605" cy="480"/>
            </a:xfrm>
          </p:grpSpPr>
          <p:sp>
            <p:nvSpPr>
              <p:cNvPr id="29728" name="Rectangle 10"/>
              <p:cNvSpPr>
                <a:spLocks noChangeArrowheads="1"/>
              </p:cNvSpPr>
              <p:nvPr/>
            </p:nvSpPr>
            <p:spPr bwMode="auto">
              <a:xfrm>
                <a:off x="1643" y="0"/>
                <a:ext cx="2519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pt-PT">
                    <a:cs typeface="Times New Roman" pitchFamily="18" charset="0"/>
                  </a:rPr>
                  <a:t>Origem e quantidade</a:t>
                </a:r>
                <a:endParaRPr lang="en-GB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r>
                  <a:rPr lang="pt-PT">
                    <a:cs typeface="Times New Roman" pitchFamily="18" charset="0"/>
                  </a:rPr>
                  <a:t>(% existente na proteína)</a:t>
                </a:r>
                <a:endParaRPr lang="en-GB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9729" name="Rectangle 11"/>
              <p:cNvSpPr>
                <a:spLocks noChangeArrowheads="1"/>
              </p:cNvSpPr>
              <p:nvPr/>
            </p:nvSpPr>
            <p:spPr bwMode="auto">
              <a:xfrm>
                <a:off x="1600" y="0"/>
                <a:ext cx="2605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endParaRPr lang="pt-PT"/>
              </a:p>
            </p:txBody>
          </p:sp>
        </p:grpSp>
      </p:grpSp>
      <p:grpSp>
        <p:nvGrpSpPr>
          <p:cNvPr id="29700" name="Group 37"/>
          <p:cNvGrpSpPr>
            <a:grpSpLocks/>
          </p:cNvGrpSpPr>
          <p:nvPr/>
        </p:nvGrpSpPr>
        <p:grpSpPr bwMode="auto">
          <a:xfrm>
            <a:off x="303213" y="1143000"/>
            <a:ext cx="9328150" cy="5715000"/>
            <a:chOff x="192" y="576"/>
            <a:chExt cx="5424" cy="3600"/>
          </a:xfrm>
        </p:grpSpPr>
        <p:sp>
          <p:nvSpPr>
            <p:cNvPr id="29701" name="Rectangle 12"/>
            <p:cNvSpPr>
              <a:spLocks noChangeArrowheads="1"/>
            </p:cNvSpPr>
            <p:nvPr/>
          </p:nvSpPr>
          <p:spPr bwMode="auto">
            <a:xfrm>
              <a:off x="192" y="576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Metionina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>
                <a:solidFill>
                  <a:srgbClr val="FF0000"/>
                </a:solidFill>
              </a:endParaRPr>
            </a:p>
          </p:txBody>
        </p:sp>
        <p:sp>
          <p:nvSpPr>
            <p:cNvPr id="29702" name="Rectangle 13"/>
            <p:cNvSpPr>
              <a:spLocks noChangeArrowheads="1"/>
            </p:cNvSpPr>
            <p:nvPr/>
          </p:nvSpPr>
          <p:spPr bwMode="auto">
            <a:xfrm>
              <a:off x="1152" y="624"/>
              <a:ext cx="13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03" name="Rectangle 14"/>
            <p:cNvSpPr>
              <a:spLocks noChangeArrowheads="1"/>
            </p:cNvSpPr>
            <p:nvPr/>
          </p:nvSpPr>
          <p:spPr bwMode="auto">
            <a:xfrm>
              <a:off x="2693" y="624"/>
              <a:ext cx="29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Origem animal</a:t>
              </a:r>
              <a:r>
                <a:rPr lang="pt-PT" sz="1800">
                  <a:cs typeface="Times New Roman" pitchFamily="18" charset="0"/>
                </a:rPr>
                <a:t> (2-4%), origem vegetal (1-2%),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04" name="Rectangle 15"/>
            <p:cNvSpPr>
              <a:spLocks noChangeArrowheads="1"/>
            </p:cNvSpPr>
            <p:nvPr/>
          </p:nvSpPr>
          <p:spPr bwMode="auto">
            <a:xfrm>
              <a:off x="192" y="960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Fenilalanina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>
                <a:solidFill>
                  <a:srgbClr val="FF0000"/>
                </a:solidFill>
              </a:endParaRPr>
            </a:p>
          </p:txBody>
        </p:sp>
        <p:sp>
          <p:nvSpPr>
            <p:cNvPr id="29705" name="Rectangle 16"/>
            <p:cNvSpPr>
              <a:spLocks noChangeArrowheads="1"/>
            </p:cNvSpPr>
            <p:nvPr/>
          </p:nvSpPr>
          <p:spPr bwMode="auto">
            <a:xfrm>
              <a:off x="1152" y="1008"/>
              <a:ext cx="13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06" name="Rectangle 17"/>
            <p:cNvSpPr>
              <a:spLocks noChangeArrowheads="1"/>
            </p:cNvSpPr>
            <p:nvPr/>
          </p:nvSpPr>
          <p:spPr bwMode="auto">
            <a:xfrm>
              <a:off x="2693" y="1008"/>
              <a:ext cx="29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Na maior parte das proteínas (4-5%),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07" name="Rectangle 18"/>
            <p:cNvSpPr>
              <a:spLocks noChangeArrowheads="1"/>
            </p:cNvSpPr>
            <p:nvPr/>
          </p:nvSpPr>
          <p:spPr bwMode="auto">
            <a:xfrm>
              <a:off x="192" y="134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Prolina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08" name="Rectangle 19"/>
            <p:cNvSpPr>
              <a:spLocks noChangeArrowheads="1"/>
            </p:cNvSpPr>
            <p:nvPr/>
          </p:nvSpPr>
          <p:spPr bwMode="auto">
            <a:xfrm>
              <a:off x="1152" y="1368"/>
              <a:ext cx="139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Não-essencial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09" name="Rectangle 20"/>
            <p:cNvSpPr>
              <a:spLocks noChangeArrowheads="1"/>
            </p:cNvSpPr>
            <p:nvPr/>
          </p:nvSpPr>
          <p:spPr bwMode="auto">
            <a:xfrm>
              <a:off x="2693" y="1392"/>
              <a:ext cx="292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Em numerosas proteínas (4-7%), abundante em trigo (10,3%), gelatina 12,8%), caseina (12,3%)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10" name="Rectangle 21"/>
            <p:cNvSpPr>
              <a:spLocks noChangeArrowheads="1"/>
            </p:cNvSpPr>
            <p:nvPr/>
          </p:nvSpPr>
          <p:spPr bwMode="auto">
            <a:xfrm>
              <a:off x="192" y="1824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Serina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11" name="Rectangle 22"/>
            <p:cNvSpPr>
              <a:spLocks noChangeArrowheads="1"/>
            </p:cNvSpPr>
            <p:nvPr/>
          </p:nvSpPr>
          <p:spPr bwMode="auto">
            <a:xfrm>
              <a:off x="1152" y="1872"/>
              <a:ext cx="13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Não-essencial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12" name="Rectangle 23"/>
            <p:cNvSpPr>
              <a:spLocks noChangeArrowheads="1"/>
            </p:cNvSpPr>
            <p:nvPr/>
          </p:nvSpPr>
          <p:spPr bwMode="auto">
            <a:xfrm>
              <a:off x="2693" y="1872"/>
              <a:ext cx="29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Em numerosas proteínas (4-8%),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13" name="Rectangle 24"/>
            <p:cNvSpPr>
              <a:spLocks noChangeArrowheads="1"/>
            </p:cNvSpPr>
            <p:nvPr/>
          </p:nvSpPr>
          <p:spPr bwMode="auto">
            <a:xfrm>
              <a:off x="192" y="2208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Treonina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>
                <a:solidFill>
                  <a:srgbClr val="FF0000"/>
                </a:solidFill>
              </a:endParaRPr>
            </a:p>
          </p:txBody>
        </p:sp>
        <p:sp>
          <p:nvSpPr>
            <p:cNvPr id="29714" name="Rectangle 25"/>
            <p:cNvSpPr>
              <a:spLocks noChangeArrowheads="1"/>
            </p:cNvSpPr>
            <p:nvPr/>
          </p:nvSpPr>
          <p:spPr bwMode="auto">
            <a:xfrm>
              <a:off x="1152" y="2256"/>
              <a:ext cx="13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15" name="Rectangle 26"/>
            <p:cNvSpPr>
              <a:spLocks noChangeArrowheads="1"/>
            </p:cNvSpPr>
            <p:nvPr/>
          </p:nvSpPr>
          <p:spPr bwMode="auto">
            <a:xfrm>
              <a:off x="2693" y="2256"/>
              <a:ext cx="29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Carne, leite e ovos</a:t>
              </a:r>
              <a:r>
                <a:rPr lang="pt-PT" sz="1800">
                  <a:cs typeface="Times New Roman" pitchFamily="18" charset="0"/>
                </a:rPr>
                <a:t> (4,5-5%), cereais (2,7-4,7%)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16" name="Rectangle 27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Triptofano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17" name="Rectangle 28"/>
            <p:cNvSpPr>
              <a:spLocks noChangeArrowheads="1"/>
            </p:cNvSpPr>
            <p:nvPr/>
          </p:nvSpPr>
          <p:spPr bwMode="auto">
            <a:xfrm>
              <a:off x="1152" y="2592"/>
              <a:ext cx="139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18" name="Rectangle 29"/>
            <p:cNvSpPr>
              <a:spLocks noChangeArrowheads="1"/>
            </p:cNvSpPr>
            <p:nvPr/>
          </p:nvSpPr>
          <p:spPr bwMode="auto">
            <a:xfrm>
              <a:off x="2693" y="2640"/>
              <a:ext cx="292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Em pequenas quantidades em </a:t>
              </a:r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prot.- animais</a:t>
              </a:r>
              <a:r>
                <a:rPr lang="pt-PT" sz="1800">
                  <a:cs typeface="Times New Roman" pitchFamily="18" charset="0"/>
                </a:rPr>
                <a:t> (1-2%), ainda menores em cereais (1%), abundante na lisozima (7,8%)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19" name="Rectangle 30"/>
            <p:cNvSpPr>
              <a:spLocks noChangeArrowheads="1"/>
            </p:cNvSpPr>
            <p:nvPr/>
          </p:nvSpPr>
          <p:spPr bwMode="auto">
            <a:xfrm>
              <a:off x="192" y="3168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Tirosina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20" name="Rectangle 31"/>
            <p:cNvSpPr>
              <a:spLocks noChangeArrowheads="1"/>
            </p:cNvSpPr>
            <p:nvPr/>
          </p:nvSpPr>
          <p:spPr bwMode="auto">
            <a:xfrm>
              <a:off x="1152" y="3216"/>
              <a:ext cx="13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Não-essencial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21" name="Rectangle 32"/>
            <p:cNvSpPr>
              <a:spLocks noChangeArrowheads="1"/>
            </p:cNvSpPr>
            <p:nvPr/>
          </p:nvSpPr>
          <p:spPr bwMode="auto">
            <a:xfrm>
              <a:off x="2693" y="3216"/>
              <a:ext cx="29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cs typeface="Times New Roman" pitchFamily="18" charset="0"/>
                </a:rPr>
                <a:t>Na maior parte das proteínas (2-6%),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  <p:sp>
          <p:nvSpPr>
            <p:cNvPr id="29722" name="Rectangle 33"/>
            <p:cNvSpPr>
              <a:spLocks noChangeArrowheads="1"/>
            </p:cNvSpPr>
            <p:nvPr/>
          </p:nvSpPr>
          <p:spPr bwMode="auto">
            <a:xfrm>
              <a:off x="192" y="3552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solidFill>
                    <a:srgbClr val="FF0000"/>
                  </a:solidFill>
                  <a:cs typeface="Times New Roman" pitchFamily="18" charset="0"/>
                </a:rPr>
                <a:t>Valina</a:t>
              </a:r>
              <a:endParaRPr lang="en-GB" sz="1800">
                <a:solidFill>
                  <a:srgbClr val="FF0000"/>
                </a:solidFill>
                <a:cs typeface="Times New Roman" pitchFamily="18" charset="0"/>
              </a:endParaRPr>
            </a:p>
            <a:p>
              <a:pPr eaLnBrk="0" hangingPunct="0"/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9723" name="Rectangle 34"/>
            <p:cNvSpPr>
              <a:spLocks noChangeArrowheads="1"/>
            </p:cNvSpPr>
            <p:nvPr/>
          </p:nvSpPr>
          <p:spPr bwMode="auto">
            <a:xfrm>
              <a:off x="1152" y="3576"/>
              <a:ext cx="139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PT" sz="1800">
                  <a:cs typeface="Times New Roman" pitchFamily="18" charset="0"/>
                </a:rPr>
                <a:t>Essencial</a:t>
              </a:r>
              <a:endParaRPr lang="en-GB" sz="1800">
                <a:cs typeface="Times New Roman" pitchFamily="18" charset="0"/>
              </a:endParaRPr>
            </a:p>
            <a:p>
              <a:pPr eaLnBrk="0" hangingPunct="0"/>
              <a:endParaRPr lang="en-GB" sz="1800"/>
            </a:p>
          </p:txBody>
        </p:sp>
        <p:sp>
          <p:nvSpPr>
            <p:cNvPr id="29724" name="Rectangle 35"/>
            <p:cNvSpPr>
              <a:spLocks noChangeArrowheads="1"/>
            </p:cNvSpPr>
            <p:nvPr/>
          </p:nvSpPr>
          <p:spPr bwMode="auto">
            <a:xfrm>
              <a:off x="2693" y="3600"/>
              <a:ext cx="292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Carne e cereais</a:t>
              </a:r>
              <a:r>
                <a:rPr lang="pt-PT" sz="1800">
                  <a:cs typeface="Times New Roman" pitchFamily="18" charset="0"/>
                </a:rPr>
                <a:t> (5-7%), </a:t>
              </a:r>
              <a:r>
                <a:rPr lang="pt-PT" sz="1800">
                  <a:solidFill>
                    <a:srgbClr val="0000FF"/>
                  </a:solidFill>
                  <a:cs typeface="Times New Roman" pitchFamily="18" charset="0"/>
                </a:rPr>
                <a:t>ovos e leite</a:t>
              </a:r>
              <a:r>
                <a:rPr lang="pt-PT" sz="1800">
                  <a:cs typeface="Times New Roman" pitchFamily="18" charset="0"/>
                </a:rPr>
                <a:t> (7-8%), elastina (15,6%)</a:t>
              </a:r>
              <a:endParaRPr lang="en-GB" sz="1800">
                <a:cs typeface="Times New Roman" pitchFamily="18" charset="0"/>
              </a:endParaRPr>
            </a:p>
            <a:p>
              <a:pPr algn="l" eaLnBrk="0" hangingPunct="0"/>
              <a:endParaRPr lang="en-GB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92145-F787-4148-9CAE-78291044A3DA}" type="slidenum">
              <a:rPr lang="pt-PT"/>
              <a:pPr>
                <a:defRPr/>
              </a:pPr>
              <a:t>27</a:t>
            </a:fld>
            <a:endParaRPr lang="pt-PT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43564" y="4254923"/>
            <a:ext cx="8812011" cy="10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pt-PT" i="1" dirty="0" smtClean="0">
                <a:latin typeface="Verdana" pitchFamily="34" charset="0"/>
              </a:rPr>
              <a:t>- </a:t>
            </a:r>
            <a:r>
              <a:rPr lang="pt-PT" i="1" u="sng" dirty="0" err="1" smtClean="0">
                <a:solidFill>
                  <a:srgbClr val="0000FF"/>
                </a:solidFill>
                <a:latin typeface="Verdana" pitchFamily="34" charset="0"/>
              </a:rPr>
              <a:t>Reacções</a:t>
            </a:r>
            <a:r>
              <a:rPr lang="pt-PT" i="1" u="sng" dirty="0" smtClean="0">
                <a:solidFill>
                  <a:srgbClr val="0000FF"/>
                </a:solidFill>
                <a:latin typeface="Verdana" pitchFamily="34" charset="0"/>
              </a:rPr>
              <a:t> de </a:t>
            </a:r>
            <a:r>
              <a:rPr lang="pt-PT" i="1" u="sng" dirty="0" err="1" smtClean="0">
                <a:solidFill>
                  <a:srgbClr val="0000FF"/>
                </a:solidFill>
                <a:latin typeface="Verdana" pitchFamily="34" charset="0"/>
              </a:rPr>
              <a:t>Maillard</a:t>
            </a:r>
            <a:endParaRPr lang="pt-PT" i="1" u="sng" dirty="0" smtClean="0">
              <a:solidFill>
                <a:srgbClr val="0000FF"/>
              </a:solidFill>
              <a:latin typeface="Verdana" pitchFamily="34" charset="0"/>
            </a:endParaRPr>
          </a:p>
          <a:p>
            <a:pPr lvl="1" algn="just">
              <a:spcBef>
                <a:spcPct val="30000"/>
              </a:spcBef>
            </a:pPr>
            <a:r>
              <a:rPr lang="pt-PT" sz="1800" dirty="0" err="1" smtClean="0">
                <a:solidFill>
                  <a:srgbClr val="000000"/>
                </a:solidFill>
                <a:latin typeface="Verdana" pitchFamily="34" charset="0"/>
              </a:rPr>
              <a:t>Reacções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latin typeface="Verdana" pitchFamily="34" charset="0"/>
              </a:rPr>
              <a:t>entre aminoácidos (ex.: </a:t>
            </a:r>
            <a:r>
              <a:rPr lang="pt-PT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lisina, </a:t>
            </a:r>
            <a:r>
              <a:rPr lang="pt-PT" sz="1800" dirty="0">
                <a:latin typeface="Arial" pitchFamily="34" charset="0"/>
                <a:cs typeface="Arial" pitchFamily="34" charset="0"/>
              </a:rPr>
              <a:t>cisteína, metionina</a:t>
            </a:r>
            <a:r>
              <a:rPr lang="pt-PT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,...) </a:t>
            </a:r>
            <a:r>
              <a:rPr lang="pt-PT" sz="1800" dirty="0">
                <a:solidFill>
                  <a:srgbClr val="000000"/>
                </a:solidFill>
                <a:latin typeface="Verdana" pitchFamily="34" charset="0"/>
              </a:rPr>
              <a:t>e açúcares redutores (ex.: </a:t>
            </a:r>
            <a:r>
              <a:rPr lang="pt-PT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glucose, frutose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,…)</a:t>
            </a:r>
            <a:endParaRPr lang="pt-PT" sz="1800" dirty="0"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83537" y="2315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 dirty="0" smtClean="0">
                <a:solidFill>
                  <a:srgbClr val="CC0000"/>
                </a:solidFill>
                <a:latin typeface="Verdana" pitchFamily="34" charset="0"/>
              </a:rPr>
              <a:t>Alterações da fracção proteica dos alimentos</a:t>
            </a:r>
            <a:endParaRPr lang="pt-PT" sz="24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78653" y="785127"/>
            <a:ext cx="8565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6600"/>
              </a:buClr>
              <a:buFontTx/>
              <a:buChar char="•"/>
            </a:pPr>
            <a:r>
              <a:rPr lang="pt-PT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PT" b="1" dirty="0" smtClean="0">
                <a:solidFill>
                  <a:srgbClr val="0000FF"/>
                </a:solidFill>
                <a:latin typeface="Verdana" pitchFamily="34" charset="0"/>
              </a:rPr>
              <a:t>Transformações físico-químicas</a:t>
            </a:r>
            <a:r>
              <a:rPr lang="pt-PT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PT" sz="1800" b="1" dirty="0" smtClean="0">
                <a:solidFill>
                  <a:srgbClr val="000000"/>
                </a:solidFill>
                <a:latin typeface="Verdana" pitchFamily="34" charset="0"/>
              </a:rPr>
              <a:t>durante o processamento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, envolvendo as proteínas (aa) dos alimentos, com </a:t>
            </a:r>
            <a:r>
              <a:rPr lang="pt-PT" sz="1800" u="sng" dirty="0" smtClean="0">
                <a:solidFill>
                  <a:srgbClr val="000000"/>
                </a:solidFill>
                <a:latin typeface="Verdana" pitchFamily="34" charset="0"/>
              </a:rPr>
              <a:t>consequências nutricionais</a:t>
            </a:r>
            <a:r>
              <a:rPr lang="pt-PT" sz="1800" dirty="0" smtClean="0">
                <a:solidFill>
                  <a:srgbClr val="000000"/>
                </a:solidFill>
                <a:latin typeface="Verdana" pitchFamily="34" charset="0"/>
              </a:rPr>
              <a:t> :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85655" y="1751486"/>
            <a:ext cx="5660502" cy="242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pt-PT" dirty="0" smtClean="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pt-PT" i="1" u="sng" dirty="0" smtClean="0">
                <a:solidFill>
                  <a:srgbClr val="0000FF"/>
                </a:solidFill>
                <a:latin typeface="Verdana" pitchFamily="34" charset="0"/>
              </a:rPr>
              <a:t>Desnaturação térmica</a:t>
            </a:r>
          </a:p>
          <a:p>
            <a:pPr lvl="1" algn="just">
              <a:spcBef>
                <a:spcPct val="30000"/>
              </a:spcBef>
            </a:pPr>
            <a:r>
              <a:rPr lang="pt-PT" sz="1800" dirty="0" smtClean="0">
                <a:latin typeface="Verdana" pitchFamily="34" charset="0"/>
              </a:rPr>
              <a:t>Destruição, provocada por </a:t>
            </a:r>
            <a:r>
              <a:rPr lang="pt-PT" sz="1800" b="1" dirty="0" smtClean="0">
                <a:latin typeface="Verdana" pitchFamily="34" charset="0"/>
              </a:rPr>
              <a:t>mudanças de temperatura,</a:t>
            </a:r>
            <a:r>
              <a:rPr lang="pt-PT" sz="1800" dirty="0" smtClean="0">
                <a:latin typeface="Verdana" pitchFamily="34" charset="0"/>
              </a:rPr>
              <a:t> da estrutura terciária, por </a:t>
            </a:r>
            <a:r>
              <a:rPr lang="pt-PT" sz="1800" dirty="0" err="1" smtClean="0">
                <a:latin typeface="Verdana" pitchFamily="34" charset="0"/>
              </a:rPr>
              <a:t>ruptura</a:t>
            </a:r>
            <a:r>
              <a:rPr lang="pt-PT" sz="1800" dirty="0" smtClean="0">
                <a:latin typeface="Verdana" pitchFamily="34" charset="0"/>
              </a:rPr>
              <a:t> das ligações que a formam, tendo como resultado uma mudança da </a:t>
            </a:r>
            <a:r>
              <a:rPr lang="pt-PT" sz="1800" dirty="0" err="1" smtClean="0">
                <a:latin typeface="Verdana" pitchFamily="34" charset="0"/>
              </a:rPr>
              <a:t>arquitectura</a:t>
            </a:r>
            <a:r>
              <a:rPr lang="pt-PT" sz="1800" dirty="0" smtClean="0">
                <a:latin typeface="Verdana" pitchFamily="34" charset="0"/>
              </a:rPr>
              <a:t> da proteína sem </a:t>
            </a:r>
            <a:r>
              <a:rPr lang="pt-PT" sz="1800" dirty="0" err="1" smtClean="0">
                <a:latin typeface="Verdana" pitchFamily="34" charset="0"/>
              </a:rPr>
              <a:t>ruptura</a:t>
            </a:r>
            <a:r>
              <a:rPr lang="pt-PT" sz="1800" dirty="0" smtClean="0">
                <a:latin typeface="Verdana" pitchFamily="34" charset="0"/>
              </a:rPr>
              <a:t> das ligações </a:t>
            </a:r>
            <a:r>
              <a:rPr lang="pt-PT" sz="1800" dirty="0" err="1" smtClean="0">
                <a:latin typeface="Verdana" pitchFamily="34" charset="0"/>
              </a:rPr>
              <a:t>polipetídicas</a:t>
            </a:r>
            <a:r>
              <a:rPr lang="pt-PT" sz="1800" dirty="0" smtClean="0">
                <a:latin typeface="Verdana" pitchFamily="34" charset="0"/>
              </a:rPr>
              <a:t> (ex.: ovo cozido ou frito).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508802" y="5389358"/>
            <a:ext cx="8843542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6600"/>
              </a:buClr>
              <a:buFontTx/>
              <a:buChar char="•"/>
            </a:pPr>
            <a:r>
              <a:rPr lang="pt-PT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Enriquecimento </a:t>
            </a:r>
            <a:r>
              <a:rPr lang="pt-PT" b="1" dirty="0" smtClean="0">
                <a:latin typeface="Verdana" pitchFamily="34" charset="0"/>
                <a:cs typeface="Times New Roman" pitchFamily="18" charset="0"/>
              </a:rPr>
              <a:t>de alguns alimentos em </a:t>
            </a:r>
            <a:r>
              <a:rPr lang="pt-PT" b="1" dirty="0" smtClean="0">
                <a:solidFill>
                  <a:srgbClr val="0033CC"/>
                </a:solidFill>
                <a:latin typeface="Verdana" pitchFamily="34" charset="0"/>
                <a:cs typeface="Times New Roman" pitchFamily="18" charset="0"/>
              </a:rPr>
              <a:t>aa essenciais</a:t>
            </a:r>
            <a:r>
              <a:rPr lang="pt-PT" b="1" dirty="0" smtClean="0">
                <a:latin typeface="Verdana" pitchFamily="34" charset="0"/>
                <a:cs typeface="Times New Roman" pitchFamily="18" charset="0"/>
              </a:rPr>
              <a:t>:</a:t>
            </a:r>
            <a:endParaRPr lang="pt-PT" b="1" dirty="0" smtClean="0">
              <a:solidFill>
                <a:srgbClr val="0033CC"/>
              </a:solidFill>
              <a:latin typeface="Verdana" pitchFamily="34" charset="0"/>
            </a:endParaRPr>
          </a:p>
          <a:p>
            <a:pPr algn="just">
              <a:spcBef>
                <a:spcPct val="40000"/>
              </a:spcBef>
              <a:buClr>
                <a:srgbClr val="FF6600"/>
              </a:buClr>
            </a:pPr>
            <a:r>
              <a:rPr lang="pt-PT" sz="1800" dirty="0" smtClean="0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- arroz (com lisina e </a:t>
            </a:r>
            <a:r>
              <a:rPr lang="pt-PT" sz="1800" dirty="0" err="1" smtClean="0">
                <a:latin typeface="Verdana" pitchFamily="34" charset="0"/>
                <a:cs typeface="Times New Roman" pitchFamily="18" charset="0"/>
              </a:rPr>
              <a:t>treonina</a:t>
            </a:r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); </a:t>
            </a:r>
          </a:p>
          <a:p>
            <a:pPr algn="just"/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  - pão (com lisina), soja e amendoim (com metionina).</a:t>
            </a:r>
            <a:r>
              <a:rPr lang="pt-PT" sz="1800" dirty="0" smtClean="0">
                <a:cs typeface="Times New Roman" pitchFamily="18" charset="0"/>
              </a:rPr>
              <a:t> </a:t>
            </a:r>
            <a:endParaRPr lang="pt-PT" sz="1800" dirty="0"/>
          </a:p>
        </p:txBody>
      </p:sp>
      <p:pic>
        <p:nvPicPr>
          <p:cNvPr id="52226" name="Picture 2" descr="F:\Ano lectivo 2017-18\1ºSemestre.2017-18\NUTRICAO.HUMANA_17-18\AULAS\Modulo II_Nutrientes e Alimentos\Imagens.Dig_Nutricao.Proteica\desnaturação das proteí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390" y="1645233"/>
            <a:ext cx="2025062" cy="297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F247-3CBA-458D-8B82-0BF030DA90C2}" type="slidenum">
              <a:rPr lang="pt-PT"/>
              <a:pPr>
                <a:defRPr/>
              </a:pPr>
              <a:t>28</a:t>
            </a:fld>
            <a:endParaRPr lang="pt-PT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338763" y="3460750"/>
            <a:ext cx="1558925" cy="212725"/>
          </a:xfrm>
          <a:prstGeom prst="rect">
            <a:avLst/>
          </a:prstGeom>
          <a:solidFill>
            <a:srgbClr val="FFCC99">
              <a:alpha val="91000"/>
            </a:srgbClr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7181850" y="1219200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6005513" y="3209925"/>
            <a:ext cx="0" cy="1587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>
            <a:off x="4737100" y="3194050"/>
            <a:ext cx="1274763" cy="0"/>
          </a:xfrm>
          <a:prstGeom prst="line">
            <a:avLst/>
          </a:prstGeom>
          <a:noFill/>
          <a:ln w="6350">
            <a:solidFill>
              <a:srgbClr val="D27D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5372100" y="3448050"/>
            <a:ext cx="1473200" cy="195263"/>
          </a:xfrm>
          <a:prstGeom prst="rect">
            <a:avLst/>
          </a:prstGeom>
          <a:solidFill>
            <a:srgbClr val="FFC48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A757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5365750" y="3375025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400">
                <a:latin typeface="Arial Narrow" pitchFamily="34" charset="0"/>
              </a:rPr>
              <a:t>carboxipeptidases</a:t>
            </a:r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0" y="6243638"/>
            <a:ext cx="412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000">
                <a:solidFill>
                  <a:srgbClr val="000000"/>
                </a:solidFill>
                <a:latin typeface="Arial" pitchFamily="34" charset="0"/>
              </a:rPr>
              <a:t>Fonte: Almeida, G.(cord,). Atlas Básico de Fisiologia </a:t>
            </a:r>
            <a:r>
              <a:rPr lang="pt-PT" sz="1000" i="1">
                <a:solidFill>
                  <a:srgbClr val="000000"/>
                </a:solidFill>
                <a:latin typeface="Arial" pitchFamily="34" charset="0"/>
              </a:rPr>
              <a:t>, 2003</a:t>
            </a:r>
            <a:endParaRPr lang="pt-PT" sz="1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1754" name="Group 22"/>
          <p:cNvGrpSpPr>
            <a:grpSpLocks/>
          </p:cNvGrpSpPr>
          <p:nvPr/>
        </p:nvGrpSpPr>
        <p:grpSpPr bwMode="auto">
          <a:xfrm>
            <a:off x="4689475" y="2886075"/>
            <a:ext cx="2187575" cy="614363"/>
            <a:chOff x="2954" y="1818"/>
            <a:chExt cx="1378" cy="387"/>
          </a:xfrm>
        </p:grpSpPr>
        <p:sp>
          <p:nvSpPr>
            <p:cNvPr id="31766" name="Line 18"/>
            <p:cNvSpPr>
              <a:spLocks noChangeShapeType="1"/>
            </p:cNvSpPr>
            <p:nvPr/>
          </p:nvSpPr>
          <p:spPr bwMode="auto">
            <a:xfrm flipH="1">
              <a:off x="3767" y="1818"/>
              <a:ext cx="0" cy="211"/>
            </a:xfrm>
            <a:prstGeom prst="line">
              <a:avLst/>
            </a:prstGeom>
            <a:noFill/>
            <a:ln w="9525">
              <a:solidFill>
                <a:srgbClr val="9624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767" name="Line 20"/>
            <p:cNvSpPr>
              <a:spLocks noChangeShapeType="1"/>
            </p:cNvSpPr>
            <p:nvPr/>
          </p:nvSpPr>
          <p:spPr bwMode="auto">
            <a:xfrm>
              <a:off x="2954" y="1833"/>
              <a:ext cx="802" cy="0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7061" name="Text Box 21"/>
            <p:cNvSpPr txBox="1">
              <a:spLocks noChangeArrowheads="1"/>
            </p:cNvSpPr>
            <p:nvPr/>
          </p:nvSpPr>
          <p:spPr bwMode="auto">
            <a:xfrm>
              <a:off x="3399" y="2013"/>
              <a:ext cx="933" cy="192"/>
            </a:xfrm>
            <a:prstGeom prst="rect">
              <a:avLst/>
            </a:prstGeom>
            <a:solidFill>
              <a:srgbClr val="EEBE7E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27D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400" b="1">
                  <a:solidFill>
                    <a:srgbClr val="4D4D4D"/>
                  </a:solidFill>
                  <a:latin typeface="Arial Narrow" pitchFamily="34" charset="0"/>
                </a:rPr>
                <a:t>carboxipeptidases</a:t>
              </a:r>
            </a:p>
          </p:txBody>
        </p:sp>
      </p:grpSp>
      <p:grpSp>
        <p:nvGrpSpPr>
          <p:cNvPr id="31755" name="Grupo 20"/>
          <p:cNvGrpSpPr>
            <a:grpSpLocks/>
          </p:cNvGrpSpPr>
          <p:nvPr/>
        </p:nvGrpSpPr>
        <p:grpSpPr bwMode="auto">
          <a:xfrm>
            <a:off x="0" y="279400"/>
            <a:ext cx="9906000" cy="5934075"/>
            <a:chOff x="-1" y="268515"/>
            <a:chExt cx="9906001" cy="5933848"/>
          </a:xfrm>
        </p:grpSpPr>
        <p:pic>
          <p:nvPicPr>
            <p:cNvPr id="87045" name="Picture 5" descr="Fig13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2000"/>
            </a:blip>
            <a:srcRect/>
            <a:stretch>
              <a:fillRect/>
            </a:stretch>
          </p:blipFill>
          <p:spPr bwMode="auto">
            <a:xfrm>
              <a:off x="-1" y="665375"/>
              <a:ext cx="9906001" cy="553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B371"/>
              </a:outerShdw>
            </a:effectLst>
          </p:spPr>
        </p:pic>
        <p:sp>
          <p:nvSpPr>
            <p:cNvPr id="31764" name="Rectângulo 18"/>
            <p:cNvSpPr>
              <a:spLocks noChangeArrowheads="1"/>
            </p:cNvSpPr>
            <p:nvPr/>
          </p:nvSpPr>
          <p:spPr bwMode="auto">
            <a:xfrm>
              <a:off x="-1" y="391886"/>
              <a:ext cx="1059543" cy="3439885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1765" name="Rectângulo 19"/>
            <p:cNvSpPr>
              <a:spLocks noChangeArrowheads="1"/>
            </p:cNvSpPr>
            <p:nvPr/>
          </p:nvSpPr>
          <p:spPr bwMode="auto">
            <a:xfrm rot="5400000">
              <a:off x="4960254" y="-3682998"/>
              <a:ext cx="994231" cy="8897258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2785" name="Rectangle 14"/>
          <p:cNvSpPr>
            <a:spLocks noChangeArrowheads="1"/>
          </p:cNvSpPr>
          <p:nvPr/>
        </p:nvSpPr>
        <p:spPr bwMode="auto">
          <a:xfrm>
            <a:off x="1204913" y="0"/>
            <a:ext cx="7997825" cy="10080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pt-PT" sz="2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DIGESTÃO E ABSORÇÃO DAS PROTEÍNAS</a:t>
            </a:r>
          </a:p>
          <a:p>
            <a:pPr algn="l">
              <a:spcBef>
                <a:spcPct val="50000"/>
              </a:spcBef>
              <a:defRPr/>
            </a:pPr>
            <a:endParaRPr lang="pt-PT" sz="2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757" name="Line 18"/>
          <p:cNvSpPr>
            <a:spLocks noChangeShapeType="1"/>
          </p:cNvSpPr>
          <p:nvPr/>
        </p:nvSpPr>
        <p:spPr bwMode="auto">
          <a:xfrm flipH="1">
            <a:off x="5972175" y="2894013"/>
            <a:ext cx="0" cy="334962"/>
          </a:xfrm>
          <a:prstGeom prst="line">
            <a:avLst/>
          </a:prstGeom>
          <a:noFill/>
          <a:ln w="9525">
            <a:solidFill>
              <a:srgbClr val="9624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1758" name="Line 20"/>
          <p:cNvSpPr>
            <a:spLocks noChangeShapeType="1"/>
          </p:cNvSpPr>
          <p:nvPr/>
        </p:nvSpPr>
        <p:spPr bwMode="auto">
          <a:xfrm>
            <a:off x="4681538" y="2901950"/>
            <a:ext cx="1273175" cy="0"/>
          </a:xfrm>
          <a:prstGeom prst="line">
            <a:avLst/>
          </a:prstGeom>
          <a:noFill/>
          <a:ln w="63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278438" y="3168650"/>
            <a:ext cx="1481137" cy="304800"/>
          </a:xfrm>
          <a:prstGeom prst="rect">
            <a:avLst/>
          </a:prstGeom>
          <a:solidFill>
            <a:srgbClr val="F2B28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27D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 dirty="0">
                <a:solidFill>
                  <a:srgbClr val="4D4D4D"/>
                </a:solidFill>
                <a:latin typeface="Arial Narrow" pitchFamily="34" charset="0"/>
              </a:rPr>
              <a:t>carboxipeptidases</a:t>
            </a:r>
          </a:p>
        </p:txBody>
      </p:sp>
      <p:cxnSp>
        <p:nvCxnSpPr>
          <p:cNvPr id="31760" name="Conexão recta unidireccional 22"/>
          <p:cNvCxnSpPr>
            <a:cxnSpLocks noChangeShapeType="1"/>
          </p:cNvCxnSpPr>
          <p:nvPr/>
        </p:nvCxnSpPr>
        <p:spPr bwMode="auto">
          <a:xfrm flipH="1">
            <a:off x="5254625" y="3489325"/>
            <a:ext cx="122238" cy="1152525"/>
          </a:xfrm>
          <a:prstGeom prst="straightConnector1">
            <a:avLst/>
          </a:prstGeom>
          <a:noFill/>
          <a:ln w="12700" algn="ctr">
            <a:solidFill>
              <a:srgbClr val="990000"/>
            </a:solidFill>
            <a:round/>
            <a:headEnd/>
            <a:tailEnd type="arrow" w="med" len="med"/>
          </a:ln>
        </p:spPr>
      </p:cxnSp>
      <p:cxnSp>
        <p:nvCxnSpPr>
          <p:cNvPr id="31761" name="Conexão recta unidireccional 22"/>
          <p:cNvCxnSpPr>
            <a:cxnSpLocks noChangeShapeType="1"/>
          </p:cNvCxnSpPr>
          <p:nvPr/>
        </p:nvCxnSpPr>
        <p:spPr bwMode="auto">
          <a:xfrm flipH="1">
            <a:off x="5173663" y="3495675"/>
            <a:ext cx="161925" cy="798513"/>
          </a:xfrm>
          <a:prstGeom prst="straightConnector1">
            <a:avLst/>
          </a:prstGeom>
          <a:noFill/>
          <a:ln w="12700" algn="ctr">
            <a:solidFill>
              <a:srgbClr val="990000"/>
            </a:solidFill>
            <a:round/>
            <a:headEnd/>
            <a:tailEnd type="arrow" w="med" len="med"/>
          </a:ln>
        </p:spPr>
      </p:cxnSp>
      <p:cxnSp>
        <p:nvCxnSpPr>
          <p:cNvPr id="31762" name="Conexão recta unidireccional 22"/>
          <p:cNvCxnSpPr>
            <a:cxnSpLocks noChangeShapeType="1"/>
          </p:cNvCxnSpPr>
          <p:nvPr/>
        </p:nvCxnSpPr>
        <p:spPr bwMode="auto">
          <a:xfrm flipH="1">
            <a:off x="5116513" y="3495675"/>
            <a:ext cx="184150" cy="485775"/>
          </a:xfrm>
          <a:prstGeom prst="straightConnector1">
            <a:avLst/>
          </a:prstGeom>
          <a:noFill/>
          <a:ln w="12700" algn="ctr">
            <a:solidFill>
              <a:srgbClr val="990000"/>
            </a:solidFill>
            <a:round/>
            <a:headEnd/>
            <a:tailEnd type="arrow" w="med" len="med"/>
          </a:ln>
        </p:spPr>
      </p:cxnSp>
      <p:cxnSp>
        <p:nvCxnSpPr>
          <p:cNvPr id="25" name="Conexão recta unidireccional 22"/>
          <p:cNvCxnSpPr>
            <a:cxnSpLocks noChangeShapeType="1"/>
          </p:cNvCxnSpPr>
          <p:nvPr/>
        </p:nvCxnSpPr>
        <p:spPr bwMode="auto">
          <a:xfrm>
            <a:off x="8183301" y="2257063"/>
            <a:ext cx="11575" cy="520861"/>
          </a:xfrm>
          <a:prstGeom prst="straightConnector1">
            <a:avLst/>
          </a:prstGeom>
          <a:noFill/>
          <a:ln w="12700" algn="ctr">
            <a:solidFill>
              <a:srgbClr val="990000"/>
            </a:solidFill>
            <a:round/>
            <a:headEnd/>
            <a:tailEnd type="arrow" w="med" len="med"/>
          </a:ln>
        </p:spPr>
      </p:cxn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491132" y="2777040"/>
            <a:ext cx="1481137" cy="523220"/>
          </a:xfrm>
          <a:prstGeom prst="rect">
            <a:avLst/>
          </a:prstGeom>
          <a:solidFill>
            <a:srgbClr val="F2B28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27D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 dirty="0" smtClean="0">
                <a:solidFill>
                  <a:srgbClr val="4D4D4D"/>
                </a:solidFill>
                <a:latin typeface="Arial Narrow" pitchFamily="34" charset="0"/>
              </a:rPr>
              <a:t>Proteases intestinais</a:t>
            </a:r>
            <a:endParaRPr lang="pt-PT" sz="1400" b="1" dirty="0">
              <a:solidFill>
                <a:srgbClr val="4D4D4D"/>
              </a:solidFill>
              <a:latin typeface="Arial Narrow" pitchFamily="34" charset="0"/>
            </a:endParaRPr>
          </a:p>
        </p:txBody>
      </p:sp>
      <p:cxnSp>
        <p:nvCxnSpPr>
          <p:cNvPr id="33" name="Conexão recta unidireccional 22"/>
          <p:cNvCxnSpPr>
            <a:cxnSpLocks noChangeShapeType="1"/>
          </p:cNvCxnSpPr>
          <p:nvPr/>
        </p:nvCxnSpPr>
        <p:spPr bwMode="auto">
          <a:xfrm>
            <a:off x="8277828" y="3300714"/>
            <a:ext cx="11575" cy="520861"/>
          </a:xfrm>
          <a:prstGeom prst="straightConnector1">
            <a:avLst/>
          </a:prstGeom>
          <a:noFill/>
          <a:ln w="12700" algn="ctr">
            <a:solidFill>
              <a:srgbClr val="99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147C4-F73E-4E12-A038-A1959BEC2210}" type="slidenum">
              <a:rPr lang="pt-PT"/>
              <a:pPr>
                <a:defRPr/>
              </a:pPr>
              <a:t>29</a:t>
            </a:fld>
            <a:endParaRPr lang="pt-PT"/>
          </a:p>
        </p:txBody>
      </p:sp>
      <p:sp>
        <p:nvSpPr>
          <p:cNvPr id="32771" name="Text Box 49"/>
          <p:cNvSpPr txBox="1">
            <a:spLocks noChangeArrowheads="1"/>
          </p:cNvSpPr>
          <p:nvPr/>
        </p:nvSpPr>
        <p:spPr bwMode="auto">
          <a:xfrm>
            <a:off x="8777288" y="4160838"/>
            <a:ext cx="104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800" b="1">
                <a:latin typeface="Verdana" pitchFamily="34" charset="0"/>
              </a:rPr>
              <a:t>Fígado</a:t>
            </a:r>
          </a:p>
        </p:txBody>
      </p:sp>
      <p:sp>
        <p:nvSpPr>
          <p:cNvPr id="32772" name="Text Box 48"/>
          <p:cNvSpPr txBox="1">
            <a:spLocks noChangeArrowheads="1"/>
          </p:cNvSpPr>
          <p:nvPr/>
        </p:nvSpPr>
        <p:spPr bwMode="auto">
          <a:xfrm>
            <a:off x="2478088" y="630238"/>
            <a:ext cx="1457325" cy="70326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PT" sz="1600"/>
          </a:p>
          <a:p>
            <a:pPr algn="l">
              <a:spcBef>
                <a:spcPct val="50000"/>
              </a:spcBef>
            </a:pPr>
            <a:endParaRPr lang="pt-PT" sz="160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36838" y="2373313"/>
            <a:ext cx="3054350" cy="1158875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AMINOÁCIDOS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992938" y="2608263"/>
            <a:ext cx="1489075" cy="688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725988" y="4398963"/>
            <a:ext cx="1270000" cy="3667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>
                <a:latin typeface="Arial" pitchFamily="34" charset="0"/>
              </a:rPr>
              <a:t>Azoto</a:t>
            </a: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2500775" y="4270776"/>
            <a:ext cx="1371600" cy="82208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dirty="0">
                <a:latin typeface="Arial" pitchFamily="34" charset="0"/>
              </a:rPr>
              <a:t>Compostos</a:t>
            </a:r>
            <a:r>
              <a:rPr lang="pt-PT" dirty="0">
                <a:latin typeface="Arial" pitchFamily="34" charset="0"/>
              </a:rPr>
              <a:t> </a:t>
            </a:r>
          </a:p>
          <a:p>
            <a:r>
              <a:rPr lang="pt-PT" sz="1400" dirty="0" smtClean="0">
                <a:latin typeface="Arial" pitchFamily="34" charset="0"/>
              </a:rPr>
              <a:t>carbonados</a:t>
            </a:r>
          </a:p>
          <a:p>
            <a:r>
              <a:rPr lang="pt-PT" sz="1400" dirty="0" smtClean="0">
                <a:latin typeface="Arial" pitchFamily="34" charset="0"/>
              </a:rPr>
              <a:t> (cetoácidos)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2655888" y="701675"/>
            <a:ext cx="1057275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78" name="Rectangle 15"/>
          <p:cNvSpPr>
            <a:spLocks noChangeArrowheads="1"/>
          </p:cNvSpPr>
          <p:nvPr/>
        </p:nvSpPr>
        <p:spPr bwMode="auto">
          <a:xfrm>
            <a:off x="4418013" y="5483225"/>
            <a:ext cx="1420812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79" name="Oval 16"/>
          <p:cNvSpPr>
            <a:spLocks noChangeArrowheads="1"/>
          </p:cNvSpPr>
          <p:nvPr/>
        </p:nvSpPr>
        <p:spPr bwMode="auto">
          <a:xfrm>
            <a:off x="7585075" y="4125913"/>
            <a:ext cx="1189038" cy="67151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0" name="Oval 17"/>
          <p:cNvSpPr>
            <a:spLocks noChangeArrowheads="1"/>
          </p:cNvSpPr>
          <p:nvPr/>
        </p:nvSpPr>
        <p:spPr bwMode="auto">
          <a:xfrm>
            <a:off x="7572375" y="5607050"/>
            <a:ext cx="1320800" cy="7096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1" name="AutoShape 19"/>
          <p:cNvSpPr>
            <a:spLocks noChangeArrowheads="1"/>
          </p:cNvSpPr>
          <p:nvPr/>
        </p:nvSpPr>
        <p:spPr bwMode="auto">
          <a:xfrm>
            <a:off x="2697163" y="1489075"/>
            <a:ext cx="280987" cy="549275"/>
          </a:xfrm>
          <a:prstGeom prst="upArrow">
            <a:avLst>
              <a:gd name="adj1" fmla="val 50000"/>
              <a:gd name="adj2" fmla="val 488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2" name="AutoShape 20"/>
          <p:cNvSpPr>
            <a:spLocks noChangeArrowheads="1"/>
          </p:cNvSpPr>
          <p:nvPr/>
        </p:nvSpPr>
        <p:spPr bwMode="auto">
          <a:xfrm rot="10800000">
            <a:off x="3262313" y="1506538"/>
            <a:ext cx="279400" cy="549275"/>
          </a:xfrm>
          <a:prstGeom prst="upArrow">
            <a:avLst>
              <a:gd name="adj1" fmla="val 50000"/>
              <a:gd name="adj2" fmla="val 4914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3" name="AutoShape 21"/>
          <p:cNvSpPr>
            <a:spLocks noChangeArrowheads="1"/>
          </p:cNvSpPr>
          <p:nvPr/>
        </p:nvSpPr>
        <p:spPr bwMode="auto">
          <a:xfrm rot="10800000">
            <a:off x="5311775" y="1174750"/>
            <a:ext cx="280988" cy="549275"/>
          </a:xfrm>
          <a:prstGeom prst="upArrow">
            <a:avLst>
              <a:gd name="adj1" fmla="val 50000"/>
              <a:gd name="adj2" fmla="val 4887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4" name="AutoShape 23"/>
          <p:cNvSpPr>
            <a:spLocks noChangeArrowheads="1"/>
          </p:cNvSpPr>
          <p:nvPr/>
        </p:nvSpPr>
        <p:spPr bwMode="auto">
          <a:xfrm>
            <a:off x="5997575" y="2952750"/>
            <a:ext cx="858838" cy="212725"/>
          </a:xfrm>
          <a:prstGeom prst="rightArrow">
            <a:avLst>
              <a:gd name="adj1" fmla="val 50000"/>
              <a:gd name="adj2" fmla="val 10093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5" name="AutoShape 24"/>
          <p:cNvSpPr>
            <a:spLocks noChangeArrowheads="1"/>
          </p:cNvSpPr>
          <p:nvPr/>
        </p:nvSpPr>
        <p:spPr bwMode="auto">
          <a:xfrm>
            <a:off x="6446838" y="4375150"/>
            <a:ext cx="858837" cy="212725"/>
          </a:xfrm>
          <a:prstGeom prst="rightArrow">
            <a:avLst>
              <a:gd name="adj1" fmla="val 50000"/>
              <a:gd name="adj2" fmla="val 1009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6" name="AutoShape 26"/>
          <p:cNvSpPr>
            <a:spLocks noChangeArrowheads="1"/>
          </p:cNvSpPr>
          <p:nvPr/>
        </p:nvSpPr>
        <p:spPr bwMode="auto">
          <a:xfrm rot="10800000">
            <a:off x="3000375" y="3683000"/>
            <a:ext cx="280988" cy="549275"/>
          </a:xfrm>
          <a:prstGeom prst="upArrow">
            <a:avLst>
              <a:gd name="adj1" fmla="val 50000"/>
              <a:gd name="adj2" fmla="val 4887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7" name="AutoShape 27"/>
          <p:cNvSpPr>
            <a:spLocks noChangeArrowheads="1"/>
          </p:cNvSpPr>
          <p:nvPr/>
        </p:nvSpPr>
        <p:spPr bwMode="auto">
          <a:xfrm rot="7771138">
            <a:off x="4283075" y="4835525"/>
            <a:ext cx="258763" cy="595313"/>
          </a:xfrm>
          <a:prstGeom prst="upArrow">
            <a:avLst>
              <a:gd name="adj1" fmla="val 50000"/>
              <a:gd name="adj2" fmla="val 575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8" name="AutoShape 28"/>
          <p:cNvSpPr>
            <a:spLocks noChangeArrowheads="1"/>
          </p:cNvSpPr>
          <p:nvPr/>
        </p:nvSpPr>
        <p:spPr bwMode="auto">
          <a:xfrm rot="10800000">
            <a:off x="3113590" y="5116009"/>
            <a:ext cx="231494" cy="421250"/>
          </a:xfrm>
          <a:prstGeom prst="upArrow">
            <a:avLst>
              <a:gd name="adj1" fmla="val 50000"/>
              <a:gd name="adj2" fmla="val 4887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89" name="AutoShape 29"/>
          <p:cNvSpPr>
            <a:spLocks noChangeArrowheads="1"/>
          </p:cNvSpPr>
          <p:nvPr/>
        </p:nvSpPr>
        <p:spPr bwMode="auto">
          <a:xfrm rot="-8757015">
            <a:off x="2057400" y="4875213"/>
            <a:ext cx="280988" cy="549275"/>
          </a:xfrm>
          <a:prstGeom prst="upArrow">
            <a:avLst>
              <a:gd name="adj1" fmla="val 50000"/>
              <a:gd name="adj2" fmla="val 488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90" name="Text Box 30"/>
          <p:cNvSpPr txBox="1">
            <a:spLocks noChangeArrowheads="1"/>
          </p:cNvSpPr>
          <p:nvPr/>
        </p:nvSpPr>
        <p:spPr bwMode="auto">
          <a:xfrm>
            <a:off x="4149725" y="44069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>
                <a:latin typeface="Verdana" pitchFamily="34" charset="0"/>
              </a:rPr>
              <a:t>+</a:t>
            </a:r>
          </a:p>
        </p:txBody>
      </p:sp>
      <p:sp>
        <p:nvSpPr>
          <p:cNvPr id="32791" name="AutoShape 31"/>
          <p:cNvSpPr>
            <a:spLocks noChangeArrowheads="1"/>
          </p:cNvSpPr>
          <p:nvPr/>
        </p:nvSpPr>
        <p:spPr bwMode="auto">
          <a:xfrm rot="10800000">
            <a:off x="8034338" y="4953000"/>
            <a:ext cx="280987" cy="549275"/>
          </a:xfrm>
          <a:prstGeom prst="upArrow">
            <a:avLst>
              <a:gd name="adj1" fmla="val 50000"/>
              <a:gd name="adj2" fmla="val 4887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792" name="Text Box 32"/>
          <p:cNvSpPr txBox="1">
            <a:spLocks noChangeArrowheads="1"/>
          </p:cNvSpPr>
          <p:nvPr/>
        </p:nvSpPr>
        <p:spPr bwMode="auto">
          <a:xfrm>
            <a:off x="1624013" y="1477963"/>
            <a:ext cx="981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600" b="1">
                <a:solidFill>
                  <a:srgbClr val="990000"/>
                </a:solidFill>
              </a:rPr>
              <a:t>Síntese</a:t>
            </a:r>
          </a:p>
          <a:p>
            <a:pPr algn="l"/>
            <a:r>
              <a:rPr lang="pt-PT" sz="1600" b="1">
                <a:solidFill>
                  <a:srgbClr val="990000"/>
                </a:solidFill>
              </a:rPr>
              <a:t>Proteica</a:t>
            </a:r>
          </a:p>
        </p:txBody>
      </p:sp>
      <p:sp>
        <p:nvSpPr>
          <p:cNvPr id="32793" name="Text Box 33"/>
          <p:cNvSpPr txBox="1">
            <a:spLocks noChangeArrowheads="1"/>
          </p:cNvSpPr>
          <p:nvPr/>
        </p:nvSpPr>
        <p:spPr bwMode="auto">
          <a:xfrm>
            <a:off x="3632200" y="1450975"/>
            <a:ext cx="1319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600" b="1">
                <a:solidFill>
                  <a:srgbClr val="660033"/>
                </a:solidFill>
              </a:rPr>
              <a:t>Degradação</a:t>
            </a:r>
          </a:p>
          <a:p>
            <a:pPr algn="l"/>
            <a:r>
              <a:rPr lang="pt-PT" sz="1600" b="1">
                <a:solidFill>
                  <a:srgbClr val="660033"/>
                </a:solidFill>
              </a:rPr>
              <a:t>Proteica</a:t>
            </a:r>
          </a:p>
        </p:txBody>
      </p:sp>
      <p:sp>
        <p:nvSpPr>
          <p:cNvPr id="32794" name="Text Box 34"/>
          <p:cNvSpPr txBox="1">
            <a:spLocks noChangeArrowheads="1"/>
          </p:cNvSpPr>
          <p:nvPr/>
        </p:nvSpPr>
        <p:spPr bwMode="auto">
          <a:xfrm>
            <a:off x="5700713" y="1462088"/>
            <a:ext cx="122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600" b="1">
                <a:solidFill>
                  <a:srgbClr val="660033"/>
                </a:solidFill>
              </a:rPr>
              <a:t>Digestão e</a:t>
            </a:r>
          </a:p>
          <a:p>
            <a:pPr algn="l"/>
            <a:r>
              <a:rPr lang="pt-PT" sz="1600" b="1">
                <a:solidFill>
                  <a:srgbClr val="660033"/>
                </a:solidFill>
              </a:rPr>
              <a:t>Absorção</a:t>
            </a:r>
          </a:p>
        </p:txBody>
      </p:sp>
      <p:sp>
        <p:nvSpPr>
          <p:cNvPr id="32795" name="Text Box 36"/>
          <p:cNvSpPr txBox="1">
            <a:spLocks noChangeArrowheads="1"/>
          </p:cNvSpPr>
          <p:nvPr/>
        </p:nvSpPr>
        <p:spPr bwMode="auto">
          <a:xfrm flipH="1">
            <a:off x="5089525" y="742950"/>
            <a:ext cx="984250" cy="558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r>
              <a:rPr lang="pt-PT" sz="1500" b="1">
                <a:latin typeface="Arial" pitchFamily="34" charset="0"/>
              </a:rPr>
              <a:t>Proteína </a:t>
            </a:r>
          </a:p>
          <a:p>
            <a:r>
              <a:rPr lang="pt-PT" sz="1500" b="1">
                <a:latin typeface="Arial" pitchFamily="34" charset="0"/>
              </a:rPr>
              <a:t>da dieta</a:t>
            </a:r>
          </a:p>
        </p:txBody>
      </p:sp>
      <p:sp>
        <p:nvSpPr>
          <p:cNvPr id="32796" name="Text Box 37"/>
          <p:cNvSpPr txBox="1">
            <a:spLocks noChangeArrowheads="1"/>
          </p:cNvSpPr>
          <p:nvPr/>
        </p:nvSpPr>
        <p:spPr bwMode="auto">
          <a:xfrm>
            <a:off x="6980238" y="2555875"/>
            <a:ext cx="1563687" cy="7381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b="1">
                <a:solidFill>
                  <a:srgbClr val="990000"/>
                </a:solidFill>
              </a:rPr>
              <a:t>Síntese</a:t>
            </a:r>
          </a:p>
          <a:p>
            <a:r>
              <a:rPr lang="pt-PT" sz="1400">
                <a:solidFill>
                  <a:srgbClr val="990000"/>
                </a:solidFill>
                <a:latin typeface="Arial" pitchFamily="34" charset="0"/>
              </a:rPr>
              <a:t>de moléculas </a:t>
            </a:r>
          </a:p>
          <a:p>
            <a:r>
              <a:rPr lang="pt-PT" sz="1400">
                <a:solidFill>
                  <a:srgbClr val="990000"/>
                </a:solidFill>
                <a:latin typeface="Arial" pitchFamily="34" charset="0"/>
              </a:rPr>
              <a:t>não proteicas</a:t>
            </a:r>
          </a:p>
        </p:txBody>
      </p:sp>
      <p:sp>
        <p:nvSpPr>
          <p:cNvPr id="32797" name="Text Box 38"/>
          <p:cNvSpPr txBox="1">
            <a:spLocks noChangeArrowheads="1"/>
          </p:cNvSpPr>
          <p:nvPr/>
        </p:nvSpPr>
        <p:spPr bwMode="auto">
          <a:xfrm>
            <a:off x="1447800" y="3748088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600" b="1">
                <a:solidFill>
                  <a:srgbClr val="660033"/>
                </a:solidFill>
              </a:rPr>
              <a:t>Desaminação</a:t>
            </a:r>
          </a:p>
        </p:txBody>
      </p:sp>
      <p:sp>
        <p:nvSpPr>
          <p:cNvPr id="32798" name="Text Box 41"/>
          <p:cNvSpPr txBox="1">
            <a:spLocks noChangeArrowheads="1"/>
          </p:cNvSpPr>
          <p:nvPr/>
        </p:nvSpPr>
        <p:spPr bwMode="auto">
          <a:xfrm>
            <a:off x="7699375" y="4202113"/>
            <a:ext cx="865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/>
              <a:t>Síntese</a:t>
            </a:r>
            <a:r>
              <a:rPr lang="pt-PT" sz="1400">
                <a:latin typeface="Arial" pitchFamily="34" charset="0"/>
              </a:rPr>
              <a:t> </a:t>
            </a:r>
          </a:p>
          <a:p>
            <a:r>
              <a:rPr lang="pt-PT" sz="1400">
                <a:latin typeface="Arial" pitchFamily="34" charset="0"/>
              </a:rPr>
              <a:t>de ureia</a:t>
            </a:r>
          </a:p>
        </p:txBody>
      </p:sp>
      <p:sp>
        <p:nvSpPr>
          <p:cNvPr id="32799" name="Text Box 42"/>
          <p:cNvSpPr txBox="1">
            <a:spLocks noChangeArrowheads="1"/>
          </p:cNvSpPr>
          <p:nvPr/>
        </p:nvSpPr>
        <p:spPr bwMode="auto">
          <a:xfrm>
            <a:off x="7780338" y="5718175"/>
            <a:ext cx="1003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/>
              <a:t>Excreção </a:t>
            </a:r>
          </a:p>
          <a:p>
            <a:r>
              <a:rPr lang="pt-PT" sz="1400"/>
              <a:t>urinária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1100138" y="5495925"/>
            <a:ext cx="1239837" cy="52705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>
                <a:solidFill>
                  <a:srgbClr val="990000"/>
                </a:solidFill>
              </a:rPr>
              <a:t>Síntese</a:t>
            </a:r>
            <a:r>
              <a:rPr lang="pt-PT" sz="1400" b="1">
                <a:solidFill>
                  <a:srgbClr val="9900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pt-PT" sz="1400">
                <a:solidFill>
                  <a:srgbClr val="990000"/>
                </a:solidFill>
                <a:latin typeface="Arial" charset="0"/>
              </a:rPr>
              <a:t>de </a:t>
            </a:r>
            <a:r>
              <a:rPr lang="pt-PT" sz="1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glucose</a:t>
            </a:r>
          </a:p>
        </p:txBody>
      </p:sp>
      <p:sp>
        <p:nvSpPr>
          <p:cNvPr id="32801" name="Text Box 44"/>
          <p:cNvSpPr txBox="1">
            <a:spLocks noChangeArrowheads="1"/>
          </p:cNvSpPr>
          <p:nvPr/>
        </p:nvSpPr>
        <p:spPr bwMode="auto">
          <a:xfrm>
            <a:off x="2645298" y="5593809"/>
            <a:ext cx="1343025" cy="5270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>
                <a:latin typeface="Arial" pitchFamily="34" charset="0"/>
              </a:rPr>
              <a:t>Produção de</a:t>
            </a:r>
          </a:p>
          <a:p>
            <a:r>
              <a:rPr lang="pt-PT" sz="1400">
                <a:latin typeface="Arial" pitchFamily="34" charset="0"/>
              </a:rPr>
              <a:t>energia (ATP)</a:t>
            </a: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4421188" y="5449888"/>
            <a:ext cx="1414462" cy="52705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 dirty="0">
                <a:solidFill>
                  <a:srgbClr val="990000"/>
                </a:solidFill>
              </a:rPr>
              <a:t>Síntese</a:t>
            </a:r>
            <a:r>
              <a:rPr lang="pt-PT" sz="1400" dirty="0">
                <a:solidFill>
                  <a:srgbClr val="9900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pt-PT" sz="1400" dirty="0">
                <a:solidFill>
                  <a:srgbClr val="990000"/>
                </a:solidFill>
                <a:latin typeface="Arial" charset="0"/>
              </a:rPr>
              <a:t>de </a:t>
            </a:r>
            <a:r>
              <a:rPr lang="pt-PT" sz="1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gordura</a:t>
            </a:r>
          </a:p>
        </p:txBody>
      </p:sp>
      <p:sp>
        <p:nvSpPr>
          <p:cNvPr id="32803" name="Text Box 47"/>
          <p:cNvSpPr txBox="1">
            <a:spLocks noChangeArrowheads="1"/>
          </p:cNvSpPr>
          <p:nvPr/>
        </p:nvSpPr>
        <p:spPr bwMode="auto">
          <a:xfrm>
            <a:off x="153988" y="6338888"/>
            <a:ext cx="9717087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600" b="1">
                <a:latin typeface="Verdana" pitchFamily="34" charset="0"/>
              </a:rPr>
              <a:t>Balanço:</a:t>
            </a:r>
            <a:r>
              <a:rPr lang="pt-PT" sz="1500" b="1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pt-PT" sz="1500" b="1">
                <a:solidFill>
                  <a:srgbClr val="FF3300"/>
                </a:solidFill>
                <a:latin typeface="Verdana" pitchFamily="34" charset="0"/>
              </a:rPr>
              <a:t>300 g de proteína sintetizada</a:t>
            </a:r>
            <a:r>
              <a:rPr lang="pt-PT" sz="1500" b="1">
                <a:solidFill>
                  <a:srgbClr val="CC0000"/>
                </a:solidFill>
                <a:latin typeface="Verdana" pitchFamily="34" charset="0"/>
              </a:rPr>
              <a:t> = 100 g da dieta + 200g metabolismo proteico</a:t>
            </a:r>
          </a:p>
          <a:p>
            <a:pPr algn="l">
              <a:lnSpc>
                <a:spcPct val="80000"/>
              </a:lnSpc>
            </a:pPr>
            <a:r>
              <a:rPr lang="pt-PT" sz="1500" b="1">
                <a:solidFill>
                  <a:srgbClr val="CC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2804" name="Text Box 35"/>
          <p:cNvSpPr txBox="1">
            <a:spLocks noChangeArrowheads="1"/>
          </p:cNvSpPr>
          <p:nvPr/>
        </p:nvSpPr>
        <p:spPr bwMode="auto">
          <a:xfrm>
            <a:off x="2690813" y="741363"/>
            <a:ext cx="1014412" cy="5175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400">
                <a:latin typeface="Arial" pitchFamily="34" charset="0"/>
              </a:rPr>
              <a:t>Proteína </a:t>
            </a:r>
          </a:p>
          <a:p>
            <a:pPr algn="l"/>
            <a:r>
              <a:rPr lang="pt-PT" sz="1400">
                <a:latin typeface="Arial" pitchFamily="34" charset="0"/>
              </a:rPr>
              <a:t>corporal</a:t>
            </a:r>
          </a:p>
        </p:txBody>
      </p:sp>
      <p:sp>
        <p:nvSpPr>
          <p:cNvPr id="32805" name="Text Box 50"/>
          <p:cNvSpPr txBox="1">
            <a:spLocks noChangeArrowheads="1"/>
          </p:cNvSpPr>
          <p:nvPr/>
        </p:nvSpPr>
        <p:spPr bwMode="auto">
          <a:xfrm>
            <a:off x="8897938" y="5649913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800" b="1">
                <a:latin typeface="Verdana" pitchFamily="34" charset="0"/>
              </a:rPr>
              <a:t>Rim</a:t>
            </a:r>
          </a:p>
        </p:txBody>
      </p:sp>
      <p:sp>
        <p:nvSpPr>
          <p:cNvPr id="32806" name="AutoShape 56"/>
          <p:cNvSpPr>
            <a:spLocks noChangeArrowheads="1"/>
          </p:cNvSpPr>
          <p:nvPr/>
        </p:nvSpPr>
        <p:spPr bwMode="auto">
          <a:xfrm rot="5441045">
            <a:off x="8049419" y="435769"/>
            <a:ext cx="166688" cy="368300"/>
          </a:xfrm>
          <a:prstGeom prst="upArrow">
            <a:avLst>
              <a:gd name="adj1" fmla="val 50000"/>
              <a:gd name="adj2" fmla="val 5523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2807" name="AutoShape 57"/>
          <p:cNvSpPr>
            <a:spLocks noChangeArrowheads="1"/>
          </p:cNvSpPr>
          <p:nvPr/>
        </p:nvSpPr>
        <p:spPr bwMode="auto">
          <a:xfrm rot="5531361">
            <a:off x="8071644" y="707231"/>
            <a:ext cx="185738" cy="377825"/>
          </a:xfrm>
          <a:prstGeom prst="upArrow">
            <a:avLst>
              <a:gd name="adj1" fmla="val 50000"/>
              <a:gd name="adj2" fmla="val 5085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7843838" y="381000"/>
            <a:ext cx="1985962" cy="89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32809" name="Text Box 61"/>
          <p:cNvSpPr txBox="1">
            <a:spLocks noChangeArrowheads="1"/>
          </p:cNvSpPr>
          <p:nvPr/>
        </p:nvSpPr>
        <p:spPr bwMode="auto">
          <a:xfrm>
            <a:off x="8316913" y="439738"/>
            <a:ext cx="15890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400" b="1">
                <a:solidFill>
                  <a:srgbClr val="990000"/>
                </a:solidFill>
                <a:latin typeface="Arial" pitchFamily="34" charset="0"/>
              </a:rPr>
              <a:t>ANABOLISMO</a:t>
            </a:r>
          </a:p>
          <a:p>
            <a:pPr algn="l">
              <a:spcBef>
                <a:spcPct val="50000"/>
              </a:spcBef>
            </a:pPr>
            <a:r>
              <a:rPr lang="pt-PT" sz="1400" b="1">
                <a:solidFill>
                  <a:srgbClr val="660033"/>
                </a:solidFill>
                <a:latin typeface="Arial" pitchFamily="34" charset="0"/>
              </a:rPr>
              <a:t>CATABOLISMO</a:t>
            </a:r>
          </a:p>
        </p:txBody>
      </p:sp>
      <p:sp>
        <p:nvSpPr>
          <p:cNvPr id="44" name="Rectângulo 43"/>
          <p:cNvSpPr/>
          <p:nvPr/>
        </p:nvSpPr>
        <p:spPr>
          <a:xfrm>
            <a:off x="2146300" y="0"/>
            <a:ext cx="48006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METABOLISMO DAS PROTEÍNAS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60EF4-7FCC-4F0A-B81C-A5B3489E1D8B}" type="slidenum">
              <a:rPr lang="pt-PT"/>
              <a:pPr>
                <a:defRPr/>
              </a:pPr>
              <a:t>3</a:t>
            </a:fld>
            <a:endParaRPr lang="pt-PT"/>
          </a:p>
        </p:txBody>
      </p:sp>
      <p:sp>
        <p:nvSpPr>
          <p:cNvPr id="5123" name="Rectangle 244"/>
          <p:cNvSpPr>
            <a:spLocks noChangeArrowheads="1"/>
          </p:cNvSpPr>
          <p:nvPr/>
        </p:nvSpPr>
        <p:spPr bwMode="auto">
          <a:xfrm>
            <a:off x="4081463" y="32432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5124" name="Rectangle 245"/>
          <p:cNvSpPr>
            <a:spLocks noChangeArrowheads="1"/>
          </p:cNvSpPr>
          <p:nvPr/>
        </p:nvSpPr>
        <p:spPr bwMode="auto">
          <a:xfrm>
            <a:off x="249238" y="754063"/>
            <a:ext cx="93646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São </a:t>
            </a:r>
            <a:r>
              <a:rPr lang="pt-PT" dirty="0" err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biomóleculas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formadas basicamente por </a:t>
            </a:r>
            <a:r>
              <a:rPr lang="pt-PT" b="1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carbono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PT" b="1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hidrogénio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PT" b="1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oxigénio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pt-PT" b="1" u="sng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azoto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. Podem ainda conter </a:t>
            </a:r>
            <a:r>
              <a:rPr lang="pt-PT" b="1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enxofre.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As proteínas são constituídas por </a:t>
            </a:r>
            <a:r>
              <a:rPr lang="pt-PT" b="1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cadeias de aminoácidos</a:t>
            </a: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nas quais os aa estão unidos por ligações peptídicas.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pt-PT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PT" dirty="0">
                <a:latin typeface="Verdana" pitchFamily="34" charset="0"/>
              </a:rPr>
              <a:t>Da união de um número reduzido de aminoácidos (aa) resultam  </a:t>
            </a:r>
            <a:r>
              <a:rPr lang="pt-PT" u="sng" dirty="0">
                <a:latin typeface="Verdana" pitchFamily="34" charset="0"/>
              </a:rPr>
              <a:t>péptidos</a:t>
            </a:r>
            <a:r>
              <a:rPr lang="pt-PT" dirty="0">
                <a:latin typeface="Verdana" pitchFamily="34" charset="0"/>
              </a:rPr>
              <a:t>:</a:t>
            </a:r>
            <a:endParaRPr lang="pt-PT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lnSpc>
                <a:spcPct val="120000"/>
              </a:lnSpc>
            </a:pPr>
            <a:endParaRPr lang="pt-PT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1040"/>
          <p:cNvSpPr>
            <a:spLocks noChangeArrowheads="1"/>
          </p:cNvSpPr>
          <p:nvPr/>
        </p:nvSpPr>
        <p:spPr bwMode="auto">
          <a:xfrm>
            <a:off x="3160713" y="190500"/>
            <a:ext cx="3714750" cy="533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3200" b="1">
                <a:solidFill>
                  <a:srgbClr val="CC3300"/>
                </a:solidFill>
                <a:latin typeface="Verdana" pitchFamily="34" charset="0"/>
              </a:rPr>
              <a:t>PROTEÍNAS</a:t>
            </a:r>
            <a:endParaRPr lang="en-GB" sz="32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5126" name="Rectangle 1046"/>
          <p:cNvSpPr>
            <a:spLocks noChangeArrowheads="1"/>
          </p:cNvSpPr>
          <p:nvPr/>
        </p:nvSpPr>
        <p:spPr bwMode="auto">
          <a:xfrm>
            <a:off x="1028700" y="2990850"/>
            <a:ext cx="77739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95250" algn="just"/>
            <a:endParaRPr lang="pt-PT" dirty="0">
              <a:latin typeface="Verdana" pitchFamily="34" charset="0"/>
            </a:endParaRPr>
          </a:p>
          <a:p>
            <a:pPr marL="450850" indent="-95250" algn="l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r>
              <a:rPr lang="pt-PT" dirty="0">
                <a:latin typeface="Verdana" pitchFamily="34" charset="0"/>
              </a:rPr>
              <a:t>  se o nº de aa que forma a molécula  é &lt; 10,  denomina-se </a:t>
            </a:r>
            <a:r>
              <a:rPr lang="pt-PT" i="1" u="sng" dirty="0" err="1">
                <a:latin typeface="Verdana" pitchFamily="34" charset="0"/>
              </a:rPr>
              <a:t>oligopéptido</a:t>
            </a:r>
            <a:r>
              <a:rPr lang="pt-PT" dirty="0">
                <a:latin typeface="Verdana" pitchFamily="34" charset="0"/>
              </a:rPr>
              <a:t>; </a:t>
            </a:r>
          </a:p>
          <a:p>
            <a:pPr marL="450850" indent="-95250" algn="l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PT" dirty="0">
                <a:latin typeface="Verdana" pitchFamily="34" charset="0"/>
              </a:rPr>
              <a:t>  se é &gt;10 designa-se </a:t>
            </a:r>
            <a:r>
              <a:rPr lang="pt-PT" i="1" u="sng" dirty="0">
                <a:latin typeface="Verdana" pitchFamily="34" charset="0"/>
              </a:rPr>
              <a:t>polipéptido</a:t>
            </a:r>
            <a:r>
              <a:rPr lang="pt-PT" i="1" dirty="0">
                <a:latin typeface="Verdana" pitchFamily="34" charset="0"/>
              </a:rPr>
              <a:t>, </a:t>
            </a:r>
            <a:r>
              <a:rPr lang="pt-PT" dirty="0">
                <a:latin typeface="Verdana" pitchFamily="34" charset="0"/>
              </a:rPr>
              <a:t> quando esse número  é  &gt; </a:t>
            </a:r>
            <a:r>
              <a:rPr lang="pt-PT" dirty="0" smtClean="0">
                <a:latin typeface="Verdana" pitchFamily="34" charset="0"/>
              </a:rPr>
              <a:t>~100 </a:t>
            </a:r>
            <a:r>
              <a:rPr lang="pt-PT" dirty="0">
                <a:latin typeface="Verdana" pitchFamily="34" charset="0"/>
              </a:rPr>
              <a:t>falamos de </a:t>
            </a:r>
            <a:r>
              <a:rPr lang="pt-PT" i="1" u="sng" dirty="0">
                <a:solidFill>
                  <a:srgbClr val="CC0000"/>
                </a:solidFill>
                <a:latin typeface="Verdana" pitchFamily="34" charset="0"/>
              </a:rPr>
              <a:t>proteína</a:t>
            </a:r>
            <a:r>
              <a:rPr lang="pt-PT" dirty="0">
                <a:latin typeface="Verdana" pitchFamily="34" charset="0"/>
              </a:rPr>
              <a:t>. </a:t>
            </a:r>
          </a:p>
        </p:txBody>
      </p:sp>
      <p:sp>
        <p:nvSpPr>
          <p:cNvPr id="5127" name="Rectangle 1047"/>
          <p:cNvSpPr>
            <a:spLocks noChangeArrowheads="1"/>
          </p:cNvSpPr>
          <p:nvPr/>
        </p:nvSpPr>
        <p:spPr bwMode="auto">
          <a:xfrm>
            <a:off x="8491538" y="0"/>
            <a:ext cx="1443037" cy="24606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COMPOSIÇÃO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0136-5ED8-4105-8EBF-0A77FA8703D0}" type="slidenum">
              <a:rPr lang="pt-PT"/>
              <a:pPr>
                <a:defRPr/>
              </a:pPr>
              <a:t>30</a:t>
            </a:fld>
            <a:endParaRPr lang="pt-PT"/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3" y="0"/>
            <a:ext cx="62182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0" y="6581775"/>
            <a:ext cx="1189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000"/>
              <a:t>Peter J. Reeds: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952500" y="6588125"/>
            <a:ext cx="314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PT" sz="1000" i="1"/>
              <a:t>Journal of Nutrition.</a:t>
            </a:r>
            <a:r>
              <a:rPr lang="pt-PT" sz="1000"/>
              <a:t> 2000;130:1835S-1840S 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561138" y="638175"/>
            <a:ext cx="1160462" cy="4794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DF216-B2DD-4D2C-A55E-60AA9A18F27B}" type="slidenum">
              <a:rPr lang="pt-PT"/>
              <a:pPr>
                <a:defRPr/>
              </a:pPr>
              <a:t>31</a:t>
            </a:fld>
            <a:endParaRPr lang="pt-PT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651000" y="457200"/>
            <a:ext cx="665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QUALIDADE DAS PROTEÍNAS</a:t>
            </a:r>
            <a:endParaRPr lang="pt-PT" sz="2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058863" y="2517775"/>
            <a:ext cx="79771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200">
                <a:latin typeface="Verdana" pitchFamily="34" charset="0"/>
              </a:rPr>
              <a:t>1 – </a:t>
            </a:r>
            <a:r>
              <a:rPr lang="pt-PT" sz="2200" b="1">
                <a:latin typeface="Verdana" pitchFamily="34" charset="0"/>
              </a:rPr>
              <a:t>Fornece os aminoácidos essenciais</a:t>
            </a:r>
            <a:r>
              <a:rPr lang="pt-PT" sz="2200">
                <a:latin typeface="Verdana" pitchFamily="34" charset="0"/>
              </a:rPr>
              <a:t> para cobrir as necessidades básicas do organismo;</a:t>
            </a:r>
          </a:p>
          <a:p>
            <a:pPr algn="just"/>
            <a:endParaRPr lang="pt-PT" sz="2200">
              <a:latin typeface="Verdana" pitchFamily="34" charset="0"/>
            </a:endParaRPr>
          </a:p>
          <a:p>
            <a:pPr algn="just"/>
            <a:r>
              <a:rPr lang="pt-PT" sz="2200">
                <a:latin typeface="Verdana" pitchFamily="34" charset="0"/>
              </a:rPr>
              <a:t>2 – </a:t>
            </a:r>
            <a:r>
              <a:rPr lang="pt-PT" sz="2200" b="1">
                <a:latin typeface="Verdana" pitchFamily="34" charset="0"/>
              </a:rPr>
              <a:t>Fornece outros </a:t>
            </a:r>
            <a:r>
              <a:rPr lang="pt-PT" sz="2200" b="1" i="1">
                <a:latin typeface="Verdana" pitchFamily="34" charset="0"/>
              </a:rPr>
              <a:t>aa</a:t>
            </a:r>
            <a:r>
              <a:rPr lang="pt-PT" sz="2200" b="1">
                <a:latin typeface="Verdana" pitchFamily="34" charset="0"/>
              </a:rPr>
              <a:t> em quantidade suficiente</a:t>
            </a:r>
            <a:r>
              <a:rPr lang="pt-PT" sz="2200">
                <a:latin typeface="Verdana" pitchFamily="34" charset="0"/>
              </a:rPr>
              <a:t> para servir como fonte de N para a síntese de aa não essenciais;</a:t>
            </a:r>
          </a:p>
          <a:p>
            <a:pPr algn="just"/>
            <a:endParaRPr lang="pt-PT" sz="2200">
              <a:latin typeface="Verdana" pitchFamily="34" charset="0"/>
            </a:endParaRPr>
          </a:p>
          <a:p>
            <a:pPr algn="just"/>
            <a:r>
              <a:rPr lang="pt-PT" sz="2200">
                <a:latin typeface="Verdana" pitchFamily="34" charset="0"/>
              </a:rPr>
              <a:t>3 – </a:t>
            </a:r>
            <a:r>
              <a:rPr lang="pt-PT" sz="2200" b="1">
                <a:latin typeface="Verdana" pitchFamily="34" charset="0"/>
              </a:rPr>
              <a:t>É digerida com facilidade</a:t>
            </a:r>
            <a:r>
              <a:rPr lang="pt-PT" sz="2200">
                <a:latin typeface="Verdana" pitchFamily="34" charset="0"/>
              </a:rPr>
              <a:t>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847725" y="1346200"/>
            <a:ext cx="775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2400" b="1">
                <a:latin typeface="Verdana" pitchFamily="34" charset="0"/>
              </a:rPr>
              <a:t>Uma proteína é de </a:t>
            </a:r>
            <a:r>
              <a:rPr lang="pt-PT" sz="2400" b="1" u="sng">
                <a:latin typeface="Verdana" pitchFamily="34" charset="0"/>
              </a:rPr>
              <a:t>elevada qualidade</a:t>
            </a:r>
            <a:r>
              <a:rPr lang="pt-PT" sz="2400" b="1">
                <a:latin typeface="Verdana" pitchFamily="34" charset="0"/>
              </a:rPr>
              <a:t> 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86685-A60C-4F29-B0D9-006CBE785A74}" type="slidenum">
              <a:rPr lang="pt-PT"/>
              <a:pPr>
                <a:defRPr/>
              </a:pPr>
              <a:t>32</a:t>
            </a:fld>
            <a:endParaRPr lang="pt-PT"/>
          </a:p>
        </p:txBody>
      </p:sp>
      <p:graphicFrame>
        <p:nvGraphicFramePr>
          <p:cNvPr id="140314" name="Group 26"/>
          <p:cNvGraphicFramePr>
            <a:graphicFrameLocks noGrp="1"/>
          </p:cNvGraphicFramePr>
          <p:nvPr/>
        </p:nvGraphicFramePr>
        <p:xfrm>
          <a:off x="2245269" y="2595699"/>
          <a:ext cx="5256685" cy="4227576"/>
        </p:xfrm>
        <a:graphic>
          <a:graphicData uri="http://schemas.openxmlformats.org/drawingml/2006/table">
            <a:tbl>
              <a:tblPr/>
              <a:tblGrid>
                <a:gridCol w="2760409"/>
                <a:gridCol w="2496276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Proteína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pt-P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</a:t>
                      </a: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score”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Leite humano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Ovo inteiro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Leite de vaca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Pescado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Arroz integral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Amendoins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Arroz polido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Ervilhas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1104439" y="178685"/>
            <a:ext cx="755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COMO SE MEDE A QUALIDADE DE UMA PROTEÍNA ?</a:t>
            </a:r>
          </a:p>
        </p:txBody>
      </p:sp>
      <p:sp>
        <p:nvSpPr>
          <p:cNvPr id="24597" name="Text Box 25"/>
          <p:cNvSpPr txBox="1">
            <a:spLocks noChangeArrowheads="1"/>
          </p:cNvSpPr>
          <p:nvPr/>
        </p:nvSpPr>
        <p:spPr bwMode="auto">
          <a:xfrm>
            <a:off x="767366" y="1897909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800" dirty="0">
                <a:solidFill>
                  <a:srgbClr val="0000FF"/>
                </a:solidFill>
              </a:rPr>
              <a:t>= Percentagem da presença do </a:t>
            </a:r>
            <a:r>
              <a:rPr lang="pt-PT" sz="1800" u="sng" dirty="0">
                <a:solidFill>
                  <a:srgbClr val="0000FF"/>
                </a:solidFill>
              </a:rPr>
              <a:t>aa limitante </a:t>
            </a:r>
            <a:r>
              <a:rPr lang="pt-PT" sz="1800" dirty="0">
                <a:solidFill>
                  <a:srgbClr val="0000FF"/>
                </a:solidFill>
              </a:rPr>
              <a:t>de uma determinada proteína em relação à </a:t>
            </a:r>
            <a:r>
              <a:rPr lang="pt-PT" sz="1800" dirty="0">
                <a:solidFill>
                  <a:srgbClr val="FF0000"/>
                </a:solidFill>
              </a:rPr>
              <a:t>proteína de referência</a:t>
            </a:r>
            <a:r>
              <a:rPr lang="pt-PT" sz="18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66557" y="655012"/>
            <a:ext cx="8866188" cy="1193800"/>
            <a:chOff x="636005" y="979104"/>
            <a:chExt cx="8866188" cy="1193800"/>
          </a:xfrm>
        </p:grpSpPr>
        <p:sp>
          <p:nvSpPr>
            <p:cNvPr id="24595" name="Rectangle 23"/>
            <p:cNvSpPr>
              <a:spLocks noChangeArrowheads="1"/>
            </p:cNvSpPr>
            <p:nvPr/>
          </p:nvSpPr>
          <p:spPr bwMode="auto">
            <a:xfrm>
              <a:off x="636005" y="979104"/>
              <a:ext cx="8866188" cy="1193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924146" y="1088181"/>
              <a:ext cx="8437824" cy="989013"/>
              <a:chOff x="1039893" y="1215503"/>
              <a:chExt cx="8437824" cy="989013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1039893" y="1215503"/>
                <a:ext cx="7352180" cy="989013"/>
                <a:chOff x="1236663" y="1308100"/>
                <a:chExt cx="7352180" cy="989013"/>
              </a:xfrm>
            </p:grpSpPr>
            <p:grpSp>
              <p:nvGrpSpPr>
                <p:cNvPr id="2" name="Group 17"/>
                <p:cNvGrpSpPr>
                  <a:grpSpLocks/>
                </p:cNvGrpSpPr>
                <p:nvPr/>
              </p:nvGrpSpPr>
              <p:grpSpPr bwMode="auto">
                <a:xfrm>
                  <a:off x="1236663" y="1308100"/>
                  <a:ext cx="7352180" cy="784225"/>
                  <a:chOff x="1102" y="304"/>
                  <a:chExt cx="4268" cy="494"/>
                </a:xfrm>
              </p:grpSpPr>
              <p:sp>
                <p:nvSpPr>
                  <p:cNvPr id="2460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446"/>
                    <a:ext cx="15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PT" b="1" dirty="0">
                        <a:latin typeface="Arial" pitchFamily="34" charset="0"/>
                      </a:rPr>
                      <a:t> "</a:t>
                    </a:r>
                    <a:r>
                      <a:rPr lang="pt-PT" b="1" dirty="0" err="1">
                        <a:latin typeface="Arial" pitchFamily="34" charset="0"/>
                      </a:rPr>
                      <a:t>Chemical</a:t>
                    </a:r>
                    <a:r>
                      <a:rPr lang="pt-PT" b="1" dirty="0">
                        <a:latin typeface="Arial" pitchFamily="34" charset="0"/>
                      </a:rPr>
                      <a:t> Score”</a:t>
                    </a:r>
                  </a:p>
                </p:txBody>
              </p:sp>
              <p:sp>
                <p:nvSpPr>
                  <p:cNvPr id="2460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5" y="444"/>
                    <a:ext cx="20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PT">
                        <a:latin typeface="Arial" pitchFamily="34" charset="0"/>
                      </a:rPr>
                      <a:t>=</a:t>
                    </a:r>
                  </a:p>
                </p:txBody>
              </p:sp>
              <p:sp>
                <p:nvSpPr>
                  <p:cNvPr id="2460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3" y="304"/>
                    <a:ext cx="181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PT" sz="1800" dirty="0">
                        <a:latin typeface="Arial" pitchFamily="34" charset="0"/>
                      </a:rPr>
                      <a:t>mg de aa. </a:t>
                    </a:r>
                    <a:r>
                      <a:rPr lang="pt-PT" sz="1800" dirty="0" err="1">
                        <a:latin typeface="Arial" pitchFamily="34" charset="0"/>
                      </a:rPr>
                      <a:t>ess</a:t>
                    </a:r>
                    <a:r>
                      <a:rPr lang="pt-PT" sz="1800" dirty="0">
                        <a:latin typeface="Arial" pitchFamily="34" charset="0"/>
                      </a:rPr>
                      <a:t>./g de proteína</a:t>
                    </a:r>
                  </a:p>
                </p:txBody>
              </p:sp>
              <p:sp>
                <p:nvSpPr>
                  <p:cNvPr id="2460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8" y="565"/>
                    <a:ext cx="226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PT" sz="1800" dirty="0">
                        <a:latin typeface="Arial" pitchFamily="34" charset="0"/>
                      </a:rPr>
                      <a:t>mg de aa. </a:t>
                    </a:r>
                    <a:r>
                      <a:rPr lang="pt-PT" sz="1800" dirty="0" err="1">
                        <a:latin typeface="Arial" pitchFamily="34" charset="0"/>
                      </a:rPr>
                      <a:t>ess</a:t>
                    </a:r>
                    <a:r>
                      <a:rPr lang="pt-PT" sz="1800" dirty="0">
                        <a:latin typeface="Arial" pitchFamily="34" charset="0"/>
                      </a:rPr>
                      <a:t>./g de proteína padrão</a:t>
                    </a:r>
                  </a:p>
                </p:txBody>
              </p:sp>
              <p:sp>
                <p:nvSpPr>
                  <p:cNvPr id="2460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90" y="592"/>
                    <a:ext cx="2380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245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70013" y="1900238"/>
                  <a:ext cx="2759075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pt-PT" dirty="0">
                      <a:solidFill>
                        <a:srgbClr val="0000FF"/>
                      </a:solidFill>
                    </a:rPr>
                    <a:t>(Índice Químico)</a:t>
                  </a:r>
                </a:p>
              </p:txBody>
            </p:sp>
          </p:grpSp>
          <p:sp>
            <p:nvSpPr>
              <p:cNvPr id="24598" name="CaixaDeTexto 15"/>
              <p:cNvSpPr txBox="1">
                <a:spLocks noChangeArrowheads="1"/>
              </p:cNvSpPr>
              <p:nvPr/>
            </p:nvSpPr>
            <p:spPr bwMode="auto">
              <a:xfrm>
                <a:off x="8483942" y="1424128"/>
                <a:ext cx="9937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800" dirty="0">
                    <a:latin typeface="Arial" pitchFamily="34" charset="0"/>
                    <a:cs typeface="Arial" pitchFamily="34" charset="0"/>
                  </a:rPr>
                  <a:t>x 100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BE27-E339-4499-AC58-CF2E6031CA57}" type="slidenum">
              <a:rPr lang="pt-PT"/>
              <a:pPr>
                <a:defRPr/>
              </a:pPr>
              <a:t>33</a:t>
            </a:fld>
            <a:endParaRPr lang="pt-PT"/>
          </a:p>
        </p:txBody>
      </p:sp>
      <p:graphicFrame>
        <p:nvGraphicFramePr>
          <p:cNvPr id="1026" name="Object 1029"/>
          <p:cNvGraphicFramePr>
            <a:graphicFrameLocks noChangeAspect="1"/>
          </p:cNvGraphicFramePr>
          <p:nvPr/>
        </p:nvGraphicFramePr>
        <p:xfrm>
          <a:off x="646113" y="839788"/>
          <a:ext cx="8585200" cy="5945187"/>
        </p:xfrm>
        <a:graphic>
          <a:graphicData uri="http://schemas.openxmlformats.org/presentationml/2006/ole">
            <p:oleObj spid="_x0000_s49154" name="Imagem de mapa de bits" r:id="rId4" imgW="5028571" imgH="4095238" progId="PBrush">
              <p:embed/>
            </p:oleObj>
          </a:graphicData>
        </a:graphic>
      </p:graphicFrame>
      <p:sp>
        <p:nvSpPr>
          <p:cNvPr id="1028" name="Text Box 1032"/>
          <p:cNvSpPr txBox="1">
            <a:spLocks noChangeArrowheads="1"/>
          </p:cNvSpPr>
          <p:nvPr/>
        </p:nvSpPr>
        <p:spPr bwMode="auto">
          <a:xfrm>
            <a:off x="6751638" y="903288"/>
            <a:ext cx="20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GB" sz="160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807200" y="0"/>
            <a:ext cx="3113088" cy="304800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600" b="1">
                <a:solidFill>
                  <a:srgbClr val="CC3300"/>
                </a:solidFill>
                <a:latin typeface="Verdana" pitchFamily="34" charset="0"/>
              </a:rPr>
              <a:t>QUALIDADE DA PROTEÍNA</a:t>
            </a:r>
            <a:endParaRPr lang="en-GB" sz="16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1019175" y="434975"/>
            <a:ext cx="6256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AMINOÁCIDOS ESSENCIAIS EM ALGUNS ALIMENTOS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EAB-C380-4057-81F5-1F348623DAB5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  <p:pic>
        <p:nvPicPr>
          <p:cNvPr id="25603" name="Picture 3" descr="H:\NutHum_1415\AULAS\ModuloII_Nutrientes-Alimentos\Aminoacidos - Carne de Va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430213"/>
            <a:ext cx="61849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199313" y="0"/>
            <a:ext cx="2692400" cy="29051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PROTEÍNA/AA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FA42E-C011-4426-874B-16DC71752A2B}" type="slidenum">
              <a:rPr lang="pt-PT" smtClean="0"/>
              <a:pPr>
                <a:defRPr/>
              </a:pPr>
              <a:t>35</a:t>
            </a:fld>
            <a:endParaRPr lang="pt-PT"/>
          </a:p>
        </p:txBody>
      </p: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1819275" y="949325"/>
            <a:ext cx="6305550" cy="5792788"/>
            <a:chOff x="1819876" y="949124"/>
            <a:chExt cx="6305551" cy="5792308"/>
          </a:xfrm>
        </p:grpSpPr>
        <p:pic>
          <p:nvPicPr>
            <p:cNvPr id="26629" name="Picture 2" descr="H:\NutHum_1415\AULAS\ModuloII_Nutrientes-Alimentos\aminoacidos essenciais-Carne Vaca e Amendoim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9876" y="949124"/>
              <a:ext cx="6305551" cy="5792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630" name="Conexão recta 4"/>
            <p:cNvCxnSpPr>
              <a:cxnSpLocks noChangeShapeType="1"/>
            </p:cNvCxnSpPr>
            <p:nvPr/>
          </p:nvCxnSpPr>
          <p:spPr bwMode="auto">
            <a:xfrm>
              <a:off x="3657600" y="2858947"/>
              <a:ext cx="0" cy="1967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199313" y="0"/>
            <a:ext cx="2692400" cy="29051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FONTES DE PROTEÍNA/AA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1CE0E-3250-4B24-B643-E0E3F78661F3}" type="slidenum">
              <a:rPr lang="pt-PT"/>
              <a:pPr>
                <a:defRPr/>
              </a:pPr>
              <a:t>36</a:t>
            </a:fld>
            <a:endParaRPr lang="pt-PT"/>
          </a:p>
        </p:txBody>
      </p:sp>
      <p:sp>
        <p:nvSpPr>
          <p:cNvPr id="34819" name="Text Box 1026"/>
          <p:cNvSpPr txBox="1">
            <a:spLocks noChangeArrowheads="1"/>
          </p:cNvSpPr>
          <p:nvPr/>
        </p:nvSpPr>
        <p:spPr bwMode="auto">
          <a:xfrm>
            <a:off x="2038350" y="1374775"/>
            <a:ext cx="19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PT"/>
          </a:p>
        </p:txBody>
      </p:sp>
      <p:sp>
        <p:nvSpPr>
          <p:cNvPr id="34820" name="Text Box 1027"/>
          <p:cNvSpPr txBox="1">
            <a:spLocks noChangeArrowheads="1"/>
          </p:cNvSpPr>
          <p:nvPr/>
        </p:nvSpPr>
        <p:spPr bwMode="auto">
          <a:xfrm>
            <a:off x="1400175" y="1725613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PT"/>
          </a:p>
        </p:txBody>
      </p:sp>
      <p:grpSp>
        <p:nvGrpSpPr>
          <p:cNvPr id="34821" name="Group 1028"/>
          <p:cNvGrpSpPr>
            <a:grpSpLocks/>
          </p:cNvGrpSpPr>
          <p:nvPr/>
        </p:nvGrpSpPr>
        <p:grpSpPr bwMode="auto">
          <a:xfrm>
            <a:off x="1631950" y="4475163"/>
            <a:ext cx="7721600" cy="708025"/>
            <a:chOff x="-38" y="859"/>
            <a:chExt cx="3444" cy="446"/>
          </a:xfrm>
        </p:grpSpPr>
        <p:sp>
          <p:nvSpPr>
            <p:cNvPr id="34848" name="Text Box 1029"/>
            <p:cNvSpPr txBox="1">
              <a:spLocks noChangeArrowheads="1"/>
            </p:cNvSpPr>
            <p:nvPr/>
          </p:nvSpPr>
          <p:spPr bwMode="auto">
            <a:xfrm>
              <a:off x="-38" y="863"/>
              <a:ext cx="18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b="1"/>
                <a:t>Taxa Utilização Líquida</a:t>
              </a:r>
            </a:p>
            <a:p>
              <a:r>
                <a:rPr lang="pt-PT" b="1"/>
                <a:t>  (</a:t>
              </a:r>
              <a:r>
                <a:rPr lang="pt-PT" b="1" i="1"/>
                <a:t>NPU</a:t>
              </a:r>
              <a:r>
                <a:rPr lang="pt-PT" b="1"/>
                <a:t>- </a:t>
              </a:r>
              <a:r>
                <a:rPr lang="pt-PT" i="1"/>
                <a:t>Net Protein Utilization</a:t>
              </a:r>
              <a:r>
                <a:rPr lang="pt-PT"/>
                <a:t>)</a:t>
              </a:r>
            </a:p>
          </p:txBody>
        </p:sp>
        <p:sp>
          <p:nvSpPr>
            <p:cNvPr id="34849" name="Text Box 1030"/>
            <p:cNvSpPr txBox="1">
              <a:spLocks noChangeArrowheads="1"/>
            </p:cNvSpPr>
            <p:nvPr/>
          </p:nvSpPr>
          <p:spPr bwMode="auto">
            <a:xfrm>
              <a:off x="1743" y="971"/>
              <a:ext cx="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PT"/>
                <a:t>=</a:t>
              </a:r>
            </a:p>
          </p:txBody>
        </p:sp>
        <p:sp>
          <p:nvSpPr>
            <p:cNvPr id="34850" name="Text Box 1031"/>
            <p:cNvSpPr txBox="1">
              <a:spLocks noChangeArrowheads="1"/>
            </p:cNvSpPr>
            <p:nvPr/>
          </p:nvSpPr>
          <p:spPr bwMode="auto">
            <a:xfrm>
              <a:off x="2116" y="859"/>
              <a:ext cx="7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PT"/>
                <a:t>N retido</a:t>
              </a:r>
            </a:p>
          </p:txBody>
        </p:sp>
        <p:sp>
          <p:nvSpPr>
            <p:cNvPr id="34851" name="Text Box 1032"/>
            <p:cNvSpPr txBox="1">
              <a:spLocks noChangeArrowheads="1"/>
            </p:cNvSpPr>
            <p:nvPr/>
          </p:nvSpPr>
          <p:spPr bwMode="auto">
            <a:xfrm>
              <a:off x="2048" y="1039"/>
              <a:ext cx="8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PT"/>
                <a:t>N ingerido</a:t>
              </a:r>
            </a:p>
          </p:txBody>
        </p:sp>
        <p:sp>
          <p:nvSpPr>
            <p:cNvPr id="34852" name="Line 1033"/>
            <p:cNvSpPr>
              <a:spLocks noChangeShapeType="1"/>
            </p:cNvSpPr>
            <p:nvPr/>
          </p:nvSpPr>
          <p:spPr bwMode="auto">
            <a:xfrm flipV="1">
              <a:off x="1976" y="1072"/>
              <a:ext cx="978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4853" name="Text Box 1034"/>
            <p:cNvSpPr txBox="1">
              <a:spLocks noChangeArrowheads="1"/>
            </p:cNvSpPr>
            <p:nvPr/>
          </p:nvSpPr>
          <p:spPr bwMode="auto">
            <a:xfrm>
              <a:off x="2993" y="956"/>
              <a:ext cx="4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PT"/>
                <a:t>X 100</a:t>
              </a:r>
            </a:p>
          </p:txBody>
        </p:sp>
      </p:grpSp>
      <p:grpSp>
        <p:nvGrpSpPr>
          <p:cNvPr id="34822" name="Group 1036"/>
          <p:cNvGrpSpPr>
            <a:grpSpLocks/>
          </p:cNvGrpSpPr>
          <p:nvPr/>
        </p:nvGrpSpPr>
        <p:grpSpPr bwMode="auto">
          <a:xfrm>
            <a:off x="1252538" y="5765800"/>
            <a:ext cx="7450137" cy="784225"/>
            <a:chOff x="938" y="1090"/>
            <a:chExt cx="4332" cy="494"/>
          </a:xfrm>
        </p:grpSpPr>
        <p:sp>
          <p:nvSpPr>
            <p:cNvPr id="34842" name="Text Box 1037"/>
            <p:cNvSpPr txBox="1">
              <a:spLocks noChangeArrowheads="1"/>
            </p:cNvSpPr>
            <p:nvPr/>
          </p:nvSpPr>
          <p:spPr bwMode="auto">
            <a:xfrm>
              <a:off x="1646" y="133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pt-PT"/>
            </a:p>
          </p:txBody>
        </p:sp>
        <p:sp>
          <p:nvSpPr>
            <p:cNvPr id="34843" name="Text Box 1038"/>
            <p:cNvSpPr txBox="1">
              <a:spLocks noChangeArrowheads="1"/>
            </p:cNvSpPr>
            <p:nvPr/>
          </p:nvSpPr>
          <p:spPr bwMode="auto">
            <a:xfrm>
              <a:off x="938" y="1105"/>
              <a:ext cx="155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Taxa de eficiência</a:t>
              </a:r>
            </a:p>
            <a:p>
              <a:r>
                <a:rPr lang="pt-PT" b="1"/>
                <a:t>Proteica</a:t>
              </a:r>
            </a:p>
          </p:txBody>
        </p:sp>
        <p:sp>
          <p:nvSpPr>
            <p:cNvPr id="34844" name="Text Box 1039"/>
            <p:cNvSpPr txBox="1">
              <a:spLocks noChangeArrowheads="1"/>
            </p:cNvSpPr>
            <p:nvPr/>
          </p:nvSpPr>
          <p:spPr bwMode="auto">
            <a:xfrm>
              <a:off x="2581" y="1182"/>
              <a:ext cx="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PT"/>
                <a:t>=</a:t>
              </a:r>
            </a:p>
          </p:txBody>
        </p:sp>
        <p:sp>
          <p:nvSpPr>
            <p:cNvPr id="34845" name="Text Box 1040"/>
            <p:cNvSpPr txBox="1">
              <a:spLocks noChangeArrowheads="1"/>
            </p:cNvSpPr>
            <p:nvPr/>
          </p:nvSpPr>
          <p:spPr bwMode="auto">
            <a:xfrm>
              <a:off x="2979" y="1090"/>
              <a:ext cx="22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PT"/>
                <a:t>Aumento de peso em gramas</a:t>
              </a:r>
            </a:p>
          </p:txBody>
        </p:sp>
        <p:sp>
          <p:nvSpPr>
            <p:cNvPr id="34846" name="Text Box 1041"/>
            <p:cNvSpPr txBox="1">
              <a:spLocks noChangeArrowheads="1"/>
            </p:cNvSpPr>
            <p:nvPr/>
          </p:nvSpPr>
          <p:spPr bwMode="auto">
            <a:xfrm>
              <a:off x="3044" y="1302"/>
              <a:ext cx="2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PT"/>
                <a:t>Proteína ingerida em gramas</a:t>
              </a:r>
            </a:p>
          </p:txBody>
        </p:sp>
        <p:sp>
          <p:nvSpPr>
            <p:cNvPr id="34847" name="Line 1042"/>
            <p:cNvSpPr>
              <a:spLocks noChangeShapeType="1"/>
            </p:cNvSpPr>
            <p:nvPr/>
          </p:nvSpPr>
          <p:spPr bwMode="auto">
            <a:xfrm>
              <a:off x="2886" y="1326"/>
              <a:ext cx="2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5847" name="Rectangle 1043"/>
          <p:cNvSpPr>
            <a:spLocks noChangeArrowheads="1"/>
          </p:cNvSpPr>
          <p:nvPr/>
        </p:nvSpPr>
        <p:spPr bwMode="auto">
          <a:xfrm>
            <a:off x="2654300" y="261938"/>
            <a:ext cx="4645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Eficiência proteica </a:t>
            </a:r>
            <a:endParaRPr lang="en-GB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824" name="Text Box 1044"/>
          <p:cNvSpPr txBox="1">
            <a:spLocks noChangeArrowheads="1"/>
          </p:cNvSpPr>
          <p:nvPr/>
        </p:nvSpPr>
        <p:spPr bwMode="auto">
          <a:xfrm>
            <a:off x="268288" y="974725"/>
            <a:ext cx="96377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>
                <a:solidFill>
                  <a:schemeClr val="accent2"/>
                </a:solidFill>
              </a:rPr>
              <a:t>N absorvido</a:t>
            </a:r>
            <a:r>
              <a:rPr lang="pt-PT"/>
              <a:t> = </a:t>
            </a:r>
            <a:r>
              <a:rPr lang="pt-PT" b="1"/>
              <a:t>N ingerido - N fecal</a:t>
            </a:r>
          </a:p>
          <a:p>
            <a:pPr algn="l">
              <a:spcBef>
                <a:spcPct val="50000"/>
              </a:spcBef>
            </a:pPr>
            <a:r>
              <a:rPr lang="pt-PT" b="1">
                <a:solidFill>
                  <a:schemeClr val="accent2"/>
                </a:solidFill>
              </a:rPr>
              <a:t>N retido</a:t>
            </a:r>
            <a:r>
              <a:rPr lang="pt-PT"/>
              <a:t> = </a:t>
            </a:r>
            <a:r>
              <a:rPr lang="pt-PT" b="1"/>
              <a:t>N absorvido – N urinário</a:t>
            </a:r>
            <a:r>
              <a:rPr lang="pt-PT"/>
              <a:t> =( N ingerido - N fecal) - N urinário</a:t>
            </a:r>
          </a:p>
        </p:txBody>
      </p:sp>
      <p:grpSp>
        <p:nvGrpSpPr>
          <p:cNvPr id="34825" name="Group 1045"/>
          <p:cNvGrpSpPr>
            <a:grpSpLocks/>
          </p:cNvGrpSpPr>
          <p:nvPr/>
        </p:nvGrpSpPr>
        <p:grpSpPr bwMode="auto">
          <a:xfrm>
            <a:off x="2070100" y="2406650"/>
            <a:ext cx="5273675" cy="820738"/>
            <a:chOff x="1039" y="2849"/>
            <a:chExt cx="3067" cy="517"/>
          </a:xfrm>
        </p:grpSpPr>
        <p:grpSp>
          <p:nvGrpSpPr>
            <p:cNvPr id="34836" name="Group 1046"/>
            <p:cNvGrpSpPr>
              <a:grpSpLocks/>
            </p:cNvGrpSpPr>
            <p:nvPr/>
          </p:nvGrpSpPr>
          <p:grpSpPr bwMode="auto">
            <a:xfrm>
              <a:off x="1039" y="2849"/>
              <a:ext cx="3040" cy="517"/>
              <a:chOff x="1029" y="2939"/>
              <a:chExt cx="3040" cy="517"/>
            </a:xfrm>
          </p:grpSpPr>
          <p:sp>
            <p:nvSpPr>
              <p:cNvPr id="34838" name="Text Box 1047"/>
              <p:cNvSpPr txBox="1">
                <a:spLocks noChangeArrowheads="1"/>
              </p:cNvSpPr>
              <p:nvPr/>
            </p:nvSpPr>
            <p:spPr bwMode="auto">
              <a:xfrm>
                <a:off x="1029" y="2955"/>
                <a:ext cx="1767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b="1"/>
                  <a:t>Coeficiente </a:t>
                </a:r>
              </a:p>
              <a:p>
                <a:r>
                  <a:rPr lang="pt-PT" b="1"/>
                  <a:t>de Digestibilidade (CD)</a:t>
                </a:r>
              </a:p>
            </p:txBody>
          </p:sp>
          <p:sp>
            <p:nvSpPr>
              <p:cNvPr id="34839" name="Text Box 1048"/>
              <p:cNvSpPr txBox="1">
                <a:spLocks noChangeArrowheads="1"/>
              </p:cNvSpPr>
              <p:nvPr/>
            </p:nvSpPr>
            <p:spPr bwMode="auto">
              <a:xfrm>
                <a:off x="2762" y="3058"/>
                <a:ext cx="1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PT"/>
                  <a:t>=</a:t>
                </a:r>
              </a:p>
            </p:txBody>
          </p:sp>
          <p:sp>
            <p:nvSpPr>
              <p:cNvPr id="34840" name="Text Box 1049"/>
              <p:cNvSpPr txBox="1">
                <a:spLocks noChangeArrowheads="1"/>
              </p:cNvSpPr>
              <p:nvPr/>
            </p:nvSpPr>
            <p:spPr bwMode="auto">
              <a:xfrm>
                <a:off x="3130" y="3206"/>
                <a:ext cx="8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PT"/>
                  <a:t>N ingerido</a:t>
                </a:r>
              </a:p>
            </p:txBody>
          </p:sp>
          <p:sp>
            <p:nvSpPr>
              <p:cNvPr id="34841" name="Rectangle 1050"/>
              <p:cNvSpPr>
                <a:spLocks noChangeArrowheads="1"/>
              </p:cNvSpPr>
              <p:nvPr/>
            </p:nvSpPr>
            <p:spPr bwMode="auto">
              <a:xfrm>
                <a:off x="3060" y="2939"/>
                <a:ext cx="10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PT"/>
                  <a:t>N absorvido</a:t>
                </a:r>
              </a:p>
            </p:txBody>
          </p:sp>
        </p:grpSp>
        <p:sp>
          <p:nvSpPr>
            <p:cNvPr id="34837" name="Line 1051"/>
            <p:cNvSpPr>
              <a:spLocks noChangeShapeType="1"/>
            </p:cNvSpPr>
            <p:nvPr/>
          </p:nvSpPr>
          <p:spPr bwMode="auto">
            <a:xfrm>
              <a:off x="3011" y="3098"/>
              <a:ext cx="10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4826" name="Group 1052"/>
          <p:cNvGrpSpPr>
            <a:grpSpLocks/>
          </p:cNvGrpSpPr>
          <p:nvPr/>
        </p:nvGrpSpPr>
        <p:grpSpPr bwMode="auto">
          <a:xfrm>
            <a:off x="2073275" y="3429000"/>
            <a:ext cx="5562600" cy="698500"/>
            <a:chOff x="2175" y="2344"/>
            <a:chExt cx="3234" cy="440"/>
          </a:xfrm>
        </p:grpSpPr>
        <p:grpSp>
          <p:nvGrpSpPr>
            <p:cNvPr id="34829" name="Group 1053"/>
            <p:cNvGrpSpPr>
              <a:grpSpLocks/>
            </p:cNvGrpSpPr>
            <p:nvPr/>
          </p:nvGrpSpPr>
          <p:grpSpPr bwMode="auto">
            <a:xfrm>
              <a:off x="2175" y="2344"/>
              <a:ext cx="3234" cy="440"/>
              <a:chOff x="258" y="1592"/>
              <a:chExt cx="3234" cy="440"/>
            </a:xfrm>
          </p:grpSpPr>
          <p:sp>
            <p:nvSpPr>
              <p:cNvPr id="34831" name="Text Box 1054"/>
              <p:cNvSpPr txBox="1">
                <a:spLocks noChangeArrowheads="1"/>
              </p:cNvSpPr>
              <p:nvPr/>
            </p:nvSpPr>
            <p:spPr bwMode="auto">
              <a:xfrm>
                <a:off x="258" y="1686"/>
                <a:ext cx="152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b="1"/>
                  <a:t>Valor Biológico (VB)</a:t>
                </a:r>
              </a:p>
            </p:txBody>
          </p:sp>
          <p:sp>
            <p:nvSpPr>
              <p:cNvPr id="34832" name="Text Box 1055"/>
              <p:cNvSpPr txBox="1">
                <a:spLocks noChangeArrowheads="1"/>
              </p:cNvSpPr>
              <p:nvPr/>
            </p:nvSpPr>
            <p:spPr bwMode="auto">
              <a:xfrm>
                <a:off x="1718" y="1702"/>
                <a:ext cx="2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PT"/>
                  <a:t>=</a:t>
                </a:r>
              </a:p>
            </p:txBody>
          </p:sp>
          <p:sp>
            <p:nvSpPr>
              <p:cNvPr id="34833" name="Text Box 1056"/>
              <p:cNvSpPr txBox="1">
                <a:spLocks noChangeArrowheads="1"/>
              </p:cNvSpPr>
              <p:nvPr/>
            </p:nvSpPr>
            <p:spPr bwMode="auto">
              <a:xfrm>
                <a:off x="1925" y="1782"/>
                <a:ext cx="10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PT"/>
                  <a:t>N absorvido</a:t>
                </a:r>
              </a:p>
            </p:txBody>
          </p:sp>
          <p:sp>
            <p:nvSpPr>
              <p:cNvPr id="34834" name="Rectangle 1057"/>
              <p:cNvSpPr>
                <a:spLocks noChangeArrowheads="1"/>
              </p:cNvSpPr>
              <p:nvPr/>
            </p:nvSpPr>
            <p:spPr bwMode="auto">
              <a:xfrm>
                <a:off x="2035" y="1592"/>
                <a:ext cx="7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PT"/>
                  <a:t>N retido</a:t>
                </a:r>
              </a:p>
            </p:txBody>
          </p:sp>
          <p:sp>
            <p:nvSpPr>
              <p:cNvPr id="34835" name="Text Box 1058"/>
              <p:cNvSpPr txBox="1">
                <a:spLocks noChangeArrowheads="1"/>
              </p:cNvSpPr>
              <p:nvPr/>
            </p:nvSpPr>
            <p:spPr bwMode="auto">
              <a:xfrm>
                <a:off x="2944" y="1712"/>
                <a:ext cx="5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PT"/>
                  <a:t>X 100</a:t>
                </a:r>
              </a:p>
            </p:txBody>
          </p:sp>
        </p:grpSp>
        <p:sp>
          <p:nvSpPr>
            <p:cNvPr id="34830" name="Line 1059"/>
            <p:cNvSpPr>
              <a:spLocks noChangeShapeType="1"/>
            </p:cNvSpPr>
            <p:nvPr/>
          </p:nvSpPr>
          <p:spPr bwMode="auto">
            <a:xfrm>
              <a:off x="3866" y="2575"/>
              <a:ext cx="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4827" name="Rectangle 1027"/>
          <p:cNvSpPr>
            <a:spLocks noChangeArrowheads="1"/>
          </p:cNvSpPr>
          <p:nvPr/>
        </p:nvSpPr>
        <p:spPr bwMode="auto">
          <a:xfrm>
            <a:off x="1666875" y="4421188"/>
            <a:ext cx="7789863" cy="855662"/>
          </a:xfrm>
          <a:prstGeom prst="rect">
            <a:avLst/>
          </a:prstGeom>
          <a:noFill/>
          <a:ln w="317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4828" name="AutoShape 1029"/>
          <p:cNvSpPr>
            <a:spLocks noChangeArrowheads="1"/>
          </p:cNvSpPr>
          <p:nvPr/>
        </p:nvSpPr>
        <p:spPr bwMode="auto">
          <a:xfrm>
            <a:off x="579438" y="4833938"/>
            <a:ext cx="879475" cy="88900"/>
          </a:xfrm>
          <a:prstGeom prst="rightArrow">
            <a:avLst>
              <a:gd name="adj1" fmla="val 50000"/>
              <a:gd name="adj2" fmla="val 24732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398FF-EB73-4EE0-9858-E8E8B886653C}" type="slidenum">
              <a:rPr lang="pt-PT"/>
              <a:pPr>
                <a:defRPr/>
              </a:pPr>
              <a:t>37</a:t>
            </a:fld>
            <a:endParaRPr lang="pt-PT"/>
          </a:p>
        </p:txBody>
      </p:sp>
      <p:sp>
        <p:nvSpPr>
          <p:cNvPr id="35843" name="Rectangle 1026"/>
          <p:cNvSpPr>
            <a:spLocks noChangeArrowheads="1"/>
          </p:cNvSpPr>
          <p:nvPr/>
        </p:nvSpPr>
        <p:spPr bwMode="auto">
          <a:xfrm>
            <a:off x="7181850" y="1219200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5844" name="Rectangle 1027"/>
          <p:cNvSpPr>
            <a:spLocks noChangeArrowheads="1"/>
          </p:cNvSpPr>
          <p:nvPr/>
        </p:nvSpPr>
        <p:spPr bwMode="auto">
          <a:xfrm>
            <a:off x="312738" y="268288"/>
            <a:ext cx="901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PT" b="1">
                <a:latin typeface="Arial" pitchFamily="34" charset="0"/>
                <a:cs typeface="Times New Roman" pitchFamily="18" charset="0"/>
              </a:rPr>
              <a:t>Nem todas as proteínas que consumimos têm o mesmo </a:t>
            </a:r>
            <a:r>
              <a:rPr lang="pt-PT" b="1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valor biológico</a:t>
            </a:r>
            <a:r>
              <a:rPr lang="pt-PT" b="1">
                <a:latin typeface="Arial" pitchFamily="34" charset="0"/>
                <a:cs typeface="Times New Roman" pitchFamily="18" charset="0"/>
              </a:rPr>
              <a:t>.</a:t>
            </a:r>
            <a:endParaRPr lang="pt-PT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5846" name="CaixaDeTexto 6"/>
          <p:cNvSpPr txBox="1">
            <a:spLocks noChangeArrowheads="1"/>
          </p:cNvSpPr>
          <p:nvPr/>
        </p:nvSpPr>
        <p:spPr bwMode="auto">
          <a:xfrm>
            <a:off x="334963" y="868363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EXEMPLOS: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152650" y="1314450"/>
            <a:ext cx="5719763" cy="4227513"/>
            <a:chOff x="2152650" y="1314450"/>
            <a:chExt cx="5719763" cy="4227513"/>
          </a:xfrm>
        </p:grpSpPr>
        <p:pic>
          <p:nvPicPr>
            <p:cNvPr id="35845" name="Picture 1028" descr="Fig p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2650" y="1314450"/>
              <a:ext cx="5719763" cy="422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/>
            <p:cNvSpPr txBox="1"/>
            <p:nvPr/>
          </p:nvSpPr>
          <p:spPr>
            <a:xfrm>
              <a:off x="6296627" y="2558005"/>
              <a:ext cx="648183" cy="369332"/>
            </a:xfrm>
            <a:prstGeom prst="rect">
              <a:avLst/>
            </a:prstGeom>
            <a:solidFill>
              <a:srgbClr val="FBFBFB"/>
            </a:solidFill>
          </p:spPr>
          <p:txBody>
            <a:bodyPr wrap="square" rtlCol="0">
              <a:spAutoFit/>
            </a:bodyPr>
            <a:lstStyle/>
            <a:p>
              <a:r>
                <a:rPr lang="pt-PT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93</a:t>
              </a:r>
              <a:endPara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7175" y="688975"/>
            <a:ext cx="685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PT" sz="1400" b="1">
                <a:solidFill>
                  <a:srgbClr val="003366"/>
                </a:solidFill>
                <a:latin typeface="times"/>
              </a:rPr>
              <a:t>Dados biol</a:t>
            </a:r>
            <a:r>
              <a:rPr lang="pt-PT" sz="1400" b="1">
                <a:solidFill>
                  <a:srgbClr val="003366"/>
                </a:solidFill>
              </a:rPr>
              <a:t>ó</a:t>
            </a:r>
            <a:r>
              <a:rPr lang="pt-PT" sz="1400" b="1">
                <a:solidFill>
                  <a:srgbClr val="003366"/>
                </a:solidFill>
                <a:latin typeface="times"/>
              </a:rPr>
              <a:t>gicos relativos ao valor nutricional da prote</a:t>
            </a:r>
            <a:r>
              <a:rPr lang="pt-PT" sz="1400" b="1">
                <a:solidFill>
                  <a:srgbClr val="003366"/>
                </a:solidFill>
              </a:rPr>
              <a:t>í</a:t>
            </a:r>
            <a:r>
              <a:rPr lang="pt-PT" sz="1400" b="1">
                <a:solidFill>
                  <a:srgbClr val="003366"/>
                </a:solidFill>
                <a:latin typeface="times"/>
              </a:rPr>
              <a:t>na de alguns alimentos b</a:t>
            </a:r>
            <a:r>
              <a:rPr lang="pt-PT" sz="1400" b="1">
                <a:solidFill>
                  <a:srgbClr val="003366"/>
                </a:solidFill>
              </a:rPr>
              <a:t>á</a:t>
            </a:r>
            <a:r>
              <a:rPr lang="pt-PT" sz="1400" b="1">
                <a:solidFill>
                  <a:srgbClr val="003366"/>
                </a:solidFill>
                <a:latin typeface="times"/>
              </a:rPr>
              <a:t>sicos </a:t>
            </a:r>
          </a:p>
          <a:p>
            <a:pPr eaLnBrk="0" hangingPunct="0"/>
            <a:r>
              <a:rPr lang="pt-PT" sz="1400" b="1">
                <a:solidFill>
                  <a:srgbClr val="003366"/>
                </a:solidFill>
                <a:latin typeface="times"/>
              </a:rPr>
              <a:t>comparados com a prote</a:t>
            </a:r>
            <a:r>
              <a:rPr lang="pt-PT" sz="1400" b="1">
                <a:solidFill>
                  <a:srgbClr val="003366"/>
                </a:solidFill>
              </a:rPr>
              <a:t>í</a:t>
            </a:r>
            <a:r>
              <a:rPr lang="pt-PT" sz="1400" b="1">
                <a:solidFill>
                  <a:srgbClr val="003366"/>
                </a:solidFill>
                <a:latin typeface="times"/>
              </a:rPr>
              <a:t>na do ovo.</a:t>
            </a:r>
            <a:endParaRPr lang="pt-PT" sz="1400"/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923925" y="1557338"/>
          <a:ext cx="7929959" cy="2651760"/>
        </p:xfrm>
        <a:graphic>
          <a:graphicData uri="http://schemas.openxmlformats.org/drawingml/2006/table">
            <a:tbl>
              <a:tblPr/>
              <a:tblGrid>
                <a:gridCol w="1585648"/>
                <a:gridCol w="1585648"/>
                <a:gridCol w="1587367"/>
                <a:gridCol w="1585648"/>
                <a:gridCol w="1585648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Alimento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VB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  <a:endParaRPr kumimoji="0" lang="pt-P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NPU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Batata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73,0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1,92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59,6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81,6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Arroz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64,0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2,18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58,8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91,9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Feijão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58,0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1,48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42,2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72,8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Trigo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64,7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1,53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58,9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90,9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Milho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59,4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1,12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53,6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90,3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Leite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84,5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3,53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81,9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96,9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Ovo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93,7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3,92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90,9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97,0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36908" name="Rectangle 48"/>
          <p:cNvSpPr>
            <a:spLocks noChangeArrowheads="1"/>
          </p:cNvSpPr>
          <p:nvPr/>
        </p:nvSpPr>
        <p:spPr bwMode="auto">
          <a:xfrm>
            <a:off x="923925" y="4211638"/>
            <a:ext cx="49942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pt-PT" sz="1200">
                <a:solidFill>
                  <a:srgbClr val="003366"/>
                </a:solidFill>
                <a:latin typeface="Arial" pitchFamily="34" charset="0"/>
              </a:rPr>
              <a:t>Fonte: FAO, </a:t>
            </a:r>
            <a:r>
              <a:rPr lang="pt-PT" sz="1200" i="1">
                <a:solidFill>
                  <a:srgbClr val="003366"/>
                </a:solidFill>
                <a:latin typeface="Arial" pitchFamily="34" charset="0"/>
              </a:rPr>
              <a:t>Nutritional Studies, </a:t>
            </a:r>
            <a:r>
              <a:rPr lang="pt-PT" sz="1200">
                <a:solidFill>
                  <a:srgbClr val="003366"/>
                </a:solidFill>
                <a:latin typeface="Arial" pitchFamily="34" charset="0"/>
              </a:rPr>
              <a:t>nº 24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.</a:t>
            </a:r>
            <a:br>
              <a:rPr lang="pt-PT" sz="1400">
                <a:solidFill>
                  <a:srgbClr val="003366"/>
                </a:solidFill>
                <a:latin typeface="Arial" pitchFamily="34" charset="0"/>
              </a:rPr>
            </a:br>
            <a:endParaRPr lang="pt-PT" sz="1400">
              <a:solidFill>
                <a:srgbClr val="003366"/>
              </a:solidFill>
              <a:latin typeface="Arial" pitchFamily="34" charset="0"/>
            </a:endParaRPr>
          </a:p>
          <a:p>
            <a:pPr algn="l" eaLnBrk="0" hangingPunct="0">
              <a:lnSpc>
                <a:spcPct val="120000"/>
              </a:lnSpc>
            </a:pPr>
            <a:r>
              <a:rPr lang="pt-PT" sz="1400" b="1">
                <a:solidFill>
                  <a:srgbClr val="003366"/>
                </a:solidFill>
                <a:latin typeface="Arial" pitchFamily="34" charset="0"/>
              </a:rPr>
              <a:t>VB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: Valor Biológico</a:t>
            </a:r>
            <a:br>
              <a:rPr lang="pt-PT" sz="1400">
                <a:solidFill>
                  <a:srgbClr val="003366"/>
                </a:solidFill>
                <a:latin typeface="Arial" pitchFamily="34" charset="0"/>
              </a:rPr>
            </a:br>
            <a:r>
              <a:rPr lang="pt-PT" sz="1400" b="1" i="1">
                <a:solidFill>
                  <a:srgbClr val="003366"/>
                </a:solidFill>
                <a:latin typeface="Arial" pitchFamily="34" charset="0"/>
              </a:rPr>
              <a:t>PER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: </a:t>
            </a:r>
            <a:r>
              <a:rPr lang="pt-PT" sz="1400" i="1">
                <a:solidFill>
                  <a:srgbClr val="003366"/>
                </a:solidFill>
                <a:latin typeface="Arial" pitchFamily="34" charset="0"/>
              </a:rPr>
              <a:t>Protein Eficiency Ratio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 (Taxa de Eficiência Proteica)</a:t>
            </a:r>
            <a:br>
              <a:rPr lang="pt-PT" sz="1400">
                <a:solidFill>
                  <a:srgbClr val="003366"/>
                </a:solidFill>
                <a:latin typeface="Arial" pitchFamily="34" charset="0"/>
              </a:rPr>
            </a:br>
            <a:r>
              <a:rPr lang="pt-PT" sz="1400" b="1" i="1">
                <a:solidFill>
                  <a:srgbClr val="003366"/>
                </a:solidFill>
                <a:latin typeface="Arial" pitchFamily="34" charset="0"/>
              </a:rPr>
              <a:t>NPU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: </a:t>
            </a:r>
            <a:r>
              <a:rPr lang="pt-PT" sz="1400" i="1">
                <a:solidFill>
                  <a:srgbClr val="003366"/>
                </a:solidFill>
                <a:latin typeface="Arial" pitchFamily="34" charset="0"/>
              </a:rPr>
              <a:t>Net Protein Utilization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  (Utilização Líquida da Proteína)</a:t>
            </a:r>
          </a:p>
          <a:p>
            <a:pPr algn="l" eaLnBrk="0" hangingPunct="0">
              <a:lnSpc>
                <a:spcPct val="120000"/>
              </a:lnSpc>
            </a:pPr>
            <a:r>
              <a:rPr lang="pt-PT" sz="1400" b="1">
                <a:solidFill>
                  <a:srgbClr val="003366"/>
                </a:solidFill>
                <a:latin typeface="Arial" pitchFamily="34" charset="0"/>
              </a:rPr>
              <a:t>D</a:t>
            </a:r>
            <a:r>
              <a:rPr lang="pt-PT" sz="1400">
                <a:solidFill>
                  <a:srgbClr val="003366"/>
                </a:solidFill>
                <a:latin typeface="Arial" pitchFamily="34" charset="0"/>
              </a:rPr>
              <a:t>: Digestibilidade</a:t>
            </a:r>
            <a:endParaRPr lang="pt-PT" sz="1400">
              <a:latin typeface="Arial" pitchFamily="34" charset="0"/>
            </a:endParaRPr>
          </a:p>
        </p:txBody>
      </p:sp>
      <p:sp>
        <p:nvSpPr>
          <p:cNvPr id="36909" name="Rectangle 49"/>
          <p:cNvSpPr>
            <a:spLocks noChangeArrowheads="1"/>
          </p:cNvSpPr>
          <p:nvPr/>
        </p:nvSpPr>
        <p:spPr bwMode="auto">
          <a:xfrm>
            <a:off x="320675" y="6264275"/>
            <a:ext cx="4160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http://www.abbabatatabrasileira.com.br/alim_valornutricional.htm</a:t>
            </a:r>
          </a:p>
        </p:txBody>
      </p:sp>
      <p:sp>
        <p:nvSpPr>
          <p:cNvPr id="36910" name="Text Box 50"/>
          <p:cNvSpPr txBox="1">
            <a:spLocks noChangeArrowheads="1"/>
          </p:cNvSpPr>
          <p:nvPr/>
        </p:nvSpPr>
        <p:spPr bwMode="auto">
          <a:xfrm>
            <a:off x="6904038" y="4508500"/>
            <a:ext cx="2417762" cy="149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 i="1"/>
              <a:t>                          NPU</a:t>
            </a:r>
          </a:p>
          <a:p>
            <a:pPr algn="l">
              <a:spcBef>
                <a:spcPct val="50000"/>
              </a:spcBef>
            </a:pPr>
            <a:r>
              <a:rPr lang="pt-PT" sz="1400" b="1" i="1"/>
              <a:t>Prot. Animal ~ 70%</a:t>
            </a:r>
          </a:p>
          <a:p>
            <a:pPr algn="l">
              <a:spcBef>
                <a:spcPct val="50000"/>
              </a:spcBef>
            </a:pPr>
            <a:r>
              <a:rPr lang="pt-PT" sz="1400" b="1" i="1"/>
              <a:t>Prot. Vegetal ~ 60%</a:t>
            </a:r>
          </a:p>
          <a:p>
            <a:pPr algn="l">
              <a:spcBef>
                <a:spcPct val="50000"/>
              </a:spcBef>
            </a:pPr>
            <a:r>
              <a:rPr lang="pt-PT" sz="1400" b="1" i="1"/>
              <a:t>Prot. dos cereias ~ 50%</a:t>
            </a:r>
          </a:p>
        </p:txBody>
      </p:sp>
      <p:sp>
        <p:nvSpPr>
          <p:cNvPr id="36911" name="CaixaDeTexto 6"/>
          <p:cNvSpPr txBox="1">
            <a:spLocks noChangeArrowheads="1"/>
          </p:cNvSpPr>
          <p:nvPr/>
        </p:nvSpPr>
        <p:spPr bwMode="auto">
          <a:xfrm>
            <a:off x="254000" y="185738"/>
            <a:ext cx="2003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EXEMPLOS (cont):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065213" y="3600450"/>
            <a:ext cx="7974012" cy="6127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limento_valornutricional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0" y="692150"/>
            <a:ext cx="60309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55738" y="5443538"/>
            <a:ext cx="6994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PT" sz="1600"/>
              <a:t>Figura 1: Índice de valor biológico da batata e outros alimentos básicos.</a:t>
            </a:r>
            <a:br>
              <a:rPr lang="pt-PT" sz="1600"/>
            </a:br>
            <a:r>
              <a:rPr lang="pt-PT" sz="1600"/>
              <a:t>Fonte: EMBRAPA/SPSB, 1982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6025" y="6308725"/>
            <a:ext cx="4160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http://www.abbabatatabrasileira.com.br/alim_valornutricional.htm</a:t>
            </a:r>
          </a:p>
        </p:txBody>
      </p:sp>
      <p:sp>
        <p:nvSpPr>
          <p:cNvPr id="37893" name="CaixaDeTexto 4"/>
          <p:cNvSpPr txBox="1">
            <a:spLocks noChangeArrowheads="1"/>
          </p:cNvSpPr>
          <p:nvPr/>
        </p:nvSpPr>
        <p:spPr bwMode="auto">
          <a:xfrm>
            <a:off x="254000" y="185738"/>
            <a:ext cx="2003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EXEMPLOS (cont):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279DE-A071-46B6-905A-213BD5C67864}" type="slidenum">
              <a:rPr lang="pt-PT"/>
              <a:pPr>
                <a:defRPr/>
              </a:pPr>
              <a:t>4</a:t>
            </a:fld>
            <a:endParaRPr lang="pt-PT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5888" y="304800"/>
            <a:ext cx="4725987" cy="588963"/>
          </a:xfrm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CC0000"/>
                </a:solidFill>
                <a:latin typeface="Verdana" pitchFamily="34" charset="0"/>
              </a:rPr>
              <a:t>AMINOÁCIDOS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8288" y="4373563"/>
            <a:ext cx="4383088" cy="33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1400" b="1" smtClean="0">
                <a:latin typeface="Verdana" pitchFamily="34" charset="0"/>
              </a:rPr>
              <a:t>Estrutura básica de um aminoácido</a:t>
            </a:r>
          </a:p>
        </p:txBody>
      </p:sp>
      <p:pic>
        <p:nvPicPr>
          <p:cNvPr id="6150" name="Picture 18" descr="amino%C3%A1ci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50" y="836613"/>
            <a:ext cx="596423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87313" y="1681163"/>
            <a:ext cx="3925888" cy="2492375"/>
            <a:chOff x="152" y="1330"/>
            <a:chExt cx="2473" cy="1570"/>
          </a:xfrm>
        </p:grpSpPr>
        <p:pic>
          <p:nvPicPr>
            <p:cNvPr id="6152" name="Picture 12" descr="estrutura_aminoacid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" y="1419"/>
              <a:ext cx="2412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19"/>
            <p:cNvSpPr txBox="1">
              <a:spLocks noChangeArrowheads="1"/>
            </p:cNvSpPr>
            <p:nvPr/>
          </p:nvSpPr>
          <p:spPr bwMode="auto">
            <a:xfrm>
              <a:off x="2314" y="2034"/>
              <a:ext cx="3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1000" b="1">
                  <a:solidFill>
                    <a:srgbClr val="FF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6154" name="Text Box 20"/>
            <p:cNvSpPr txBox="1">
              <a:spLocks noChangeArrowheads="1"/>
            </p:cNvSpPr>
            <p:nvPr/>
          </p:nvSpPr>
          <p:spPr bwMode="auto">
            <a:xfrm>
              <a:off x="1538" y="1330"/>
              <a:ext cx="116" cy="1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PT" sz="9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6151" name="Rectangle 1047"/>
          <p:cNvSpPr>
            <a:spLocks noChangeArrowheads="1"/>
          </p:cNvSpPr>
          <p:nvPr/>
        </p:nvSpPr>
        <p:spPr bwMode="auto">
          <a:xfrm>
            <a:off x="7170738" y="0"/>
            <a:ext cx="2749550" cy="276225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COMPOSIÇÃO/ESTRUTURA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limento_relaca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260350"/>
            <a:ext cx="554355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39888" y="5051425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PT" sz="1400"/>
              <a:t>Figura 2: Relação entre proteínas e calorias disponíveis na batata e em alimentos Básicos.</a:t>
            </a:r>
            <a:br>
              <a:rPr lang="pt-PT" sz="1400"/>
            </a:br>
            <a:r>
              <a:rPr lang="pt-PT" sz="1400"/>
              <a:t>Fonte: EMBRAPA/ SPSB, 1982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841500" y="5734050"/>
            <a:ext cx="4159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http://www.abbabatatabrasileira.com.br/alim_valornutricional.htm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90513"/>
            <a:ext cx="8420100" cy="1143000"/>
          </a:xfrm>
        </p:spPr>
        <p:txBody>
          <a:bodyPr/>
          <a:lstStyle/>
          <a:p>
            <a:r>
              <a:rPr lang="pt-BR" smtClean="0">
                <a:solidFill>
                  <a:srgbClr val="CC3300"/>
                </a:solidFill>
              </a:rPr>
              <a:t>Melhorias das fontes proteicas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30338"/>
            <a:ext cx="84201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i="1" dirty="0" smtClean="0"/>
              <a:t>Adição do aa limitante  </a:t>
            </a:r>
            <a:r>
              <a:rPr lang="pt-BR" sz="2400" dirty="0" smtClean="0"/>
              <a:t>não altera o equilíbrio dos outros aa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400" i="1" dirty="0" smtClean="0"/>
              <a:t>Suplementação</a:t>
            </a:r>
            <a:r>
              <a:rPr lang="pt-BR" sz="2400" dirty="0" smtClean="0"/>
              <a:t>: adição de pequenas quantidades de outra proteína que seja rica no aa limitante;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400" i="1" dirty="0" smtClean="0"/>
              <a:t>Complementação</a:t>
            </a:r>
            <a:r>
              <a:rPr lang="pt-BR" sz="2400" dirty="0" smtClean="0"/>
              <a:t>: proteínas misturadas de forma que as deficiências de uma fonte proteíca sejam compensadas pelo excesso dos mesmos aas presentes em outras fontes.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 marL="717550" indent="92075">
              <a:lnSpc>
                <a:spcPct val="90000"/>
              </a:lnSpc>
            </a:pPr>
            <a:r>
              <a:rPr lang="pt-BR" sz="2400" b="1" dirty="0" smtClean="0"/>
              <a:t>Ex. combinações de arroz e feijão e suas respectivas  eficiencias protéicas.</a:t>
            </a:r>
          </a:p>
        </p:txBody>
      </p:sp>
      <p:pic>
        <p:nvPicPr>
          <p:cNvPr id="39940" name="Imagem 4" descr="http://3.bp.blogspot.com/-J526tjAlQJo/UP19WhSLEKI/AAAAAAAAASY/OAbHY4AFcIM/s200/Arrozcomfeij%C3%A3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738" y="4818063"/>
            <a:ext cx="25320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ABAFB-9140-4E87-8482-4E07CFC45406}" type="slidenum">
              <a:rPr lang="pt-PT"/>
              <a:pPr>
                <a:defRPr/>
              </a:pPr>
              <a:t>42</a:t>
            </a:fld>
            <a:endParaRPr lang="pt-PT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39763" y="1050925"/>
            <a:ext cx="87566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latin typeface="Verdana" pitchFamily="34" charset="0"/>
              </a:rPr>
              <a:t>Adultos</a:t>
            </a:r>
            <a:r>
              <a:rPr lang="pt-PT" dirty="0">
                <a:latin typeface="Verdana" pitchFamily="34" charset="0"/>
              </a:rPr>
              <a:t> - Em média são necessários </a:t>
            </a:r>
            <a:r>
              <a:rPr lang="pt-PT" sz="1800" b="1" dirty="0">
                <a:latin typeface="Verdana" pitchFamily="34" charset="0"/>
              </a:rPr>
              <a:t>0,8g de proteína/ kg de peso</a:t>
            </a:r>
          </a:p>
          <a:p>
            <a:pPr>
              <a:defRPr/>
            </a:pPr>
            <a:r>
              <a:rPr lang="pt-PT" sz="1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(50% de origem animal – 50 % de origem vegetal)</a:t>
            </a:r>
          </a:p>
        </p:txBody>
      </p:sp>
      <p:graphicFrame>
        <p:nvGraphicFramePr>
          <p:cNvPr id="92390" name="Group 230"/>
          <p:cNvGraphicFramePr>
            <a:graphicFrameLocks noGrp="1"/>
          </p:cNvGraphicFramePr>
          <p:nvPr/>
        </p:nvGraphicFramePr>
        <p:xfrm>
          <a:off x="1674813" y="1971675"/>
          <a:ext cx="6604000" cy="4358640"/>
        </p:xfrm>
        <a:graphic>
          <a:graphicData uri="http://schemas.openxmlformats.org/drawingml/2006/table">
            <a:tbl>
              <a:tblPr/>
              <a:tblGrid>
                <a:gridCol w="2201862"/>
                <a:gridCol w="2072712"/>
                <a:gridCol w="2329426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Género ou estado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Idade (anos)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DDR (g/kg)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Ambos os sexos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0-0,5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0,5 –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 –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Homem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 –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 –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 em diante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Mulher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 –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em diante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Grávidas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0,8 </a:t>
                      </a:r>
                      <a:r>
                        <a:rPr kumimoji="0" lang="pt-P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g/kg</a:t>
                      </a: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+ 10 </a:t>
                      </a:r>
                      <a:r>
                        <a:rPr kumimoji="0" lang="pt-P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/dia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Lactantes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0,8</a:t>
                      </a:r>
                      <a:r>
                        <a:rPr kumimoji="0" lang="pt-P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 g/kg</a:t>
                      </a:r>
                      <a:r>
                        <a:rPr kumimoji="0" lang="pt-P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+ 12-15 </a:t>
                      </a:r>
                      <a:r>
                        <a:rPr kumimoji="0" lang="pt-P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/ 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6" name="Text Box 224"/>
          <p:cNvSpPr txBox="1">
            <a:spLocks noChangeArrowheads="1"/>
          </p:cNvSpPr>
          <p:nvPr/>
        </p:nvSpPr>
        <p:spPr bwMode="auto">
          <a:xfrm rot="21595332">
            <a:off x="890588" y="236538"/>
            <a:ext cx="808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Necessidades diárias em Proteína</a:t>
            </a:r>
            <a:endParaRPr lang="pt-PT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301B-5487-45F7-9C0E-5A60FD83A164}" type="slidenum">
              <a:rPr lang="pt-PT"/>
              <a:pPr>
                <a:defRPr/>
              </a:pPr>
              <a:t>43</a:t>
            </a:fld>
            <a:endParaRPr lang="pt-PT"/>
          </a:p>
        </p:txBody>
      </p:sp>
      <p:pic>
        <p:nvPicPr>
          <p:cNvPr id="41987" name="Picture 5" descr="PEMtimecourse-KU%20site-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728663"/>
            <a:ext cx="692626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hunger_ki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4508500"/>
            <a:ext cx="15176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0" y="541338"/>
            <a:ext cx="2000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t-PT" sz="1300" b="1">
              <a:latin typeface="Times New Roman" pitchFamily="18" charset="0"/>
            </a:endParaRPr>
          </a:p>
          <a:p>
            <a:pPr algn="l" eaLnBrk="0" hangingPunct="0"/>
            <a:endParaRPr lang="pt-PT" sz="2400">
              <a:latin typeface="Times New Roman" pitchFamily="18" charset="0"/>
            </a:endParaRPr>
          </a:p>
        </p:txBody>
      </p:sp>
      <p:sp>
        <p:nvSpPr>
          <p:cNvPr id="41990" name="Rectangle 22"/>
          <p:cNvSpPr>
            <a:spLocks noChangeArrowheads="1"/>
          </p:cNvSpPr>
          <p:nvPr/>
        </p:nvSpPr>
        <p:spPr bwMode="auto">
          <a:xfrm>
            <a:off x="0" y="541338"/>
            <a:ext cx="2000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t-PT" sz="1300" b="1">
              <a:latin typeface="Times New Roman" pitchFamily="18" charset="0"/>
            </a:endParaRPr>
          </a:p>
          <a:p>
            <a:pPr algn="l" eaLnBrk="0" hangingPunct="0"/>
            <a:endParaRPr lang="pt-PT" sz="2400">
              <a:latin typeface="Times New Roman" pitchFamily="18" charset="0"/>
            </a:endParaRP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2611438" y="0"/>
            <a:ext cx="4730750" cy="5572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P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Carência de proteína</a:t>
            </a:r>
            <a:endParaRPr lang="pt-PT" sz="2800">
              <a:solidFill>
                <a:srgbClr val="FF6600"/>
              </a:solidFill>
              <a:latin typeface="Verdana" pitchFamily="34" charset="0"/>
            </a:endParaRPr>
          </a:p>
        </p:txBody>
      </p:sp>
      <p:pic>
        <p:nvPicPr>
          <p:cNvPr id="41992" name="Picture 3" descr="ANd9GcSKvJBRd7-UId2gcc0IgzmK97P75KiiysMHZ0SrNTeQYnhbwa8d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738" y="3225800"/>
            <a:ext cx="16319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F4CCB-EFFD-404E-8070-E52A5E1DBCBB}" type="slidenum">
              <a:rPr lang="pt-PT" smtClean="0"/>
              <a:pPr>
                <a:defRPr/>
              </a:pPr>
              <a:t>44</a:t>
            </a:fld>
            <a:endParaRPr lang="pt-PT"/>
          </a:p>
        </p:txBody>
      </p:sp>
      <p:pic>
        <p:nvPicPr>
          <p:cNvPr id="43011" name="Picture 2" descr="E:\AULAS 2015-\Ano Lectivo 2015-16\NUTRICAO HUMANA_15-16\AULAS\ModuloII_Nutrientes-Alimentos\Mortes-SubNutri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1233488"/>
            <a:ext cx="5867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3440113" y="1958975"/>
            <a:ext cx="2757487" cy="249713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0123D-CB67-40C9-80D6-9164D147293C}" type="slidenum">
              <a:rPr lang="pt-PT"/>
              <a:pPr>
                <a:defRPr/>
              </a:pPr>
              <a:t>45</a:t>
            </a:fld>
            <a:endParaRPr lang="pt-PT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686050" y="320675"/>
            <a:ext cx="4581525" cy="5572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P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Excesso de proteína</a:t>
            </a:r>
            <a:endParaRPr lang="pt-PT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423988" y="15240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400" b="1">
                <a:latin typeface="Verdana" pitchFamily="34" charset="0"/>
              </a:rPr>
              <a:t>Consequências: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147763" y="2527300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400">
                <a:latin typeface="Verdana" pitchFamily="34" charset="0"/>
              </a:rPr>
              <a:t>- Desidratação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1141413" y="3090863"/>
            <a:ext cx="508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2400">
                <a:latin typeface="Verdana" pitchFamily="34" charset="0"/>
              </a:rPr>
              <a:t>- Problemas renais ( a prazo)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141413" y="3684588"/>
            <a:ext cx="798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2400">
                <a:latin typeface="Verdana" pitchFamily="34" charset="0"/>
              </a:rPr>
              <a:t>- Perdas de Cálcio (por excesso de produção de urina)</a:t>
            </a:r>
          </a:p>
        </p:txBody>
      </p:sp>
      <p:pic>
        <p:nvPicPr>
          <p:cNvPr id="44040" name="Picture 10" descr="consumo-de-proteina-em-excesso-pode-ser-prejudicial-a-sa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963" y="1208088"/>
            <a:ext cx="12112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0D67D-364D-4350-9386-EFB038847B60}" type="slidenum">
              <a:rPr lang="pt-PT"/>
              <a:pPr>
                <a:defRPr/>
              </a:pPr>
              <a:t>5</a:t>
            </a:fld>
            <a:endParaRPr lang="pt-PT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911225" y="1200150"/>
            <a:ext cx="812958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  <a:defRPr/>
            </a:pPr>
            <a:r>
              <a:rPr lang="pt-PT" sz="2600" dirty="0">
                <a:latin typeface="Arial" charset="0"/>
                <a:cs typeface="Arial" charset="0"/>
              </a:rPr>
              <a:t> Todas as proteínas que existem no nosso organismo são formadas pela combinação de apenas </a:t>
            </a:r>
            <a:r>
              <a:rPr lang="pt-PT" sz="2600" b="1" dirty="0">
                <a:latin typeface="Arial" charset="0"/>
                <a:cs typeface="Arial" charset="0"/>
              </a:rPr>
              <a:t>vinte aminoácidos</a:t>
            </a:r>
            <a:r>
              <a:rPr lang="pt-PT" sz="2600" dirty="0">
                <a:latin typeface="Arial" charset="0"/>
                <a:cs typeface="Arial" charset="0"/>
              </a:rPr>
              <a:t> diferentes, cada um dos quais tem a sua própria estrutura química. </a:t>
            </a:r>
          </a:p>
          <a:p>
            <a:pPr algn="just" eaLnBrk="0" hangingPunct="0"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q"/>
              <a:defRPr/>
            </a:pPr>
            <a:r>
              <a:rPr lang="pt-PT" sz="2600" dirty="0">
                <a:latin typeface="Arial" charset="0"/>
                <a:cs typeface="Arial" charset="0"/>
              </a:rPr>
              <a:t>  Para formar as suas próprias proteínas, o organismo humano necessita de dispor de todos esses aminoácidos. </a:t>
            </a:r>
          </a:p>
          <a:p>
            <a:pPr algn="just" eaLnBrk="0" hangingPunct="0"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q"/>
              <a:defRPr/>
            </a:pPr>
            <a:r>
              <a:rPr lang="pt-PT" sz="2600" dirty="0">
                <a:latin typeface="Arial" charset="0"/>
                <a:cs typeface="Arial" charset="0"/>
              </a:rPr>
              <a:t> O organismo pode sintetizar a maioria </a:t>
            </a:r>
            <a:r>
              <a:rPr lang="pt-PT" sz="2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(aminoácidos não essenciais),</a:t>
            </a:r>
            <a:r>
              <a:rPr lang="pt-PT" sz="2600" dirty="0">
                <a:latin typeface="Arial" charset="0"/>
                <a:cs typeface="Arial" charset="0"/>
              </a:rPr>
              <a:t> mas alguns só os pode obter através da alimentação, pelo que são denominados </a:t>
            </a:r>
            <a:r>
              <a:rPr lang="pt-PT" sz="2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aminoácidos essenciais</a:t>
            </a:r>
            <a:r>
              <a:rPr lang="pt-PT" sz="2600" dirty="0">
                <a:latin typeface="Arial" charset="0"/>
                <a:cs typeface="Arial" charset="0"/>
              </a:rPr>
              <a:t>.</a:t>
            </a:r>
            <a:endParaRPr lang="en-US" sz="2600" dirty="0">
              <a:latin typeface="Arial" charset="0"/>
              <a:cs typeface="Arial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47713" y="430213"/>
            <a:ext cx="3944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TIPOS DE AMINOÁCIDOS :</a:t>
            </a:r>
          </a:p>
        </p:txBody>
      </p:sp>
      <p:sp>
        <p:nvSpPr>
          <p:cNvPr id="7173" name="Rectangle 1047"/>
          <p:cNvSpPr>
            <a:spLocks noChangeArrowheads="1"/>
          </p:cNvSpPr>
          <p:nvPr/>
        </p:nvSpPr>
        <p:spPr bwMode="auto">
          <a:xfrm>
            <a:off x="8491538" y="0"/>
            <a:ext cx="1443037" cy="24606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COMPOSIÇÃO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CA024-E74C-43D8-BFAB-A8845FFC141D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  <p:pic>
        <p:nvPicPr>
          <p:cNvPr id="8195" name="Picture 18" descr="amino%C3%A1ci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525" y="365125"/>
            <a:ext cx="689927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64"/>
          <p:cNvSpPr>
            <a:spLocks noChangeArrowheads="1"/>
          </p:cNvSpPr>
          <p:nvPr/>
        </p:nvSpPr>
        <p:spPr bwMode="auto">
          <a:xfrm>
            <a:off x="2484438" y="846138"/>
            <a:ext cx="811212" cy="1346200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Oval 65"/>
          <p:cNvSpPr>
            <a:spLocks noChangeArrowheads="1"/>
          </p:cNvSpPr>
          <p:nvPr/>
        </p:nvSpPr>
        <p:spPr bwMode="auto">
          <a:xfrm>
            <a:off x="7121525" y="765175"/>
            <a:ext cx="949325" cy="1398588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Oval 66"/>
          <p:cNvSpPr>
            <a:spLocks noChangeArrowheads="1"/>
          </p:cNvSpPr>
          <p:nvPr/>
        </p:nvSpPr>
        <p:spPr bwMode="auto">
          <a:xfrm>
            <a:off x="3397250" y="2422525"/>
            <a:ext cx="1044575" cy="1336675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" name="Oval 67"/>
          <p:cNvSpPr>
            <a:spLocks noChangeArrowheads="1"/>
          </p:cNvSpPr>
          <p:nvPr/>
        </p:nvSpPr>
        <p:spPr bwMode="auto">
          <a:xfrm>
            <a:off x="7021513" y="3897313"/>
            <a:ext cx="1004887" cy="1560512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" name="Oval 68"/>
          <p:cNvSpPr>
            <a:spLocks noChangeArrowheads="1"/>
          </p:cNvSpPr>
          <p:nvPr/>
        </p:nvSpPr>
        <p:spPr bwMode="auto">
          <a:xfrm>
            <a:off x="3370263" y="852488"/>
            <a:ext cx="1146175" cy="1281112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Oval 69"/>
          <p:cNvSpPr>
            <a:spLocks noChangeArrowheads="1"/>
          </p:cNvSpPr>
          <p:nvPr/>
        </p:nvSpPr>
        <p:spPr bwMode="auto">
          <a:xfrm>
            <a:off x="1071563" y="930275"/>
            <a:ext cx="1004887" cy="1174750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Oval 70"/>
          <p:cNvSpPr>
            <a:spLocks noChangeArrowheads="1"/>
          </p:cNvSpPr>
          <p:nvPr/>
        </p:nvSpPr>
        <p:spPr bwMode="auto">
          <a:xfrm>
            <a:off x="5845175" y="917575"/>
            <a:ext cx="992188" cy="1122363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Oval 66"/>
          <p:cNvSpPr>
            <a:spLocks noChangeArrowheads="1"/>
          </p:cNvSpPr>
          <p:nvPr/>
        </p:nvSpPr>
        <p:spPr bwMode="auto">
          <a:xfrm>
            <a:off x="1168400" y="2357438"/>
            <a:ext cx="1046163" cy="1336675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04" name="Rectangle 1047"/>
          <p:cNvSpPr>
            <a:spLocks noChangeArrowheads="1"/>
          </p:cNvSpPr>
          <p:nvPr/>
        </p:nvSpPr>
        <p:spPr bwMode="auto">
          <a:xfrm>
            <a:off x="8491538" y="0"/>
            <a:ext cx="1443037" cy="24606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COMPOSIÇÃO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3AC02-65E5-4315-A60A-1921D56C3107}" type="slidenum">
              <a:rPr lang="pt-PT"/>
              <a:pPr>
                <a:defRPr/>
              </a:pPr>
              <a:t>7</a:t>
            </a:fld>
            <a:endParaRPr lang="pt-PT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771900" y="238125"/>
            <a:ext cx="2201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Aminoácidos </a:t>
            </a:r>
          </a:p>
        </p:txBody>
      </p:sp>
      <p:graphicFrame>
        <p:nvGraphicFramePr>
          <p:cNvPr id="135480" name="Group 312"/>
          <p:cNvGraphicFramePr>
            <a:graphicFrameLocks noGrp="1"/>
          </p:cNvGraphicFramePr>
          <p:nvPr/>
        </p:nvGraphicFramePr>
        <p:xfrm>
          <a:off x="2297113" y="855663"/>
          <a:ext cx="5440362" cy="5363906"/>
        </p:xfrm>
        <a:graphic>
          <a:graphicData uri="http://schemas.openxmlformats.org/drawingml/2006/table">
            <a:tbl>
              <a:tblPr/>
              <a:tblGrid>
                <a:gridCol w="2906712"/>
                <a:gridCol w="253365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Essenciais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4B27"/>
                          </a:solidFill>
                          <a:effectLst/>
                          <a:latin typeface="Verdana" pitchFamily="34" charset="0"/>
                        </a:rPr>
                        <a:t>Não - Essenciais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AA7"/>
                    </a:solidFill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 Fenilalanina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Arginina* 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Asparagina</a:t>
                      </a:r>
                    </a:p>
                  </a:txBody>
                  <a:tcPr marL="18000" marR="18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 Isoleucina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Cisteína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**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 Leucina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Tirosina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**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Metionina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Glutamina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**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Treonina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Glicina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 Lisina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Alanina</a:t>
                      </a: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Prolina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Triptofano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Valina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Serina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Ácido glutâmico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Ácido aspártico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2" name="Text Box 24"/>
          <p:cNvSpPr txBox="1">
            <a:spLocks noChangeArrowheads="1"/>
          </p:cNvSpPr>
          <p:nvPr/>
        </p:nvSpPr>
        <p:spPr bwMode="auto">
          <a:xfrm>
            <a:off x="2297113" y="6256338"/>
            <a:ext cx="5564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sz="1600" b="1" dirty="0">
                <a:latin typeface="Arial" pitchFamily="34" charset="0"/>
              </a:rPr>
              <a:t>* </a:t>
            </a:r>
            <a:r>
              <a:rPr lang="pt-PT" sz="1400" b="1" dirty="0">
                <a:latin typeface="Arial" pitchFamily="34" charset="0"/>
              </a:rPr>
              <a:t> Essenciais na </a:t>
            </a:r>
            <a:r>
              <a:rPr lang="pt-PT" sz="1400" b="1" dirty="0" smtClean="0">
                <a:latin typeface="Arial" pitchFamily="34" charset="0"/>
              </a:rPr>
              <a:t>infância ; </a:t>
            </a:r>
            <a:r>
              <a:rPr lang="pt-PT" sz="1600" b="1" dirty="0" smtClean="0">
                <a:solidFill>
                  <a:srgbClr val="0000FF"/>
                </a:solidFill>
                <a:latin typeface="Arial" pitchFamily="34" charset="0"/>
              </a:rPr>
              <a:t>** </a:t>
            </a:r>
            <a:r>
              <a:rPr lang="pt-PT" sz="1400" b="1" dirty="0" smtClean="0">
                <a:latin typeface="Arial" pitchFamily="34" charset="0"/>
              </a:rPr>
              <a:t>condicionalmente indispensáveis</a:t>
            </a:r>
            <a:r>
              <a:rPr lang="pt-PT" sz="1600" b="1" dirty="0" smtClean="0">
                <a:latin typeface="Arial" pitchFamily="34" charset="0"/>
              </a:rPr>
              <a:t> </a:t>
            </a:r>
            <a:endParaRPr lang="pt-PT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243" name="Line 25"/>
          <p:cNvSpPr>
            <a:spLocks noChangeShapeType="1"/>
          </p:cNvSpPr>
          <p:nvPr/>
        </p:nvSpPr>
        <p:spPr bwMode="auto">
          <a:xfrm>
            <a:off x="5018087" y="858838"/>
            <a:ext cx="5325" cy="5345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9244" name="Rectangle 155"/>
          <p:cNvSpPr>
            <a:spLocks noChangeArrowheads="1"/>
          </p:cNvSpPr>
          <p:nvPr/>
        </p:nvSpPr>
        <p:spPr bwMode="auto">
          <a:xfrm>
            <a:off x="5170488" y="2298700"/>
            <a:ext cx="1550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800">
                <a:latin typeface="Verdana" pitchFamily="34" charset="0"/>
              </a:rPr>
              <a:t>Histidina*</a:t>
            </a:r>
          </a:p>
        </p:txBody>
      </p:sp>
      <p:sp>
        <p:nvSpPr>
          <p:cNvPr id="9245" name="Rectangle 1047"/>
          <p:cNvSpPr>
            <a:spLocks noChangeArrowheads="1"/>
          </p:cNvSpPr>
          <p:nvPr/>
        </p:nvSpPr>
        <p:spPr bwMode="auto">
          <a:xfrm>
            <a:off x="8491538" y="0"/>
            <a:ext cx="1443037" cy="24606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COMPOSIÇÃO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7EDDF-196C-4CFC-93BC-87BE224E1848}" type="slidenum">
              <a:rPr lang="pt-PT"/>
              <a:pPr>
                <a:defRPr/>
              </a:pPr>
              <a:t>8</a:t>
            </a:fld>
            <a:endParaRPr lang="pt-PT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69875" y="1558925"/>
            <a:ext cx="35099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4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Estrutura Primária</a:t>
            </a:r>
          </a:p>
          <a:p>
            <a:pPr algn="just"/>
            <a:r>
              <a:rPr lang="pt-PT" sz="13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É a sequência dos aa. da proteína. Indica-nos os aa. que constituem a cadeia polipeptídica e a sua ordem. </a:t>
            </a:r>
            <a:r>
              <a:rPr lang="pt-PT" sz="13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 função</a:t>
            </a:r>
            <a:r>
              <a:rPr lang="pt-PT" sz="13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de uma proteína depende  da sequência de aa. e da forma que esta adopta.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61950" y="660400"/>
            <a:ext cx="9282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600">
                <a:latin typeface="Verdana" pitchFamily="34" charset="0"/>
                <a:cs typeface="Times New Roman" pitchFamily="18" charset="0"/>
              </a:rPr>
              <a:t>Uma proteína define-se por quatro níveis estruturais: </a:t>
            </a:r>
            <a:r>
              <a:rPr lang="pt-PT" sz="1600" b="1">
                <a:latin typeface="Verdana" pitchFamily="34" charset="0"/>
                <a:cs typeface="Times New Roman" pitchFamily="18" charset="0"/>
              </a:rPr>
              <a:t>estrutura primária, estrutura secundária, estrutura terciária e estrutura quaternária</a:t>
            </a:r>
            <a:r>
              <a:rPr lang="pt-PT" sz="1600">
                <a:latin typeface="Verdana" pitchFamily="34" charset="0"/>
                <a:cs typeface="Times New Roman" pitchFamily="18" charset="0"/>
              </a:rPr>
              <a:t>.</a:t>
            </a:r>
            <a:r>
              <a:rPr lang="pt-PT" sz="1600">
                <a:latin typeface="Verdana" pitchFamily="34" charset="0"/>
              </a:rPr>
              <a:t> 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84150" y="3141663"/>
            <a:ext cx="5492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4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Estrutura Secundária</a:t>
            </a:r>
          </a:p>
          <a:p>
            <a:pPr algn="just"/>
            <a:r>
              <a:rPr lang="pt-PT" sz="13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É a disposição da sequência de aminoácidos no espaço. Os aa, à medida que se vão ligando durante a síntese proteica adquirem uma disposição espacial estável. </a:t>
            </a:r>
          </a:p>
          <a:p>
            <a:pPr algn="just"/>
            <a:endParaRPr lang="pt-PT" sz="1300">
              <a:latin typeface="Verdana" pitchFamily="34" charset="0"/>
            </a:endParaRPr>
          </a:p>
        </p:txBody>
      </p:sp>
      <p:grpSp>
        <p:nvGrpSpPr>
          <p:cNvPr id="10246" name="Group 14"/>
          <p:cNvGrpSpPr>
            <a:grpSpLocks/>
          </p:cNvGrpSpPr>
          <p:nvPr/>
        </p:nvGrpSpPr>
        <p:grpSpPr bwMode="auto">
          <a:xfrm>
            <a:off x="4237038" y="1552575"/>
            <a:ext cx="5116512" cy="935038"/>
            <a:chOff x="815" y="1425"/>
            <a:chExt cx="3362" cy="844"/>
          </a:xfrm>
        </p:grpSpPr>
        <p:pic>
          <p:nvPicPr>
            <p:cNvPr id="10255" name="Picture 11" descr="Ligapep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" y="1425"/>
              <a:ext cx="3362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Oval 12"/>
            <p:cNvSpPr>
              <a:spLocks noChangeArrowheads="1"/>
            </p:cNvSpPr>
            <p:nvPr/>
          </p:nvSpPr>
          <p:spPr bwMode="auto">
            <a:xfrm rot="-3802479">
              <a:off x="1296" y="1475"/>
              <a:ext cx="284" cy="64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257" name="Oval 13"/>
            <p:cNvSpPr>
              <a:spLocks noChangeArrowheads="1"/>
            </p:cNvSpPr>
            <p:nvPr/>
          </p:nvSpPr>
          <p:spPr bwMode="auto">
            <a:xfrm rot="-4656302">
              <a:off x="1886" y="1322"/>
              <a:ext cx="224" cy="65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2673350" y="182563"/>
            <a:ext cx="437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 b="1">
                <a:solidFill>
                  <a:srgbClr val="CC3300"/>
                </a:solidFill>
                <a:latin typeface="Verdana" pitchFamily="34" charset="0"/>
              </a:rPr>
              <a:t>ESTRUTURA DAS PROTEÍNAS</a:t>
            </a:r>
          </a:p>
        </p:txBody>
      </p:sp>
      <p:pic>
        <p:nvPicPr>
          <p:cNvPr id="1024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0" y="2727325"/>
            <a:ext cx="31591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190500" y="4064000"/>
            <a:ext cx="54991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3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Estrutura Terciária</a:t>
            </a:r>
            <a:r>
              <a:rPr lang="pt-PT" sz="1300" b="1">
                <a:solidFill>
                  <a:srgbClr val="8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PT" sz="1300" b="1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/>
            <a:r>
              <a:rPr lang="pt-PT" sz="13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 estrutura terciária, resulta de um enrolamento da estrutura secundária de um polipéptido, originando uma conformação globular.</a:t>
            </a:r>
          </a:p>
          <a:p>
            <a:pPr algn="just" eaLnBrk="0" hangingPunct="0"/>
            <a:r>
              <a:rPr lang="pt-PT" sz="1300">
                <a:latin typeface="Verdana" pitchFamily="34" charset="0"/>
                <a:cs typeface="Times New Roman" pitchFamily="18" charset="0"/>
              </a:rPr>
              <a:t>Esta conformação globular facilita a solubilidade em água e assim </a:t>
            </a:r>
            <a:r>
              <a:rPr lang="pt-PT" sz="1300" u="sng">
                <a:latin typeface="Verdana" pitchFamily="34" charset="0"/>
                <a:cs typeface="Times New Roman" pitchFamily="18" charset="0"/>
              </a:rPr>
              <a:t>permite realizar funções de transporte, enzimáticas, hormonais</a:t>
            </a:r>
            <a:r>
              <a:rPr lang="pt-PT" sz="1300">
                <a:latin typeface="Verdana" pitchFamily="34" charset="0"/>
                <a:cs typeface="Times New Roman" pitchFamily="18" charset="0"/>
              </a:rPr>
              <a:t>, etc.</a:t>
            </a:r>
            <a:r>
              <a:rPr lang="pt-PT" sz="13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eaLnBrk="0" hangingPunct="0"/>
            <a:endParaRPr lang="pt-PT" sz="1300">
              <a:latin typeface="Verdana" pitchFamily="34" charset="0"/>
            </a:endParaRPr>
          </a:p>
        </p:txBody>
      </p:sp>
      <p:sp>
        <p:nvSpPr>
          <p:cNvPr id="10250" name="Rectangle 19"/>
          <p:cNvSpPr>
            <a:spLocks noChangeArrowheads="1"/>
          </p:cNvSpPr>
          <p:nvPr/>
        </p:nvSpPr>
        <p:spPr bwMode="auto">
          <a:xfrm>
            <a:off x="249238" y="5784850"/>
            <a:ext cx="5715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3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Estrutura Quaternária</a:t>
            </a:r>
            <a:r>
              <a:rPr lang="pt-PT" sz="14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 eaLnBrk="0" hangingPunct="0"/>
            <a:r>
              <a:rPr lang="pt-PT" sz="13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É a união, mediante ligações débeis (não covalentes) de várias cadeias polipeptídicas com estrutura terciária, para formar um complexo proteico. </a:t>
            </a:r>
            <a:endParaRPr lang="pt-PT" sz="1300">
              <a:latin typeface="Verdana" pitchFamily="34" charset="0"/>
            </a:endParaRPr>
          </a:p>
        </p:txBody>
      </p:sp>
      <p:pic>
        <p:nvPicPr>
          <p:cNvPr id="10251" name="Picture 21" descr="estrutu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925" y="4419600"/>
            <a:ext cx="25511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Line 22"/>
          <p:cNvSpPr>
            <a:spLocks noChangeShapeType="1"/>
          </p:cNvSpPr>
          <p:nvPr/>
        </p:nvSpPr>
        <p:spPr bwMode="auto">
          <a:xfrm>
            <a:off x="5661025" y="4549775"/>
            <a:ext cx="6635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253" name="Line 23"/>
          <p:cNvSpPr>
            <a:spLocks noChangeShapeType="1"/>
          </p:cNvSpPr>
          <p:nvPr/>
        </p:nvSpPr>
        <p:spPr bwMode="auto">
          <a:xfrm>
            <a:off x="5703888" y="4637088"/>
            <a:ext cx="663575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254" name="Rectangle 1047"/>
          <p:cNvSpPr>
            <a:spLocks noChangeArrowheads="1"/>
          </p:cNvSpPr>
          <p:nvPr/>
        </p:nvSpPr>
        <p:spPr bwMode="auto">
          <a:xfrm>
            <a:off x="8650288" y="0"/>
            <a:ext cx="1284287" cy="246063"/>
          </a:xfrm>
          <a:prstGeom prst="rect">
            <a:avLst/>
          </a:prstGeom>
          <a:solidFill>
            <a:srgbClr val="808080">
              <a:alpha val="50195"/>
            </a:srgb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1400" b="1">
                <a:solidFill>
                  <a:srgbClr val="CC3300"/>
                </a:solidFill>
                <a:latin typeface="Verdana" pitchFamily="34" charset="0"/>
              </a:rPr>
              <a:t>ESTRUTURA</a:t>
            </a:r>
            <a:endParaRPr lang="en-GB" sz="1400" b="1">
              <a:solidFill>
                <a:srgbClr val="CC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8508-BF1E-4217-A663-21FB316F832E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38313" y="271463"/>
            <a:ext cx="6559550" cy="533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 sz="2800" b="1" dirty="0">
                <a:solidFill>
                  <a:srgbClr val="CC3300"/>
                </a:solidFill>
                <a:latin typeface="Verdana" pitchFamily="34" charset="0"/>
              </a:rPr>
              <a:t>FUNÇÕES DAS PROTEÍNAS</a:t>
            </a:r>
            <a:endParaRPr lang="en-GB" sz="28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pic>
        <p:nvPicPr>
          <p:cNvPr id="50178" name="Picture 2" descr="F:\Ano lectivo 2017-18\1ºSemestre.2017-18\NUTRICAO.HUMANA_17-18\AULAS\Modulo II_Nutrientes e Alimentos\Imagens.Dig_Nutricao.Proteica\Proteinas-Funç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062" y="926616"/>
            <a:ext cx="7483545" cy="569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o de apresentação predefini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2592</Words>
  <Application>Microsoft Office PowerPoint</Application>
  <PresentationFormat>Papel A4 (210x297 mm)</PresentationFormat>
  <Paragraphs>701</Paragraphs>
  <Slides>45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45</vt:i4>
      </vt:variant>
    </vt:vector>
  </HeadingPairs>
  <TitlesOfParts>
    <vt:vector size="47" baseType="lpstr">
      <vt:lpstr>Modelo de apresentação predefinido</vt:lpstr>
      <vt:lpstr>Imagem de mapa de bits</vt:lpstr>
      <vt:lpstr>Diapositivo 1</vt:lpstr>
      <vt:lpstr>Diapositivo 2</vt:lpstr>
      <vt:lpstr>Diapositivo 3</vt:lpstr>
      <vt:lpstr>AMINOÁCIDOS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Melhorias das fontes proteicas</vt:lpstr>
      <vt:lpstr>Diapositivo 42</vt:lpstr>
      <vt:lpstr>Diapositivo 43</vt:lpstr>
      <vt:lpstr>Diapositivo 44</vt:lpstr>
      <vt:lpstr>Diapositivo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Nutrição Humana</dc:title>
  <dc:subject>Proteinas</dc:subject>
  <dc:creator>Isabel Januario</dc:creator>
  <cp:lastModifiedBy>IsabelJanuário</cp:lastModifiedBy>
  <cp:revision>273</cp:revision>
  <dcterms:created xsi:type="dcterms:W3CDTF">2002-09-27T21:45:19Z</dcterms:created>
  <dcterms:modified xsi:type="dcterms:W3CDTF">2017-10-24T16:43:24Z</dcterms:modified>
</cp:coreProperties>
</file>